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3" r:id="rId7"/>
    <p:sldId id="261" r:id="rId8"/>
    <p:sldId id="262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99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2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DF48B-CE93-453D-B105-33F7690E2555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B5100-E65A-42EC-8718-D4D579224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28E11-55CA-4EA4-875D-52D6F82480FB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EA253-A4AC-4340-A057-7AFB6F878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2925A-DCC9-48C4-8649-D01A79CACA44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9B59D-2367-411D-A099-587F7E7EC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9D6A3-42DC-460B-BC7B-1973A30D59C8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D991D-C681-4433-9E12-5456C5C2E4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1DDCF-731B-43F6-8440-E94A12D9ED6C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F1A13-1849-43D4-8496-4185250EB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21C6-1135-47B2-B117-765A5A1DF323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8A208-93D8-471D-BAC2-D18EA81F9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C090A-6B3F-4AB1-B7A2-B2AFF27CC2FF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F8738-F8F7-4507-A1B2-92C2B37AD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2CC08-9DC9-429C-8AA6-9B580FA6B5C1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1F0B5-C551-4240-9300-A71CE09B7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6CCB-748D-4960-A29E-E268106E46EA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537B4-72A3-42FD-BB1F-5216262FC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BBEA-AE67-4E90-AA4C-D4AFC4EC0003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F163F-A340-42EB-9986-BF3BF9EF7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A9BF8-2780-4751-9A49-48A2F96B5D5C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E8356-C043-4D5D-BABF-E99F3FC0D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3592C4-2DB7-4DC6-9A93-24C6F6CCD6F2}" type="datetimeFigureOut">
              <a:rPr lang="ru-RU"/>
              <a:pPr>
                <a:defRPr/>
              </a:pPr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07BCA6-7949-412B-B1AB-4E9C8AE47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1\Desktop\11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4356100" y="5229225"/>
            <a:ext cx="47879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i="1">
                <a:solidFill>
                  <a:schemeClr val="accent2"/>
                </a:solidFill>
                <a:latin typeface="SimSun-ExtB" pitchFamily="49" charset="-122"/>
              </a:rPr>
              <a:t>Из семейного архива семьи Бозоровых</a:t>
            </a:r>
            <a:endParaRPr lang="ru-RU" sz="1400" i="1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1400" i="1">
                <a:solidFill>
                  <a:schemeClr val="accent2"/>
                </a:solidFill>
              </a:rPr>
              <a:t>Работа ученика 4Б класса</a:t>
            </a:r>
          </a:p>
          <a:p>
            <a:pPr>
              <a:spcBef>
                <a:spcPct val="50000"/>
              </a:spcBef>
            </a:pPr>
            <a:r>
              <a:rPr lang="ru-RU" sz="1400" i="1">
                <a:solidFill>
                  <a:schemeClr val="accent2"/>
                </a:solidFill>
              </a:rPr>
              <a:t>МБОУ «Школа №8» Кировского района г.Казани</a:t>
            </a:r>
          </a:p>
          <a:p>
            <a:pPr>
              <a:spcBef>
                <a:spcPct val="50000"/>
              </a:spcBef>
            </a:pPr>
            <a:r>
              <a:rPr lang="ru-RU" sz="1400" i="1">
                <a:solidFill>
                  <a:schemeClr val="accent2"/>
                </a:solidFill>
              </a:rPr>
              <a:t>Бозорова Алишера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684213" y="404813"/>
            <a:ext cx="8459787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1C1C1C"/>
                </a:solidFill>
                <a:latin typeface="SimSun-ExtB" pitchFamily="49" charset="-122"/>
              </a:rPr>
              <a:t>Все дальше уходит в историю Великая Отечественная война. О войне мы узнаем из книг, из уроков истории, но самыми убедительными документами мы считаем простые письма людей, столкнувшихся с войной лицом к лицу.</a:t>
            </a:r>
          </a:p>
          <a:p>
            <a:r>
              <a:rPr lang="ru-RU" sz="2400" b="1" i="1">
                <a:solidFill>
                  <a:srgbClr val="1C1C1C"/>
                </a:solidFill>
                <a:latin typeface="SimSun-ExtB" pitchFamily="49" charset="-122"/>
              </a:rPr>
              <a:t>        Во многих российских семьях хранятся фронтовые письма – свидетели и рассказчики тех страшных событий. За каждым этим листочком – человеческая судьба и короткая жизнь, оборванная вражеской пулей. </a:t>
            </a:r>
          </a:p>
          <a:p>
            <a:r>
              <a:rPr lang="ru-RU" sz="2400" b="1" i="1">
                <a:solidFill>
                  <a:srgbClr val="1C1C1C"/>
                </a:solidFill>
                <a:latin typeface="SimSun-ExtB" pitchFamily="49" charset="-122"/>
              </a:rPr>
              <a:t>       Наша прабабушка тоже хранила письма прадеда, и благодаря этим документам  мы смогли восстановить весь его военный путь.</a:t>
            </a:r>
          </a:p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1C1C1C"/>
                </a:solidFill>
                <a:latin typeface="Edwardian Script ITC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611188" y="476250"/>
            <a:ext cx="8353425" cy="6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latin typeface="SimSun-ExtB" pitchFamily="49" charset="-122"/>
              </a:rPr>
              <a:t>Моему прадеду Галееву Абдулхаю в 1941 году исполнилось 32 года. И конечно же,как и все мужчины,с первых дней войны он стал проситься на фронт. Но в обкоме партии(а прадед был членом партии с 1938 года) посчитали, что пока он нужен в тылу. Прадеда назначили начальником снабжения  ОВС эвакогоспиталя № 5681, который располагался в здании Казанского жирового техникума на ул.Тукая. Работа его заключалась в том, что он собирал продовольственные обозы, выезжая в колхозы своего родного Кзыл-юльского района (ныне–Арский район).Обо всем этом нам рассказали его письма, а также несколько актов приемки картофеля для эвакогоспиталя, которые перед отправкой на фронт прадед передал своей жене – нашей прабабушке Марзие.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C:\Users\1\Desktop\БАБАЙ\листы\лист1 (12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-198438"/>
            <a:ext cx="838835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1\Desktop\001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041" y="-311100"/>
            <a:ext cx="2871632" cy="3749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995738" y="1412875"/>
            <a:ext cx="5148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chemeClr val="accent2"/>
                </a:solidFill>
              </a:rPr>
              <a:t>Здание Казанского жирового техникума,в котором с 1941 по 1945 год располагался эвакогоспиталь №3651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 flipH="1" flipV="1">
            <a:off x="900113" y="3357563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r>
              <a:rPr lang="ru-RU" sz="1400"/>
              <a:t> </a:t>
            </a:r>
            <a:r>
              <a:rPr lang="ru-RU" sz="1000" b="1">
                <a:solidFill>
                  <a:schemeClr val="accent2"/>
                </a:solidFill>
              </a:rPr>
              <a:t>Мой прадед – Галеев Абдулхай. Фото сделано 8 января 1942 года в Казани.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1\Desktop\БАБАЙ\листы\Лист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-171450"/>
            <a:ext cx="838835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5761037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SimSun-ExtB" pitchFamily="49" charset="-122"/>
              </a:rPr>
              <a:t>В конце лета 1943 года прадеда призвали в  армию и отправили в учебный лагерь, который находился в марийских лесах, недалеко от станции Суслонгер. Об этом нам тоже рассказали письма, на которых сохранился номер полевой почты.</a:t>
            </a:r>
            <a:r>
              <a:rPr lang="ru-RU" sz="2000" b="1" i="1">
                <a:latin typeface="SimSun-ExtB" pitchFamily="49" charset="-122"/>
              </a:rPr>
              <a:t> </a:t>
            </a:r>
          </a:p>
          <a:p>
            <a:r>
              <a:rPr lang="ru-RU" sz="900" b="1"/>
              <a:t>Из статьи М. В. Черепанова:</a:t>
            </a:r>
            <a:r>
              <a:rPr lang="ru-RU" sz="900"/>
              <a:t>  </a:t>
            </a:r>
            <a:r>
              <a:rPr lang="ru-RU" sz="900">
                <a:latin typeface="SimSun-ExtB" pitchFamily="49" charset="-122"/>
              </a:rPr>
              <a:t>Основными задачами этого лагеря были подготовка командиров пулеметных взводов и обучение нерусскоязычного населения русскому языку, знание которого было необходимо на фронте. Поэтому, большинство курсантов лагеря состояло из татар, башкир и других народов Поволжья. Просуществовал этот лагерь недолго - с июля 1941 по ноябрь 1943 года. Лагерь этот был овеян недоброй славой. От голода, холода, болезней гибли тысячи людей, которые до сих пор числятся пропавшими без вести. Надо сказать, что в соседних таких же лагерях (Кундыш и др.) ничего подобного не происходило. В ноябре 1943 года в Суслонгер с инспекционной поездкой побывал К.Е. Ворошилов. Виновные в таком положении лагеря были сурово наказаны, а лагерь прекратил свое существование. </a:t>
            </a:r>
          </a:p>
        </p:txBody>
      </p:sp>
      <p:sp>
        <p:nvSpPr>
          <p:cNvPr id="17412" name="AutoShape 5" descr="00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7235825" y="333375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17414" name="Picture 9" descr="001 (17) (1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0"/>
            <a:ext cx="205105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971550" y="2409825"/>
            <a:ext cx="612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/>
              <a:t>              </a:t>
            </a:r>
            <a:r>
              <a:rPr lang="ru-RU" sz="1000" b="1">
                <a:solidFill>
                  <a:schemeClr val="accent2"/>
                </a:solidFill>
              </a:rPr>
              <a:t>Здесь располагался учебный лагерь в Суслонгере. Остатки землянок и окопов</a:t>
            </a:r>
            <a:r>
              <a:rPr lang="ru-RU" sz="1000">
                <a:solidFill>
                  <a:schemeClr val="accent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395288" y="115888"/>
            <a:ext cx="8569325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/>
              <a:t>   </a:t>
            </a:r>
            <a:r>
              <a:rPr lang="ru-RU" sz="2400" b="1" i="1">
                <a:latin typeface="SimSun-ExtB" pitchFamily="49" charset="-122"/>
              </a:rPr>
              <a:t>Осенью 1943 года (возможно после расформирования  учебного лагеря) прадеда отправили на фронт в составе 10 воздушнодесантной гвардейской дивизии в качестве сапера.  Тогда же прабабушка получила последнее письмо от него… </a:t>
            </a:r>
          </a:p>
          <a:p>
            <a:r>
              <a:rPr lang="ru-RU" sz="2400" b="1" i="1">
                <a:latin typeface="SimSun-ExtB" pitchFamily="49" charset="-122"/>
              </a:rPr>
              <a:t>     Её не стало в 1999 году. Запросы которые она делала в архивы удивляли разностью дат. «Пропал без вести в октябре 1942», «Пропал без вести в ноябре 1943»…</a:t>
            </a:r>
          </a:p>
          <a:p>
            <a:r>
              <a:rPr lang="ru-RU" sz="2400" b="1" i="1">
                <a:latin typeface="SimSun-ExtB" pitchFamily="49" charset="-122"/>
              </a:rPr>
              <a:t>Получить дополнительные сведения  о прадеде мы смогли совсем недавно, после встречи с М.В. Черепановым. Благодаря упорству этого неравнодушного  к судьбам пропавших без вести человека, нам стало известно, что наш прадед погиб в январе 1944 года в Криворожском районе Днепропетровской области.</a:t>
            </a:r>
          </a:p>
          <a:p>
            <a:pPr>
              <a:spcBef>
                <a:spcPct val="50000"/>
              </a:spcBef>
            </a:pPr>
            <a:endParaRPr lang="ru-RU" sz="2400" b="1" i="1">
              <a:latin typeface="SimSun-ExtB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C:\Users\1\Desktop\БАБАЙ\листы\Лист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0"/>
            <a:ext cx="8388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001 (18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-171450"/>
            <a:ext cx="36004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7235825" y="5300663"/>
            <a:ext cx="19081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accent2"/>
                </a:solidFill>
              </a:rPr>
              <a:t>Где-то здесь, в районе Кривого Рога в январе 1944 года погиб наш прадед..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1\Desktop\БАБАЙ\листы\Лист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0"/>
            <a:ext cx="838835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3563938" y="6442075"/>
            <a:ext cx="5580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>
                <a:solidFill>
                  <a:schemeClr val="accent2"/>
                </a:solidFill>
              </a:rPr>
              <a:t>                                                                                   Из архивов М.В.Черепанова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1\Desktop\1254599257_paper-4-all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8438"/>
            <a:ext cx="91440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395288" y="115888"/>
            <a:ext cx="856932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/>
              <a:t>   </a:t>
            </a:r>
            <a:endParaRPr lang="ru-RU" sz="2400" i="1">
              <a:latin typeface="SimSun-ExtB" pitchFamily="49" charset="-122"/>
            </a:endParaRPr>
          </a:p>
          <a:p>
            <a:pPr>
              <a:spcBef>
                <a:spcPct val="50000"/>
              </a:spcBef>
            </a:pPr>
            <a:endParaRPr lang="ru-RU" sz="2400" i="1">
              <a:latin typeface="SimSun-ExtB" pitchFamily="49" charset="-122"/>
            </a:endParaRP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539750" y="0"/>
            <a:ext cx="72009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>
                <a:latin typeface="SimSun-ExtB" pitchFamily="49" charset="-122"/>
              </a:rPr>
              <a:t>     </a:t>
            </a:r>
          </a:p>
          <a:p>
            <a:pPr algn="ctr"/>
            <a:r>
              <a:rPr lang="ru-RU" sz="2400" i="1">
                <a:latin typeface="SimSun-ExtB" pitchFamily="49" charset="-122"/>
              </a:rPr>
              <a:t>   </a:t>
            </a:r>
          </a:p>
          <a:p>
            <a:pPr algn="ctr"/>
            <a:endParaRPr lang="ru-RU" sz="2400" i="1">
              <a:latin typeface="SimSun-ExtB" pitchFamily="49" charset="-122"/>
            </a:endParaRPr>
          </a:p>
          <a:p>
            <a:pPr algn="ctr"/>
            <a:r>
              <a:rPr lang="ru-RU" sz="2400" i="1">
                <a:latin typeface="SimSun-ExtB" pitchFamily="49" charset="-122"/>
              </a:rPr>
              <a:t>    </a:t>
            </a:r>
            <a:r>
              <a:rPr lang="ru-RU" sz="2800" b="1" i="1">
                <a:latin typeface="SimSun-ExtB" pitchFamily="49" charset="-122"/>
              </a:rPr>
              <a:t>Писем белые стаи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Прилетали на Русь.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Их с волненьем читали,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 Знали их наизусть.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Эти письма поныне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 Не теряют, не жгут.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Как большую святыню</a:t>
            </a:r>
          </a:p>
          <a:p>
            <a:pPr algn="ctr"/>
            <a:r>
              <a:rPr lang="ru-RU" sz="2800" b="1" i="1">
                <a:latin typeface="SimSun-ExtB" pitchFamily="49" charset="-122"/>
              </a:rPr>
              <a:t>      Сыновьям берегут.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533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49</cp:revision>
  <dcterms:created xsi:type="dcterms:W3CDTF">2015-02-17T06:20:03Z</dcterms:created>
  <dcterms:modified xsi:type="dcterms:W3CDTF">2018-03-24T06:55:13Z</dcterms:modified>
</cp:coreProperties>
</file>