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22" r:id="rId2"/>
    <p:sldMasterId id="2147483734" r:id="rId3"/>
  </p:sldMasterIdLst>
  <p:notesMasterIdLst>
    <p:notesMasterId r:id="rId26"/>
  </p:notesMasterIdLst>
  <p:sldIdLst>
    <p:sldId id="281" r:id="rId4"/>
    <p:sldId id="288" r:id="rId5"/>
    <p:sldId id="292" r:id="rId6"/>
    <p:sldId id="290" r:id="rId7"/>
    <p:sldId id="291" r:id="rId8"/>
    <p:sldId id="289" r:id="rId9"/>
    <p:sldId id="277" r:id="rId10"/>
    <p:sldId id="271" r:id="rId11"/>
    <p:sldId id="261" r:id="rId12"/>
    <p:sldId id="256" r:id="rId13"/>
    <p:sldId id="257" r:id="rId14"/>
    <p:sldId id="268" r:id="rId15"/>
    <p:sldId id="278" r:id="rId16"/>
    <p:sldId id="286" r:id="rId17"/>
    <p:sldId id="285" r:id="rId18"/>
    <p:sldId id="274" r:id="rId19"/>
    <p:sldId id="275" r:id="rId20"/>
    <p:sldId id="267" r:id="rId21"/>
    <p:sldId id="282" r:id="rId22"/>
    <p:sldId id="283" r:id="rId23"/>
    <p:sldId id="272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A8E9E-E504-49E7-BEE0-8A341409635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A7BEA-C030-434F-9DDC-BB49175025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443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DE197C8-FD3B-499E-BB3B-6F32E0BB4217}" type="slidenum">
              <a:rPr lang="ru-RU" sz="1200" smtClean="0">
                <a:solidFill>
                  <a:prstClr val="black"/>
                </a:solidFill>
              </a:rPr>
              <a:pPr eaLnBrk="1" hangingPunct="1"/>
              <a:t>14</a:t>
            </a:fld>
            <a:endParaRPr lang="ru-RU" sz="1200" smtClean="0">
              <a:solidFill>
                <a:prstClr val="black"/>
              </a:solidFill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CE42779-BEEB-4856-89A0-CBB6B0FE6BF5}" type="slidenum">
              <a:rPr lang="ru-RU" sz="1200" smtClean="0">
                <a:solidFill>
                  <a:prstClr val="black"/>
                </a:solidFill>
              </a:rPr>
              <a:pPr eaLnBrk="1" hangingPunct="1"/>
              <a:t>15</a:t>
            </a:fld>
            <a:endParaRPr lang="ru-RU" sz="1200" smtClean="0">
              <a:solidFill>
                <a:prstClr val="black"/>
              </a:solidFill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958378-1F62-436C-BE6F-F8E5B390F417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20D78-B1D9-403B-A88E-FA6EADE13D0F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D79470-9811-4624-9250-EC550BF67DD4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62FCBC-B497-4478-B88E-A3EAB59E656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B72D03-FB0C-4B3A-BF27-FFE92DF09FE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DBFE0F-5814-42BC-99C2-1C24AAD5E99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A501B0-9CA4-454A-844A-338BED3378D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C8EDDE-75E1-4279-9AD5-D58ECAC4961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3367BC-4B2B-4D79-A619-1B08CCE7D870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27CFD-F39F-499A-9B9C-2AD8485A725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1267A7-2C42-45A8-A73D-3440B3E3DDE5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958378-1F62-436C-BE6F-F8E5B390F417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20D78-B1D9-403B-A88E-FA6EADE13D0F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D79470-9811-4624-9250-EC550BF67DD4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62FCBC-B497-4478-B88E-A3EAB59E656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B72D03-FB0C-4B3A-BF27-FFE92DF09FE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DBFE0F-5814-42BC-99C2-1C24AAD5E99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A501B0-9CA4-454A-844A-338BED3378D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C8EDDE-75E1-4279-9AD5-D58ECAC4961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3367BC-4B2B-4D79-A619-1B08CCE7D870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27CFD-F39F-499A-9B9C-2AD8485A725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1267A7-2C42-45A8-A73D-3440B3E3DDE5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uchenick.ru/magazin/folder/27910300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uchenick.ru/magazin/folder/816561801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Будущий первоклассник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39938" name="Picture 2" descr="http://school62.kiev.ua/wp-content/uploads/2014/04/85e912c9b99fe75c79f1aba0f36005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8677275" cy="5105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Vcy;&amp;iecy;&amp;scy; : &amp;Vcy;&amp;iecy;&amp;scy; &amp;pcy;&amp;ucy;&amp;scy;&amp;tcy;&amp;ocy;&amp;gcy;&amp;ocy; &amp;pcy;&amp;ocy;&amp;rcy;&amp;tcy;&amp;fcy;&amp;iecy;&amp;lcy;&amp;yacy; 300 - 500&amp;gcy; &amp;Vcy;&amp;iecy;&amp;scy; &amp;rcy;&amp;acy;&amp;ncy;&amp;tscy;&amp;acy; &amp;scy;&amp;ocy; &amp;shcy;&amp;kcy;&amp;ocy;&amp;lcy;&amp;softcy;&amp;ncy;&amp;ycy;&amp;mcy;&amp;icy; &amp;pcy;&amp;rcy;&amp;icy;&amp;ncy;&amp;acy;&amp;dcy;&amp;lcy;&amp;iecy;&amp;zhcy;&amp;ncy;&amp;ocy;&amp;scy;&amp;tcy;&amp;yacy;&amp;mcy;&amp;icy; &amp;mcy;&amp;ie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&amp;Vcy;&amp;iecy;&amp;scy; &amp;iecy;&amp;zhcy;&amp;iecy;&amp;dcy;&amp;ncy;&amp;iecy;&amp;vcy;&amp;ncy;&amp;ocy;&amp;gcy;&amp;ocy; &amp;kcy;&amp;ocy;&amp;mcy;&amp;pcy;&amp;lcy;&amp;iecy;&amp;kcy;&amp;tcy;&amp;acy;  &amp;Vcy;&amp;lcy;&amp;icy;&amp;yacy;&amp;ncy;&amp;icy;&amp;iecy; &amp;ncy;&amp;acy; &amp;ocy;&amp;rcy;&amp;gcy;&amp;acy;&amp;ncy;&amp;icy;&amp;zcy;&amp;mcy;, &amp;iecy;&amp;scy;&amp;lcy;&amp;icy; &amp;bcy;&amp;ocy;&amp;lcy;&amp;iecy;&amp;iecy; &amp;ncy;&amp;ocy;&amp;rcy;&amp;mcy;&amp;ycy; 1-2 &amp;kcy;&amp;lcy;&amp;acy;&amp;scy;&amp;scy; 1,5 &amp;k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3" name="Picture 4" descr="http://www.health-ua.org/img/news/85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356992"/>
            <a:ext cx="3960440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/>
              <a:t>    </a:t>
            </a:r>
            <a:r>
              <a:rPr lang="ru-RU" dirty="0" smtClean="0"/>
              <a:t>Мешок должен быть прочным, водоотталкивающим с большим внутренним отделением с затягивающими шнурками. Не в каждый мешок вместятся зимние сапоги, поэтому обращайте внимание на его размеры. Некоторые производители стали выпускать мешки для сменной обуви в форме сумок или рюкзаков, такие дети используют и для занятий спортом, в секциях и кружках.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hlinkClick r:id="rId2"/>
              </a:rPr>
              <a:t>Мешок для сменной обуви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2530" name="Picture 2" descr="&amp;mcy;&amp;iecy;&amp;shcy;&amp;ocy;&amp;kcy; LYCsac (&amp;Lcy;&amp;icy;&amp;kcy;&amp;Scy;&amp;acy;&amp;kcy;) HEART  li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67650" y="188640"/>
            <a:ext cx="1276350" cy="1438275"/>
          </a:xfrm>
          <a:prstGeom prst="rect">
            <a:avLst/>
          </a:prstGeom>
          <a:noFill/>
        </p:spPr>
      </p:pic>
      <p:pic>
        <p:nvPicPr>
          <p:cNvPr id="22532" name="Picture 4" descr="&amp;mcy;&amp;iecy;&amp;shcy;&amp;ocy;&amp;kcy; LYCsac (&amp;Lcy;&amp;icy;&amp;kcy;&amp;Scy;&amp;acy;&amp;kcy;) GIRLS lin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372100"/>
            <a:ext cx="1323975" cy="1485900"/>
          </a:xfrm>
          <a:prstGeom prst="rect">
            <a:avLst/>
          </a:prstGeom>
          <a:noFill/>
        </p:spPr>
      </p:pic>
      <p:pic>
        <p:nvPicPr>
          <p:cNvPr id="22534" name="Picture 6" descr="&amp;Mcy;&amp;iecy;&amp;shcy;&amp;ocy;&amp;kcy;-&amp;tcy;&amp;ocy;&amp;rcy;&amp;bcy;&amp;acy; Erich Krause 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4725145"/>
            <a:ext cx="2123728" cy="2132856"/>
          </a:xfrm>
          <a:prstGeom prst="rect">
            <a:avLst/>
          </a:prstGeom>
          <a:noFill/>
        </p:spPr>
      </p:pic>
      <p:pic>
        <p:nvPicPr>
          <p:cNvPr id="22536" name="Picture 8" descr="http://himki-art.ru/data/Akvarel/4030101_Sumka_dlya_obuvi_Laspi-M_1_otdeleni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5301208"/>
            <a:ext cx="1872208" cy="1556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Сменная обувь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836712"/>
            <a:ext cx="4572000" cy="379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Для предупреждения негативного влияния нерациональной обуви на стопу необходимо четко соблюдать следующие гигиенические требования: Обувь должна соответствовать форме и размеру стопы. При этом в носочной части должен быть припуск 5-7 мм, учитывающий увеличение длины стопы за счет ее естественного прироста и под влиянием нагрузок во время ходьбы. Если в обуви не будет припуска, то при удлинении стопы пальцы принимают согнутое положение, что может привести к их деформации.</a:t>
            </a:r>
            <a:endParaRPr lang="ru-RU" dirty="0"/>
          </a:p>
        </p:txBody>
      </p:sp>
      <p:pic>
        <p:nvPicPr>
          <p:cNvPr id="32770" name="Picture 2" descr="http://900igr.net/datai/tekhnologija/SHkola/0013-023-Smennaja-obu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38851"/>
            <a:ext cx="4499992" cy="2592287"/>
          </a:xfrm>
          <a:prstGeom prst="rect">
            <a:avLst/>
          </a:prstGeom>
          <a:noFill/>
        </p:spPr>
      </p:pic>
      <p:pic>
        <p:nvPicPr>
          <p:cNvPr id="5" name="Picture 4" descr="101-0129_IM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39" y="4149080"/>
            <a:ext cx="4248472" cy="249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1" name="Rectangle 3"/>
          <p:cNvSpPr>
            <a:spLocks noGrp="1" noChangeArrowheads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Жесткий задник с мягким верхом и закрытый носок;</a:t>
            </a:r>
          </a:p>
          <a:p>
            <a:pPr eaLnBrk="1" hangingPunct="1">
              <a:defRPr/>
            </a:pP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Удобная застежка: пряжка или 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/>
              </a:rPr>
              <a:t>«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липучка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/>
              </a:rPr>
              <a:t>»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;</a:t>
            </a:r>
          </a:p>
          <a:p>
            <a:pPr eaLnBrk="1" hangingPunct="1">
              <a:defRPr/>
            </a:pP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Хорошие супинаторы;</a:t>
            </a:r>
          </a:p>
          <a:p>
            <a:pPr eaLnBrk="1" hangingPunct="1">
              <a:defRPr/>
            </a:pP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Гибкая нескользящая подошва;</a:t>
            </a:r>
          </a:p>
          <a:p>
            <a:pPr eaLnBrk="1" hangingPunct="1">
              <a:defRPr/>
            </a:pP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Воздухопроницаемость.</a:t>
            </a:r>
          </a:p>
          <a:p>
            <a:pPr eaLnBrk="1" hangingPunct="1">
              <a:defRPr/>
            </a:pPr>
            <a:endParaRPr lang="ru-RU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>
                <a:solidFill>
                  <a:srgbClr val="CC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Требования к школьной обуви</a:t>
            </a:r>
          </a:p>
        </p:txBody>
      </p:sp>
    </p:spTree>
    <p:extLst>
      <p:ext uri="{BB962C8B-B14F-4D97-AF65-F5344CB8AC3E}">
        <p14:creationId xmlns:p14="http://schemas.microsoft.com/office/powerpoint/2010/main" val="55171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7" name="Rectangle 3"/>
          <p:cNvSpPr>
            <a:spLocks noGrp="1" noChangeArrowheads="1"/>
          </p:cNvSpPr>
          <p:nvPr>
            <p:ph idx="1"/>
          </p:nvPr>
        </p:nvSpPr>
        <p:spPr>
          <a:xfrm>
            <a:off x="282838" y="1772816"/>
            <a:ext cx="8605143" cy="4353347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800" i="1" u="sng" dirty="0" smtClean="0">
                <a:solidFill>
                  <a:srgbClr val="00264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Для спортивного зала</a:t>
            </a:r>
            <a:r>
              <a:rPr lang="ru-RU" sz="2800" i="1" dirty="0" smtClean="0">
                <a:solidFill>
                  <a:srgbClr val="00264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>
                <a:solidFill>
                  <a:srgbClr val="00264D"/>
                </a:solidFill>
              </a:rPr>
              <a:t>футболка белого цвета,  спортивные брюки,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>
                <a:solidFill>
                  <a:srgbClr val="00264D"/>
                </a:solidFill>
              </a:rPr>
              <a:t> носки, </a:t>
            </a:r>
            <a:r>
              <a:rPr lang="ru-RU" sz="2800" b="1" i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спортивная обувь</a:t>
            </a:r>
            <a:r>
              <a:rPr lang="ru-RU" sz="2800" dirty="0" smtClean="0">
                <a:solidFill>
                  <a:srgbClr val="00264D"/>
                </a:solidFill>
              </a:rPr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800" i="1" u="sng" dirty="0" smtClean="0">
                <a:solidFill>
                  <a:srgbClr val="00264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Для улицы</a:t>
            </a:r>
            <a:r>
              <a:rPr lang="ru-RU" sz="2800" i="1" dirty="0" smtClean="0">
                <a:solidFill>
                  <a:srgbClr val="00264D"/>
                </a:solidFill>
              </a:rPr>
              <a:t>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>
                <a:solidFill>
                  <a:srgbClr val="00264D"/>
                </a:solidFill>
              </a:rPr>
              <a:t>спортивный костюм,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>
                <a:solidFill>
                  <a:srgbClr val="00264D"/>
                </a:solidFill>
              </a:rPr>
              <a:t>спортивная обувь;</a:t>
            </a:r>
            <a:endParaRPr lang="ru-RU" sz="2800" i="1" dirty="0" smtClean="0">
              <a:solidFill>
                <a:srgbClr val="00264D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800" i="1" u="sng" dirty="0" smtClean="0">
                <a:solidFill>
                  <a:srgbClr val="00264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Лыжная подготовка:</a:t>
            </a:r>
            <a:endParaRPr lang="ru-RU" sz="2800" i="1" dirty="0" smtClean="0">
              <a:solidFill>
                <a:srgbClr val="00264D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>
                <a:solidFill>
                  <a:srgbClr val="00264D"/>
                </a:solidFill>
              </a:rPr>
              <a:t>куртка, спортивный костюм,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>
                <a:solidFill>
                  <a:srgbClr val="00264D"/>
                </a:solidFill>
              </a:rPr>
              <a:t>варежки, шерстяные носки,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>
                <a:solidFill>
                  <a:srgbClr val="00264D"/>
                </a:solidFill>
              </a:rPr>
              <a:t>ботинки, лыжи</a:t>
            </a:r>
            <a:endParaRPr lang="ru-RU" sz="2800" dirty="0" smtClean="0"/>
          </a:p>
        </p:txBody>
      </p:sp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Физкультурная форма</a:t>
            </a:r>
          </a:p>
        </p:txBody>
      </p:sp>
      <p:pic>
        <p:nvPicPr>
          <p:cNvPr id="1331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852738"/>
            <a:ext cx="2268538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54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"</a:t>
            </a:r>
            <a:r>
              <a:rPr lang="ru-RU" b="1" dirty="0" smtClean="0">
                <a:solidFill>
                  <a:schemeClr val="bg1"/>
                </a:solidFill>
                <a:hlinkClick r:id="rId2"/>
              </a:rPr>
              <a:t>Школьный набор </a:t>
            </a:r>
            <a:r>
              <a:rPr lang="ru-RU" b="1" dirty="0" smtClean="0">
                <a:solidFill>
                  <a:srgbClr val="FF0000"/>
                </a:solidFill>
                <a:hlinkClick r:id="rId2"/>
              </a:rPr>
              <a:t>первоклассника</a:t>
            </a:r>
            <a:r>
              <a:rPr lang="ru-RU" dirty="0" smtClean="0">
                <a:solidFill>
                  <a:srgbClr val="FF0000"/>
                </a:solidFill>
              </a:rPr>
              <a:t>"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4077072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Ручки и карандаши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Для первоклассника лучше всего купить обычные шариковые ручки с широким ребристым резиновым кольцом у стержня, для предотвращения выскальзывания ручки. Карандаши подбираются по твердости, диаметру и цвету грифеля. Для первоклассника лучше выбрать карандаши средней твердости «НВ» или «ТМ» с деревянной, ребристой поверхностью. Для карандашей потребуется качественная точилка с удобной формой для обхвата.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ребенок - левша, обратите внимание на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школьные товары для левшей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поскольку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ручки и карандаши для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леворуких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школьников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имеют особенности в своей форме.</a:t>
            </a:r>
          </a:p>
        </p:txBody>
      </p:sp>
      <p:pic>
        <p:nvPicPr>
          <p:cNvPr id="4" name="Picture 2" descr="image_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6792"/>
            <a:ext cx="4644008" cy="2077964"/>
          </a:xfrm>
          <a:prstGeom prst="rect">
            <a:avLst/>
          </a:prstGeom>
          <a:noFill/>
        </p:spPr>
      </p:pic>
      <p:pic>
        <p:nvPicPr>
          <p:cNvPr id="36874" name="Picture 10" descr="http://1lady.net/images/uploads/884d29965837b7539f6ed4c9b1f9724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9504" y="1520489"/>
            <a:ext cx="4464496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Тетради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628800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Тетради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Для первоклассника понадобятся тетради из 12 или 18 листов с белой матовой бумагой без шершавости и глянца. Для тетрадей - обложки.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64502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Краски и кисточки, пластилин, клей и цветная бумага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5842" name="Picture 2" descr="http://korbina.by/s165/uploads/image/product/tetradi/T1204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5075" y="0"/>
            <a:ext cx="2828925" cy="3486151"/>
          </a:xfrm>
          <a:prstGeom prst="rect">
            <a:avLst/>
          </a:prstGeom>
          <a:noFill/>
        </p:spPr>
      </p:pic>
      <p:pic>
        <p:nvPicPr>
          <p:cNvPr id="35846" name="Picture 6" descr="http://static2.read.ru/images/booksillustrations/1481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3486472"/>
            <a:ext cx="2771800" cy="3371528"/>
          </a:xfrm>
          <a:prstGeom prst="rect">
            <a:avLst/>
          </a:prstGeom>
          <a:noFill/>
        </p:spPr>
      </p:pic>
      <p:pic>
        <p:nvPicPr>
          <p:cNvPr id="35848" name="Picture 8" descr="http://prostoprikol.com/img/picture/May/11/610f2e7d29094f01f0c40fedf40b67d0/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74132"/>
            <a:ext cx="4392488" cy="3283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Пенал должен быть жесткой формы и на молнии. Выбор зависит от того, насколько организован ваш ребенок, приобретая пенал с наполнением, надо быть готовым к тому, что очень скоро всё наполнение: ручки и карандаши, фломастеры будут раскиданы по всему ранцу.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Пенал</a:t>
            </a:r>
            <a:endParaRPr lang="ru-RU" dirty="0"/>
          </a:p>
        </p:txBody>
      </p:sp>
      <p:pic>
        <p:nvPicPr>
          <p:cNvPr id="23554" name="Picture 2" descr="&amp;Rcy;&amp;acy;&amp;ncy;&amp;iecy;&amp;tscy; &amp;shcy;&amp;kcy;&amp;ocy;&amp;lcy;&amp;softcy;&amp;ncy;&amp;ycy;&amp;jcy; Mc Neill Ergo Light 912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051720" cy="1522141"/>
          </a:xfrm>
          <a:prstGeom prst="rect">
            <a:avLst/>
          </a:prstGeom>
          <a:noFill/>
        </p:spPr>
      </p:pic>
      <p:pic>
        <p:nvPicPr>
          <p:cNvPr id="23556" name="Picture 4" descr="&amp;Rcy;&amp;acy;&amp;ncy;&amp;iecy;&amp;tscy; &amp;shcy;&amp;kcy;&amp;ocy;&amp;lcy;&amp;softcy;&amp;ncy;&amp;ycy;&amp;jcy; Sammies By Samsonite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583507"/>
            <a:ext cx="3779912" cy="2238609"/>
          </a:xfrm>
          <a:prstGeom prst="rect">
            <a:avLst/>
          </a:prstGeom>
          <a:noFill/>
        </p:spPr>
      </p:pic>
      <p:pic>
        <p:nvPicPr>
          <p:cNvPr id="23558" name="Picture 6" descr="&amp;Rcy;&amp;acy;&amp;ncy;&amp;iecy;&amp;tscy; &amp;shcy;&amp;kcy;&amp;ocy;&amp;lcy;&amp;softcy;&amp;ncy;&amp;ycy;&amp;jcy; Sammies By Samsonite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7696" y="275693"/>
            <a:ext cx="2736304" cy="24928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1683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Карандаши, краски и кисточки, пластилин, клей и цветная бумага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64" name="Picture 4" descr="http://nifiga-sebe.ru/uploads/posts/2012-06/1340084134_0e8brizm4l3hjvq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6840" y="1484784"/>
            <a:ext cx="2119656" cy="4941168"/>
          </a:xfrm>
          <a:prstGeom prst="rect">
            <a:avLst/>
          </a:prstGeom>
          <a:noFill/>
        </p:spPr>
      </p:pic>
      <p:pic>
        <p:nvPicPr>
          <p:cNvPr id="40968" name="Picture 8" descr="http://www.pics-zone.ru/img.php?url=http://img13.nnm.me/b/4/1/1/f/59b232c74d4bd2f8400e59a46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78" y="1484784"/>
            <a:ext cx="6804248" cy="3672408"/>
          </a:xfrm>
          <a:prstGeom prst="rect">
            <a:avLst/>
          </a:prstGeom>
          <a:noFill/>
        </p:spPr>
      </p:pic>
      <p:pic>
        <p:nvPicPr>
          <p:cNvPr id="40970" name="Picture 10" descr="http://mirpapok.ru/sites/default/files/images/products/208186208184209129209130208184322081772081812081872081862081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869160"/>
            <a:ext cx="4320480" cy="1988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55576" y="620688"/>
            <a:ext cx="7408333" cy="60951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ВАЖНАЯ ИНФОРМАЦИЯ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844824"/>
            <a:ext cx="7848872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ВТОРНИК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17.00-18.30</a:t>
            </a:r>
            <a:endParaRPr lang="ru-RU" sz="2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ЧЕТВЕРГ 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17.00-18.30</a:t>
            </a:r>
          </a:p>
          <a:p>
            <a:pPr>
              <a:buNone/>
            </a:pP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ПРОДОЛЖИТЕЛЬНОСТЬ ЗАНЯТИЙ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3 занятия по 30 минут (1, 5 часа в день)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два раза в неделю</a:t>
            </a:r>
          </a:p>
          <a:p>
            <a:pPr>
              <a:buNone/>
            </a:pPr>
            <a:endParaRPr lang="ru-RU" sz="2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ПЕРИОД: с октября по </a:t>
            </a:r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апрель </a:t>
            </a:r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(включительно)</a:t>
            </a:r>
          </a:p>
          <a:p>
            <a:pPr>
              <a:buNone/>
            </a:pP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СТОИМОСТЬ ЗАНЯТИЙ: </a:t>
            </a:r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1150 </a:t>
            </a:r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руб. в месяц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(ОПЛАТА НЕ ПОЗДНЕЕ 10 ЧИСЛА  ТЕКУЩЕГО МЕСЯЦА)</a:t>
            </a:r>
          </a:p>
          <a:p>
            <a:pPr>
              <a:buNone/>
            </a:pP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ПЕРВОЕ ЗАНЯТИЕ: </a:t>
            </a:r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  </a:t>
            </a:r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октября в </a:t>
            </a:r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17.00</a:t>
            </a:r>
            <a:endParaRPr lang="ru-RU" sz="2400" b="1" u="sng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dmitrovskiy.mos.ru/upload/medialibrary/5bd/pochta-k-shk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0"/>
            <a:ext cx="7992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Ваша задача - не забыть ни одну мелочь, уделить внимание качеству школьных принадлежностей, и при этом, чтобы данный процесс подготовки доставили удовольствие первокласснику.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102578"/>
            <a:ext cx="91440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Точилка (2 штуки) – из металла или качественного пластика с отделением для стружки.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Кассы цифр и букв.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Счетные палочки.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Счетный набор.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Альбом для рисования или папка для черчения формата А4 – 2 штуки.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Акварель – 1 набор из 6 цветов.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Гуашь – 1 набор из 6 или 12 цветов, обязательно с белым и черным.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Кисточки № 4,3,2,1 – по 1 штуке.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Мелки (восковые и обычные).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Набор фломастеров (12 штук).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Ножницы для детского творчества (с закругленными концами и пластиковыми ручками).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Клей-карандаш и клей ПВА в удобной упаковке.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Подставка для книг.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Линейка прямая и треугольник.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Подставка для ручек и карандашей.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Циркуль.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Блокнот для записей.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Папка для тетрадей.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Закладки для книг.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Пластилин,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непачкающий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рук, доска для лепки, фартук.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Цветная бумага и цветной картон.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Нотная тетрадь.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static.baza.farpost.ru/v/1401771988179_bullet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51621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580112" y="548680"/>
            <a:ext cx="3275320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55576" y="620688"/>
            <a:ext cx="7408333" cy="60951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Расписание занятий подготовительных курсов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2000240"/>
            <a:ext cx="3246630" cy="2241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ВТОРНИК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речи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Обучение грамоте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1928802"/>
            <a:ext cx="3857652" cy="2795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ЧЕТВЕГ</a:t>
            </a:r>
          </a:p>
          <a:p>
            <a:pPr>
              <a:lnSpc>
                <a:spcPct val="150000"/>
              </a:lnSpc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Математика</a:t>
            </a:r>
          </a:p>
          <a:p>
            <a:pPr marL="457200" indent="-457200">
              <a:lnSpc>
                <a:spcPct val="150000"/>
              </a:lnSpc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Развитие речи</a:t>
            </a:r>
          </a:p>
          <a:p>
            <a:pPr marL="457200" indent="-457200">
              <a:lnSpc>
                <a:spcPct val="150000"/>
              </a:lnSpc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Развитие творческих</a:t>
            </a:r>
          </a:p>
          <a:p>
            <a:pPr marL="457200" indent="-457200">
              <a:lnSpc>
                <a:spcPct val="150000"/>
              </a:lnSpc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способностей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55576" y="620688"/>
            <a:ext cx="7408333" cy="60951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Рекомендуемая литература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64348" y="1628800"/>
            <a:ext cx="784887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1.Пишу цифры правильно. Прописи. Столяренко А.В. Москва, 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Росмэн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2019.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2.Я учу звуки и буквы. Рабочая тетрадь для детей 5-7 лет. Н.А. Гоголева. Творческий центр Сфера, 2019.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3.Раз-ступенька, два – ступенька. Математика для детей 5-6 лет. Л.Г. 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Петерсон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Н.П. Холина. ООО «БИНОМ», 2017.</a:t>
            </a:r>
          </a:p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4.Раз-ступенька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два – ступенька. Математика для детей 6-7 лет. Л.Г. 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Петерсон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Н.П. Холина. ООО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5.«БИНОМ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2017.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Букварь. Н. Жукова. Москва: 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Эксмо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2019.</a:t>
            </a:r>
          </a:p>
          <a:p>
            <a:pPr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42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55576" y="620688"/>
            <a:ext cx="7408333" cy="60951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Рекомендуемая литература</a:t>
            </a:r>
            <a:endParaRPr lang="ru-RU" dirty="0"/>
          </a:p>
        </p:txBody>
      </p:sp>
      <p:pic>
        <p:nvPicPr>
          <p:cNvPr id="1027" name="Picture 3" descr="C:\Users\User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357298"/>
            <a:ext cx="2398776" cy="3048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1028" name="Picture 4" descr="C:\Users\User\Desktop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2143116"/>
            <a:ext cx="2065971" cy="32071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9" name="Picture 5" descr="C:\Users\User\Desktop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3286124"/>
            <a:ext cx="2686048" cy="33575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0" name="Picture 6" descr="C:\Users\User\Desktop\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29454" y="3000372"/>
            <a:ext cx="1875230" cy="25003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1" name="Picture 7" descr="C:\Users\User\Desktop\1.jpg"/>
          <p:cNvPicPr>
            <a:picLocks noChangeAspect="1" noChangeArrowheads="1"/>
          </p:cNvPicPr>
          <p:nvPr/>
        </p:nvPicPr>
        <p:blipFill>
          <a:blip r:embed="rId6"/>
          <a:srcRect l="25781" r="25781"/>
          <a:stretch>
            <a:fillRect/>
          </a:stretch>
        </p:blipFill>
        <p:spPr bwMode="auto">
          <a:xfrm>
            <a:off x="5857884" y="1428736"/>
            <a:ext cx="2162673" cy="29765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0042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55576" y="620688"/>
            <a:ext cx="7408333" cy="60951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Роль родителей в подготовке ребёнка к школе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564904"/>
            <a:ext cx="784887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Учить ребёнка общению т.е. сформировать следующие навыки: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-уметь слышать и слушать учителя и своего товарища;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-говорить самому только после того, как собеседник закончит свою мысль;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-пользоваться словами вежливого общения, избегать грубости;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-считаться с желаниями окружающих;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-уметь подчиняться определённому режиму.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74320" lvl="0" indent="-274320">
              <a:buClr>
                <a:srgbClr val="31B6FD"/>
              </a:buClr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Воспитывать эмоциональную устойчивость:</a:t>
            </a:r>
          </a:p>
          <a:p>
            <a:pPr marL="274320" lvl="0" indent="-274320">
              <a:buClr>
                <a:srgbClr val="31B6FD"/>
              </a:buClr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-умение ребёнка сдерживать себя, управлять своими поступками;</a:t>
            </a:r>
          </a:p>
          <a:p>
            <a:pPr marL="274320" lvl="0" indent="-274320">
              <a:buClr>
                <a:srgbClr val="31B6FD"/>
              </a:buClr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-умение подавлять агрессивные вспышки, импульсивные реакции.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06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9377" y="116632"/>
            <a:ext cx="6965245" cy="1706541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нужно современному первокласснику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://www.diariouno.com.ar/export/sites/diariouno/imagenes/2013/12/01/decis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5301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Мы хотим лишь уточнить и посоветовать выбирать ранец совместно, максимально обращая внимание на вкус и предпочтения своего ребенка, если он любит спорт и активен в играх не надо предлагать ему ранец со спящим котом на крышке. Школьный ранец - предмет будущей его самоидентификации, выражающий предпочтения и увлечения. С девочками еще серьезнее, именно поэтому дизайнеры компаний щепетильней относятся к декорированию школьных ранцев для девочек.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474424"/>
          </a:xfrm>
        </p:spPr>
        <p:txBody>
          <a:bodyPr/>
          <a:lstStyle/>
          <a:p>
            <a:r>
              <a:rPr lang="ru-RU" dirty="0" smtClean="0"/>
              <a:t>Портфель</a:t>
            </a:r>
            <a:endParaRPr lang="ru-RU" dirty="0"/>
          </a:p>
        </p:txBody>
      </p:sp>
      <p:pic>
        <p:nvPicPr>
          <p:cNvPr id="28674" name="Picture 2" descr="&amp;Rcy;&amp;acy;&amp;ncy;&amp;iecy;&amp;tscy; &amp;shcy;&amp;kcy;&amp;ocy;&amp;lcy;&amp;softcy;&amp;ncy;&amp;ycy;&amp;jcy; Sammies By Samsonite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2376264" cy="2592288"/>
          </a:xfrm>
          <a:prstGeom prst="rect">
            <a:avLst/>
          </a:prstGeom>
          <a:noFill/>
        </p:spPr>
      </p:pic>
      <p:pic>
        <p:nvPicPr>
          <p:cNvPr id="28676" name="Picture 4" descr="&amp;Rcy;&amp;yucy;&amp;kcy;&amp;zcy;&amp;acy;&amp;kcy; &amp;shcy;&amp;kcy;&amp;ocy;&amp;lcy;&amp;softcy;&amp;ncy;&amp;ycy;&amp;jcy; Hama (&amp;KHcy;&amp;acy;&amp;mcy;&amp;acy;) Pirate Ship &amp;scy; &amp;ncy;&amp;acy;&amp;pcy;&amp;ocy;&amp;lcy;&amp;ncy;&amp;iecy;&amp;ncy;&amp;icy;&amp;iecy;&amp;m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8100" y="5191125"/>
            <a:ext cx="1485900" cy="1666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27784" y="692696"/>
            <a:ext cx="57606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выборе ранца следует обращать внимание на следующие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признаки функционального ранца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конструкция ранца должна обеспечивать устойчивую его форму.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спинка ранца должна быть полужесткой и сохранять свою форму.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ширина ранца не должна превышать 60-100 мм.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5856" y="0"/>
            <a:ext cx="35214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Выбор ранца </a:t>
            </a:r>
            <a:endParaRPr lang="ru-RU" sz="4000" dirty="0"/>
          </a:p>
        </p:txBody>
      </p:sp>
      <p:pic>
        <p:nvPicPr>
          <p:cNvPr id="19460" name="Picture 4" descr="http://www.health-ua.org/img/news/85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483768" cy="2420888"/>
          </a:xfrm>
          <a:prstGeom prst="rect">
            <a:avLst/>
          </a:prstGeom>
          <a:noFill/>
        </p:spPr>
      </p:pic>
      <p:pic>
        <p:nvPicPr>
          <p:cNvPr id="19462" name="Picture 6" descr="http://kancler-opt.narod.ru/zibi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573016"/>
            <a:ext cx="8572500" cy="3143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380</TotalTime>
  <Words>905</Words>
  <Application>Microsoft Office PowerPoint</Application>
  <PresentationFormat>Экран (4:3)</PresentationFormat>
  <Paragraphs>108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Волна</vt:lpstr>
      <vt:lpstr>1_Волна</vt:lpstr>
      <vt:lpstr>2_Волна</vt:lpstr>
      <vt:lpstr>Будущий первоклассник</vt:lpstr>
      <vt:lpstr>ВАЖНАЯ ИНФОРМАЦИЯ</vt:lpstr>
      <vt:lpstr>Расписание занятий подготовительных курсов</vt:lpstr>
      <vt:lpstr>Рекомендуемая литература</vt:lpstr>
      <vt:lpstr>Рекомендуемая литература</vt:lpstr>
      <vt:lpstr>Роль родителей в подготовке ребёнка к школе</vt:lpstr>
      <vt:lpstr>Что нужно современному первокласснику</vt:lpstr>
      <vt:lpstr>Портфель</vt:lpstr>
      <vt:lpstr>Презентация PowerPoint</vt:lpstr>
      <vt:lpstr>Презентация PowerPoint</vt:lpstr>
      <vt:lpstr>Презентация PowerPoint</vt:lpstr>
      <vt:lpstr>Мешок для сменной обуви.</vt:lpstr>
      <vt:lpstr>Сменная обувь</vt:lpstr>
      <vt:lpstr>Требования к школьной обуви</vt:lpstr>
      <vt:lpstr>Физкультурная форма</vt:lpstr>
      <vt:lpstr>"Школьный набор первоклассника"</vt:lpstr>
      <vt:lpstr>Тетради.</vt:lpstr>
      <vt:lpstr>Пенал</vt:lpstr>
      <vt:lpstr>Карандаши, краски и кисточки, пластилин, клей и цветная бумага.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45</cp:revision>
  <dcterms:created xsi:type="dcterms:W3CDTF">2016-04-19T16:32:25Z</dcterms:created>
  <dcterms:modified xsi:type="dcterms:W3CDTF">2022-09-29T11:02:35Z</dcterms:modified>
</cp:coreProperties>
</file>