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91" r:id="rId2"/>
    <p:sldId id="301" r:id="rId3"/>
    <p:sldId id="302" r:id="rId4"/>
    <p:sldId id="303" r:id="rId5"/>
    <p:sldId id="304" r:id="rId6"/>
    <p:sldId id="305" r:id="rId7"/>
    <p:sldId id="306" r:id="rId8"/>
    <p:sldId id="307" r:id="rId9"/>
    <p:sldId id="308" r:id="rId10"/>
    <p:sldId id="310" r:id="rId11"/>
    <p:sldId id="311" r:id="rId12"/>
    <p:sldId id="313" r:id="rId13"/>
    <p:sldId id="314" r:id="rId14"/>
    <p:sldId id="309" r:id="rId15"/>
    <p:sldId id="312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F22E"/>
    <a:srgbClr val="3494BA"/>
    <a:srgbClr val="F6F6F6"/>
    <a:srgbClr val="A9F896"/>
    <a:srgbClr val="72AF2F"/>
    <a:srgbClr val="0333E1"/>
    <a:srgbClr val="0328DD"/>
    <a:srgbClr val="001BD3"/>
    <a:srgbClr val="4499BE"/>
    <a:srgbClr val="F1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73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67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794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995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9745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819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6412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1994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832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239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613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50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251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243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336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91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25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948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291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450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08120" y="4551121"/>
            <a:ext cx="8370978" cy="95615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6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5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Итоги работы</a:t>
            </a:r>
            <a:br>
              <a:rPr lang="ru-RU" sz="5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«Гимназия №96»</a:t>
            </a:r>
          </a:p>
          <a:p>
            <a:pPr algn="ctr"/>
            <a:endParaRPr lang="ru-RU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sz="5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5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sz="5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уч. год</a:t>
            </a:r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71847" y="-65315"/>
            <a:ext cx="2228498" cy="2225757"/>
          </a:xfrm>
          <a:prstGeom prst="rect">
            <a:avLst/>
          </a:pr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567203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1403" y="0"/>
            <a:ext cx="10018713" cy="1752599"/>
          </a:xfrm>
        </p:spPr>
        <p:txBody>
          <a:bodyPr>
            <a:noAutofit/>
          </a:bodyPr>
          <a:lstStyle/>
          <a:p>
            <a:r>
              <a:rPr lang="ru-RU" b="1" dirty="0" smtClean="0"/>
              <a:t>Сравнительный анализ ЕГЭ по профильным предметам - физика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3632436"/>
              </p:ext>
            </p:extLst>
          </p:nvPr>
        </p:nvGraphicFramePr>
        <p:xfrm>
          <a:off x="1517265" y="2189205"/>
          <a:ext cx="1001871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2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6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17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654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825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ОО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% участников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ниже </a:t>
                      </a:r>
                      <a:r>
                        <a:rPr lang="en-US" sz="2800" dirty="0" smtClean="0"/>
                        <a:t>min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От 80 до 90</a:t>
                      </a:r>
                      <a:r>
                        <a:rPr lang="ru-RU" sz="2800" baseline="0" dirty="0" smtClean="0"/>
                        <a:t> б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err="1" smtClean="0"/>
                        <a:t>Ср.балл</a:t>
                      </a:r>
                      <a:r>
                        <a:rPr lang="ru-RU" sz="2800" dirty="0" smtClean="0"/>
                        <a:t> 2021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Г1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26,1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33,3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59,0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Г3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1,9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53,0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Г27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22,7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67,0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Г28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15,0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60,0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Г96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18,9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33,7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55,1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0280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6689" y="183292"/>
            <a:ext cx="10018713" cy="1752599"/>
          </a:xfrm>
        </p:spPr>
        <p:txBody>
          <a:bodyPr>
            <a:normAutofit/>
          </a:bodyPr>
          <a:lstStyle/>
          <a:p>
            <a:r>
              <a:rPr lang="ru-RU" sz="4400" b="1" dirty="0" smtClean="0"/>
              <a:t>Сравнительный анализ </a:t>
            </a:r>
            <a:r>
              <a:rPr lang="ru-RU" sz="4400" b="1" dirty="0" err="1" smtClean="0"/>
              <a:t>категорийного</a:t>
            </a:r>
            <a:r>
              <a:rPr lang="ru-RU" sz="4400" b="1" dirty="0" smtClean="0"/>
              <a:t> состава педагогов</a:t>
            </a:r>
            <a:endParaRPr lang="ru-RU" sz="44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346267"/>
              </p:ext>
            </p:extLst>
          </p:nvPr>
        </p:nvGraphicFramePr>
        <p:xfrm>
          <a:off x="1566689" y="2065638"/>
          <a:ext cx="10018708" cy="276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3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04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04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04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06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062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062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4140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4140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4140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6277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6277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6277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370840">
                <a:tc rowSpan="3">
                  <a:txBody>
                    <a:bodyPr/>
                    <a:lstStyle/>
                    <a:p>
                      <a:r>
                        <a:rPr lang="ru-RU" dirty="0" smtClean="0"/>
                        <a:t>ОО</a:t>
                      </a:r>
                      <a:endParaRPr lang="ru-RU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всего имеют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 том числе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категория</a:t>
                      </a:r>
                      <a:r>
                        <a:rPr lang="ru-RU" baseline="0" dirty="0" smtClean="0"/>
                        <a:t> %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высшая категория %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первая категория %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без категории %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2021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2019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2021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2021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2021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Гимназии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77,1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77,9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73,7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27,6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30,1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28,3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49,5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47,8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45,4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22,9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22,1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26,3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Лицеи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67,7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67,5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67,6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28,4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25,7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25,3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39,4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41,8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42,1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32,2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32,5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32,4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СОШ с </a:t>
                      </a:r>
                      <a:r>
                        <a:rPr lang="ru-RU" dirty="0" err="1" smtClean="0"/>
                        <a:t>углуб</a:t>
                      </a:r>
                      <a:r>
                        <a:rPr lang="ru-RU" dirty="0" smtClean="0"/>
                        <a:t>. изучением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73,4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74,4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72,0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26,4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29,0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28,3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47,0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45,4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43,7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30,0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27,6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28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3334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0" y="-319217"/>
            <a:ext cx="10018713" cy="1752599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Результаты участия в олимпиаде</a:t>
            </a:r>
            <a:endParaRPr lang="ru-RU" sz="4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9886472"/>
              </p:ext>
            </p:extLst>
          </p:nvPr>
        </p:nvGraphicFramePr>
        <p:xfrm>
          <a:off x="1640832" y="1433382"/>
          <a:ext cx="10018712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4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46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7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919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Учебный год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Муниципальный</a:t>
                      </a:r>
                      <a:r>
                        <a:rPr lang="ru-RU" sz="2400" baseline="0" dirty="0" smtClean="0"/>
                        <a:t> этап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Республиканский</a:t>
                      </a:r>
                      <a:r>
                        <a:rPr lang="ru-RU" sz="2400" baseline="0" dirty="0" smtClean="0"/>
                        <a:t> этап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Всероссийский этап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2018-2019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41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7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2019-2020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44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12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2020-2021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38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13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026509" y="3764692"/>
            <a:ext cx="3223959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 smtClean="0"/>
              <a:t>Муниципальный</a:t>
            </a:r>
          </a:p>
          <a:p>
            <a:r>
              <a:rPr lang="ru-RU" b="1" dirty="0" smtClean="0"/>
              <a:t>7</a:t>
            </a:r>
            <a:r>
              <a:rPr lang="ru-RU" dirty="0" smtClean="0"/>
              <a:t> русский язык</a:t>
            </a:r>
          </a:p>
          <a:p>
            <a:r>
              <a:rPr lang="ru-RU" b="1" dirty="0" smtClean="0"/>
              <a:t>6</a:t>
            </a:r>
            <a:r>
              <a:rPr lang="ru-RU" dirty="0" smtClean="0"/>
              <a:t> математика</a:t>
            </a:r>
          </a:p>
          <a:p>
            <a:r>
              <a:rPr lang="ru-RU" b="1" dirty="0" smtClean="0"/>
              <a:t>5</a:t>
            </a:r>
            <a:r>
              <a:rPr lang="ru-RU" dirty="0" smtClean="0"/>
              <a:t> история, МХК</a:t>
            </a:r>
          </a:p>
          <a:p>
            <a:r>
              <a:rPr lang="ru-RU" b="1" dirty="0" smtClean="0"/>
              <a:t>4</a:t>
            </a:r>
            <a:r>
              <a:rPr lang="ru-RU" dirty="0" smtClean="0"/>
              <a:t> литература</a:t>
            </a:r>
          </a:p>
          <a:p>
            <a:r>
              <a:rPr lang="ru-RU" b="1" dirty="0" smtClean="0"/>
              <a:t>3</a:t>
            </a:r>
            <a:r>
              <a:rPr lang="ru-RU" dirty="0" smtClean="0"/>
              <a:t> ОБЖ</a:t>
            </a:r>
          </a:p>
          <a:p>
            <a:r>
              <a:rPr lang="ru-RU" b="1" dirty="0" smtClean="0"/>
              <a:t>2</a:t>
            </a:r>
            <a:r>
              <a:rPr lang="ru-RU" dirty="0" smtClean="0"/>
              <a:t> родной язык</a:t>
            </a:r>
          </a:p>
          <a:p>
            <a:r>
              <a:rPr lang="ru-RU" b="1" dirty="0" smtClean="0"/>
              <a:t>1</a:t>
            </a:r>
            <a:r>
              <a:rPr lang="ru-RU" dirty="0" smtClean="0"/>
              <a:t> Английский, арабский, </a:t>
            </a:r>
          </a:p>
          <a:p>
            <a:r>
              <a:rPr lang="ru-RU" dirty="0" smtClean="0"/>
              <a:t>биология, химия, </a:t>
            </a:r>
          </a:p>
          <a:p>
            <a:r>
              <a:rPr lang="ru-RU" dirty="0" smtClean="0"/>
              <a:t>физкультура, обществознание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481127" y="3781168"/>
            <a:ext cx="249254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 smtClean="0"/>
              <a:t>Республиканский</a:t>
            </a:r>
          </a:p>
          <a:p>
            <a:r>
              <a:rPr lang="ru-RU" b="1" dirty="0" smtClean="0"/>
              <a:t>3</a:t>
            </a:r>
            <a:r>
              <a:rPr lang="ru-RU" dirty="0" smtClean="0"/>
              <a:t> русский язык, МХК</a:t>
            </a:r>
          </a:p>
          <a:p>
            <a:r>
              <a:rPr lang="ru-RU" b="1" dirty="0" smtClean="0"/>
              <a:t>2</a:t>
            </a:r>
            <a:r>
              <a:rPr lang="ru-RU" dirty="0" smtClean="0"/>
              <a:t> математика</a:t>
            </a:r>
          </a:p>
          <a:p>
            <a:r>
              <a:rPr lang="ru-RU" b="1" dirty="0" smtClean="0"/>
              <a:t>1</a:t>
            </a:r>
            <a:r>
              <a:rPr lang="ru-RU" dirty="0" smtClean="0"/>
              <a:t> Английский, родной, </a:t>
            </a:r>
          </a:p>
          <a:p>
            <a:r>
              <a:rPr lang="ru-RU" dirty="0" smtClean="0"/>
              <a:t>биология, литература, </a:t>
            </a:r>
          </a:p>
          <a:p>
            <a:r>
              <a:rPr lang="ru-RU" dirty="0" smtClean="0"/>
              <a:t>обществознание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474427" y="3764692"/>
            <a:ext cx="25642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 smtClean="0"/>
              <a:t>Всероссийский</a:t>
            </a:r>
          </a:p>
          <a:p>
            <a:r>
              <a:rPr lang="ru-RU" b="1" dirty="0" smtClean="0"/>
              <a:t>1</a:t>
            </a:r>
            <a:r>
              <a:rPr lang="ru-RU" dirty="0" smtClean="0"/>
              <a:t> МХК </a:t>
            </a:r>
          </a:p>
          <a:p>
            <a:r>
              <a:rPr lang="ru-RU" dirty="0" smtClean="0"/>
              <a:t>(Хабибуллина </a:t>
            </a:r>
            <a:r>
              <a:rPr lang="ru-RU" dirty="0" err="1" smtClean="0"/>
              <a:t>Аделина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70911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0" y="-368643"/>
            <a:ext cx="10018713" cy="1752599"/>
          </a:xfrm>
        </p:spPr>
        <p:txBody>
          <a:bodyPr>
            <a:normAutofit/>
          </a:bodyPr>
          <a:lstStyle/>
          <a:p>
            <a:r>
              <a:rPr lang="ru-RU" sz="5400" b="1" dirty="0" smtClean="0"/>
              <a:t>Результаты участия в НПК</a:t>
            </a:r>
            <a:endParaRPr lang="ru-RU" sz="5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765590" y="1155355"/>
            <a:ext cx="2906456" cy="3124201"/>
          </a:xfrm>
        </p:spPr>
        <p:txBody>
          <a:bodyPr/>
          <a:lstStyle/>
          <a:p>
            <a:r>
              <a:rPr lang="ru-RU" u="sng" dirty="0" smtClean="0"/>
              <a:t>Республиканские 18</a:t>
            </a:r>
          </a:p>
          <a:p>
            <a:pPr marL="0" indent="0">
              <a:buNone/>
            </a:pPr>
            <a:r>
              <a:rPr lang="ru-RU" dirty="0" smtClean="0"/>
              <a:t>Петровские чтения – 9 </a:t>
            </a:r>
          </a:p>
          <a:p>
            <a:pPr marL="0" indent="0">
              <a:buNone/>
            </a:pPr>
            <a:r>
              <a:rPr lang="ru-RU" dirty="0" smtClean="0"/>
              <a:t>РНПК им. </a:t>
            </a:r>
            <a:r>
              <a:rPr lang="ru-RU" dirty="0" err="1" smtClean="0"/>
              <a:t>Минуллина</a:t>
            </a:r>
            <a:r>
              <a:rPr lang="ru-RU" dirty="0" smtClean="0"/>
              <a:t> – 5 </a:t>
            </a:r>
          </a:p>
          <a:p>
            <a:pPr marL="0" indent="0">
              <a:buNone/>
            </a:pPr>
            <a:r>
              <a:rPr lang="ru-RU" dirty="0" smtClean="0"/>
              <a:t>Глобализация и реальность современного мира – 3 </a:t>
            </a:r>
          </a:p>
          <a:p>
            <a:pPr marL="0" indent="0">
              <a:buNone/>
            </a:pPr>
            <a:r>
              <a:rPr lang="ru-RU" dirty="0" smtClean="0"/>
              <a:t>Ломоносовские чтения – 1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8361405" y="1155356"/>
            <a:ext cx="2960385" cy="31242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ru-RU" u="sng" dirty="0" smtClean="0"/>
              <a:t>Российские 3</a:t>
            </a:r>
          </a:p>
          <a:p>
            <a:pPr marL="0" indent="0">
              <a:buNone/>
            </a:pPr>
            <a:r>
              <a:rPr lang="ru-RU" dirty="0" smtClean="0"/>
              <a:t>Литературоведение и эстетика в 21 веке – 2 </a:t>
            </a:r>
          </a:p>
          <a:p>
            <a:pPr marL="0" indent="0">
              <a:buNone/>
            </a:pPr>
            <a:r>
              <a:rPr lang="ru-RU" dirty="0" smtClean="0"/>
              <a:t>(</a:t>
            </a:r>
            <a:r>
              <a:rPr lang="ru-RU" dirty="0" err="1" smtClean="0"/>
              <a:t>Хайрутдинова</a:t>
            </a:r>
            <a:r>
              <a:rPr lang="ru-RU" dirty="0" smtClean="0"/>
              <a:t> Р, </a:t>
            </a:r>
            <a:r>
              <a:rPr lang="ru-RU" dirty="0" err="1" smtClean="0"/>
              <a:t>Косяченко</a:t>
            </a:r>
            <a:r>
              <a:rPr lang="ru-RU" dirty="0" smtClean="0"/>
              <a:t> С.)</a:t>
            </a:r>
          </a:p>
          <a:p>
            <a:pPr marL="0" indent="0">
              <a:buNone/>
            </a:pPr>
            <a:r>
              <a:rPr lang="ru-RU" dirty="0" smtClean="0"/>
              <a:t>НПК им. Толстого – 1 </a:t>
            </a:r>
          </a:p>
          <a:p>
            <a:pPr marL="0" indent="0">
              <a:buNone/>
            </a:pPr>
            <a:r>
              <a:rPr lang="ru-RU" dirty="0" smtClean="0"/>
              <a:t>(</a:t>
            </a:r>
            <a:r>
              <a:rPr lang="ru-RU" dirty="0" err="1" smtClean="0"/>
              <a:t>Бадртдинова</a:t>
            </a:r>
            <a:r>
              <a:rPr lang="ru-RU" dirty="0" smtClean="0"/>
              <a:t> К.)</a:t>
            </a:r>
            <a:endParaRPr lang="ru-RU" dirty="0"/>
          </a:p>
        </p:txBody>
      </p:sp>
      <p:sp>
        <p:nvSpPr>
          <p:cNvPr id="6" name="Объект 3"/>
          <p:cNvSpPr txBox="1">
            <a:spLocks/>
          </p:cNvSpPr>
          <p:nvPr/>
        </p:nvSpPr>
        <p:spPr>
          <a:xfrm>
            <a:off x="1859134" y="1"/>
            <a:ext cx="2906456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u="sng" dirty="0" smtClean="0"/>
              <a:t>Городские 1</a:t>
            </a:r>
            <a:endParaRPr lang="ru-RU" u="sng" dirty="0"/>
          </a:p>
        </p:txBody>
      </p:sp>
      <p:sp>
        <p:nvSpPr>
          <p:cNvPr id="7" name="Объект 3"/>
          <p:cNvSpPr txBox="1">
            <a:spLocks/>
          </p:cNvSpPr>
          <p:nvPr/>
        </p:nvSpPr>
        <p:spPr>
          <a:xfrm>
            <a:off x="3037145" y="3872809"/>
            <a:ext cx="2906456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u="sng" dirty="0" smtClean="0"/>
              <a:t>Международные 1</a:t>
            </a:r>
          </a:p>
          <a:p>
            <a:pPr marL="0" indent="0">
              <a:buNone/>
            </a:pPr>
            <a:r>
              <a:rPr lang="ru-RU" dirty="0" smtClean="0"/>
              <a:t>Конкурс научно-исследовательских работ школьников старших классов «Школьная наука» </a:t>
            </a:r>
          </a:p>
          <a:p>
            <a:pPr marL="0" indent="0">
              <a:buNone/>
            </a:pPr>
            <a:r>
              <a:rPr lang="ru-RU" dirty="0" smtClean="0"/>
              <a:t>(Гайсин Р.)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72395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0" y="-129746"/>
            <a:ext cx="10018713" cy="1752599"/>
          </a:xfrm>
        </p:spPr>
        <p:txBody>
          <a:bodyPr>
            <a:normAutofit/>
          </a:bodyPr>
          <a:lstStyle/>
          <a:p>
            <a:r>
              <a:rPr lang="ru-RU" sz="4400" b="1" dirty="0" smtClean="0"/>
              <a:t>Физическая культура и спорт.</a:t>
            </a:r>
            <a:br>
              <a:rPr lang="ru-RU" sz="4400" b="1" dirty="0" smtClean="0"/>
            </a:br>
            <a:r>
              <a:rPr lang="ru-RU" sz="4400" b="1" dirty="0" smtClean="0"/>
              <a:t>Итоги сдачи норм ГТО</a:t>
            </a:r>
            <a:endParaRPr lang="ru-RU" sz="44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7867327"/>
              </p:ext>
            </p:extLst>
          </p:nvPr>
        </p:nvGraphicFramePr>
        <p:xfrm>
          <a:off x="1789112" y="1622853"/>
          <a:ext cx="10018712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4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46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46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046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ОО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золото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серебро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бронза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Г3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СОШ98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Л116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3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Л5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СОШ41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СОШ13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СОШ18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Г27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Г96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7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СОШ51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Итого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15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6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1438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0" y="-146221"/>
            <a:ext cx="10018713" cy="1752599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Участие в </a:t>
            </a:r>
            <a:r>
              <a:rPr lang="ru-RU" sz="4800" b="1" dirty="0" err="1" smtClean="0"/>
              <a:t>спортакиаде</a:t>
            </a:r>
            <a:endParaRPr lang="ru-RU" sz="4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74927" y="1441621"/>
            <a:ext cx="10018713" cy="4646141"/>
          </a:xfrm>
        </p:spPr>
        <p:txBody>
          <a:bodyPr>
            <a:normAutofit/>
          </a:bodyPr>
          <a:lstStyle/>
          <a:p>
            <a:r>
              <a:rPr lang="ru-RU" dirty="0" smtClean="0"/>
              <a:t>л/</a:t>
            </a:r>
            <a:r>
              <a:rPr lang="ru-RU" dirty="0" err="1" smtClean="0"/>
              <a:t>атл</a:t>
            </a:r>
            <a:r>
              <a:rPr lang="ru-RU" dirty="0" smtClean="0"/>
              <a:t>. кросс:  девушки – 2</a:t>
            </a:r>
          </a:p>
          <a:p>
            <a:r>
              <a:rPr lang="ru-RU" dirty="0" smtClean="0"/>
              <a:t>наст. теннис:  девушки – 3 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			    юноши – 4 </a:t>
            </a:r>
          </a:p>
          <a:p>
            <a:r>
              <a:rPr lang="ru-RU" dirty="0" smtClean="0"/>
              <a:t>волейбол:  девушки – 1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		      юноши – 1 </a:t>
            </a:r>
          </a:p>
          <a:p>
            <a:r>
              <a:rPr lang="ru-RU" dirty="0" smtClean="0"/>
              <a:t>л/</a:t>
            </a:r>
            <a:r>
              <a:rPr lang="ru-RU" dirty="0" err="1" smtClean="0"/>
              <a:t>атл</a:t>
            </a:r>
            <a:r>
              <a:rPr lang="ru-RU" dirty="0" smtClean="0"/>
              <a:t>. эстафета:  девушки – 2 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			          юноши – 12</a:t>
            </a:r>
          </a:p>
          <a:p>
            <a:pPr marL="0" indent="0">
              <a:buNone/>
            </a:pPr>
            <a:r>
              <a:rPr lang="ru-RU" dirty="0" smtClean="0"/>
              <a:t>Общее:   девушки – 3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/>
              <a:t> </a:t>
            </a:r>
            <a:r>
              <a:rPr lang="ru-RU" smtClean="0"/>
              <a:t>           юноши </a:t>
            </a:r>
            <a:r>
              <a:rPr lang="ru-RU" dirty="0" smtClean="0"/>
              <a:t>– 8 </a:t>
            </a:r>
          </a:p>
        </p:txBody>
      </p:sp>
    </p:spTree>
    <p:extLst>
      <p:ext uri="{BB962C8B-B14F-4D97-AF65-F5344CB8AC3E}">
        <p14:creationId xmlns:p14="http://schemas.microsoft.com/office/powerpoint/2010/main" val="4267243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1403" y="125627"/>
            <a:ext cx="10018713" cy="1752599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Общая характеристика системы образования </a:t>
            </a:r>
            <a:r>
              <a:rPr lang="ru-RU" sz="3600" b="1" dirty="0" err="1" smtClean="0"/>
              <a:t>Вахитовского</a:t>
            </a:r>
            <a:r>
              <a:rPr lang="ru-RU" sz="3600" b="1" dirty="0" smtClean="0"/>
              <a:t> и Приволжского районов </a:t>
            </a:r>
            <a:br>
              <a:rPr lang="ru-RU" sz="3600" b="1" dirty="0" smtClean="0"/>
            </a:br>
            <a:r>
              <a:rPr lang="ru-RU" sz="3600" b="1" dirty="0" smtClean="0"/>
              <a:t>города Казани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63250" y="1878226"/>
            <a:ext cx="10018713" cy="456376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i="1" dirty="0" smtClean="0"/>
              <a:t>На 1 сентября 2021 года на территории </a:t>
            </a:r>
            <a:r>
              <a:rPr lang="ru-RU" i="1" dirty="0" err="1" smtClean="0"/>
              <a:t>Вахитовского</a:t>
            </a:r>
            <a:r>
              <a:rPr lang="ru-RU" i="1" dirty="0" smtClean="0"/>
              <a:t> и Приволжского районов функционируют 158 образовательных организаций</a:t>
            </a:r>
          </a:p>
          <a:p>
            <a:pPr marL="0" indent="0">
              <a:buNone/>
            </a:pPr>
            <a:r>
              <a:rPr lang="ru-RU" dirty="0" smtClean="0"/>
              <a:t>ОБЩЕОБРАЗОВАТЕЛЬНЫЕ МУНИЦИПАЛЬНЫЕ ОРГАНИЗАЦИИ (49)</a:t>
            </a:r>
          </a:p>
          <a:p>
            <a:r>
              <a:rPr lang="ru-RU" dirty="0" smtClean="0"/>
              <a:t>12 гимназий (№№ 1,3,6,16,18,19,21,27,28,40,52,96);</a:t>
            </a:r>
          </a:p>
          <a:p>
            <a:r>
              <a:rPr lang="ru-RU" dirty="0" smtClean="0"/>
              <a:t>5 лицеев (№№ 5, 78 «Фарватер»,116,131,186 «Перспектива»);</a:t>
            </a:r>
          </a:p>
          <a:p>
            <a:r>
              <a:rPr lang="ru-RU" dirty="0" smtClean="0"/>
              <a:t>8 школ с углубленным изучением отдельных предметов (№№ 10,18,24,39,48,68,80,82);</a:t>
            </a:r>
          </a:p>
          <a:p>
            <a:r>
              <a:rPr lang="ru-RU" dirty="0" smtClean="0"/>
              <a:t>18 средних общеобразовательных школ (№№ 1,12,13,14,41,42,51,69,73,88,97,98,114,127,129,136,150,173);</a:t>
            </a:r>
          </a:p>
          <a:p>
            <a:r>
              <a:rPr lang="ru-RU" dirty="0" smtClean="0"/>
              <a:t>основная общеобразовательная школа №71;</a:t>
            </a:r>
          </a:p>
          <a:p>
            <a:r>
              <a:rPr lang="ru-RU" dirty="0" smtClean="0"/>
              <a:t>4 Центра образования (лицей №35 «Галактика», лицей №83, СОШ№100, гимназия №139)</a:t>
            </a:r>
          </a:p>
          <a:p>
            <a:pPr marL="0" indent="0">
              <a:buNone/>
            </a:pPr>
            <a:r>
              <a:rPr lang="ru-RU" dirty="0" smtClean="0"/>
              <a:t>ФЕДЕРАЛЬНОГО ПОДЧИНЕНИЯ (2)</a:t>
            </a:r>
          </a:p>
          <a:p>
            <a:r>
              <a:rPr lang="ru-RU" dirty="0" smtClean="0"/>
              <a:t>ОШИ «Лицей </a:t>
            </a:r>
            <a:r>
              <a:rPr lang="ru-RU" dirty="0" err="1" smtClean="0"/>
              <a:t>им.Н.И.Лобачевского</a:t>
            </a:r>
            <a:r>
              <a:rPr lang="ru-RU" dirty="0" smtClean="0"/>
              <a:t>» ФГАОУ ВО К(П)ФУ;</a:t>
            </a:r>
          </a:p>
          <a:p>
            <a:r>
              <a:rPr lang="ru-RU" dirty="0" smtClean="0"/>
              <a:t>СУНЦ «</a:t>
            </a:r>
            <a:r>
              <a:rPr lang="en-US" dirty="0" smtClean="0"/>
              <a:t>IT</a:t>
            </a:r>
            <a:r>
              <a:rPr lang="ru-RU" dirty="0" smtClean="0"/>
              <a:t>-лицей» </a:t>
            </a:r>
            <a:r>
              <a:rPr lang="ru-RU" dirty="0"/>
              <a:t>ФГАОУ ВО </a:t>
            </a:r>
            <a:r>
              <a:rPr lang="ru-RU" dirty="0" smtClean="0"/>
              <a:t>К(П)ФУ</a:t>
            </a:r>
          </a:p>
        </p:txBody>
      </p:sp>
    </p:spTree>
    <p:extLst>
      <p:ext uri="{BB962C8B-B14F-4D97-AF65-F5344CB8AC3E}">
        <p14:creationId xmlns:p14="http://schemas.microsoft.com/office/powerpoint/2010/main" val="2425344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879" y="-343930"/>
            <a:ext cx="10018713" cy="1752599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Организация питания школьников</a:t>
            </a:r>
            <a:endParaRPr lang="ru-RU" sz="4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293342"/>
            <a:ext cx="10018713" cy="141690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По итогам 2020-2021 уч. года охват питания по данным Департамента продовольствия и социального питания увеличился по </a:t>
            </a:r>
            <a:r>
              <a:rPr lang="ru-RU" dirty="0" err="1" smtClean="0"/>
              <a:t>Вахитовскому</a:t>
            </a:r>
            <a:r>
              <a:rPr lang="ru-RU" dirty="0" smtClean="0"/>
              <a:t> району на 8,3%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4534032"/>
              </p:ext>
            </p:extLst>
          </p:nvPr>
        </p:nvGraphicFramePr>
        <p:xfrm>
          <a:off x="2369750" y="2710250"/>
          <a:ext cx="8127999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№</a:t>
                      </a:r>
                      <a:r>
                        <a:rPr lang="ru-RU" sz="3200" baseline="0" dirty="0" smtClean="0"/>
                        <a:t> МОУ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2019-2020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2020-2021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Г27 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128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148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Г1 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146,9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146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Г3 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121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112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Г28 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101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104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Г96 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79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103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7052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09" y="323335"/>
            <a:ext cx="10018713" cy="1752599"/>
          </a:xfrm>
        </p:spPr>
        <p:txBody>
          <a:bodyPr>
            <a:normAutofit/>
          </a:bodyPr>
          <a:lstStyle/>
          <a:p>
            <a:r>
              <a:rPr lang="ru-RU" sz="4400" b="1" dirty="0" smtClean="0"/>
              <a:t>Реализация инновационных проектов</a:t>
            </a:r>
            <a:endParaRPr lang="ru-RU" sz="4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09" y="2156253"/>
            <a:ext cx="10018713" cy="31242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smtClean="0"/>
              <a:t>Гражданско-патриотическое воспитание, как аспект социализации личности школьников на  основе инновационных форм и методов работы.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129929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0" y="158578"/>
            <a:ext cx="10018713" cy="1752599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Успеваемость и качество обучения младших школьников</a:t>
            </a:r>
            <a:endParaRPr lang="ru-RU" sz="4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7149223"/>
              </p:ext>
            </p:extLst>
          </p:nvPr>
        </p:nvGraphicFramePr>
        <p:xfrm>
          <a:off x="1484310" y="2807044"/>
          <a:ext cx="10018709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4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71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34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08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71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34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08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6713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6515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6911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2020 –</a:t>
                      </a:r>
                      <a:r>
                        <a:rPr lang="ru-RU" sz="2400" baseline="0" dirty="0" smtClean="0"/>
                        <a:t> 2021 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2019 – 2020 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2018 – 2019 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/>
                        <a:t>Вах</a:t>
                      </a:r>
                      <a:r>
                        <a:rPr lang="ru-RU" sz="2400" dirty="0" smtClean="0"/>
                        <a:t>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/>
                        <a:t>Прив</a:t>
                      </a:r>
                      <a:r>
                        <a:rPr lang="ru-RU" sz="2400" dirty="0" smtClean="0"/>
                        <a:t>.</a:t>
                      </a:r>
                      <a:endParaRPr lang="ru-RU" sz="2400" dirty="0"/>
                    </a:p>
                  </a:txBody>
                  <a:tcPr anchor="ctr"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Г96</a:t>
                      </a:r>
                      <a:endParaRPr lang="ru-RU" sz="2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/>
                        <a:t>Вах</a:t>
                      </a:r>
                      <a:r>
                        <a:rPr lang="ru-RU" sz="2400" dirty="0" smtClean="0"/>
                        <a:t>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/>
                        <a:t>Прив</a:t>
                      </a:r>
                      <a:r>
                        <a:rPr lang="ru-RU" sz="2400" dirty="0" smtClean="0"/>
                        <a:t>.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Г96</a:t>
                      </a:r>
                      <a:endParaRPr lang="ru-RU" sz="2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/>
                        <a:t>Вах</a:t>
                      </a:r>
                      <a:r>
                        <a:rPr lang="ru-RU" sz="2400" dirty="0" smtClean="0"/>
                        <a:t>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/>
                        <a:t>Прив</a:t>
                      </a:r>
                      <a:r>
                        <a:rPr lang="ru-RU" sz="2400" dirty="0" smtClean="0"/>
                        <a:t>.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Г96</a:t>
                      </a:r>
                      <a:endParaRPr lang="ru-RU" sz="2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Успеваемость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99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99</a:t>
                      </a:r>
                      <a:endParaRPr lang="ru-RU" sz="2400" dirty="0"/>
                    </a:p>
                  </a:txBody>
                  <a:tcPr anchor="ctr"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99,7</a:t>
                      </a:r>
                      <a:endParaRPr lang="ru-RU" sz="2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99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99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100</a:t>
                      </a:r>
                      <a:endParaRPr lang="ru-RU" sz="2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99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99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100</a:t>
                      </a:r>
                      <a:endParaRPr lang="ru-RU" sz="2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Качество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74,3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73,6</a:t>
                      </a:r>
                      <a:endParaRPr lang="ru-RU" sz="2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81,73</a:t>
                      </a:r>
                      <a:endParaRPr lang="ru-RU" sz="2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79,8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78,5</a:t>
                      </a:r>
                      <a:endParaRPr lang="ru-RU" sz="2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82,8</a:t>
                      </a:r>
                      <a:endParaRPr lang="ru-RU" sz="2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73,6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72,1</a:t>
                      </a:r>
                      <a:endParaRPr lang="ru-RU" sz="2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83</a:t>
                      </a:r>
                      <a:endParaRPr lang="ru-RU" sz="2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3423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0" y="-105032"/>
            <a:ext cx="10018713" cy="1752599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Анализ результатов ВПР</a:t>
            </a:r>
            <a:endParaRPr lang="ru-RU" sz="4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3977701"/>
              </p:ext>
            </p:extLst>
          </p:nvPr>
        </p:nvGraphicFramePr>
        <p:xfrm>
          <a:off x="1484313" y="2667000"/>
          <a:ext cx="10018714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66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85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85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85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85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04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217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4577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«5»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«4»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«3»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«2»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Понизили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Подтвердили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Повысили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Математика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62,39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33,94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3,67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1,83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35,78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62,39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Русский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13,76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60,55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24,77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0,92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77,06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11,9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/>
                        <a:t>Окр.мир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41,12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55,14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3,74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7,48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63,55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28,97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2087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0" y="166816"/>
            <a:ext cx="10018713" cy="1752599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Результаты ЕГЭ по русскому и математике</a:t>
            </a:r>
            <a:endParaRPr lang="ru-RU" sz="4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2705357"/>
              </p:ext>
            </p:extLst>
          </p:nvPr>
        </p:nvGraphicFramePr>
        <p:xfrm>
          <a:off x="1583167" y="2255108"/>
          <a:ext cx="10018712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85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07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46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046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ОО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Русский язык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Математика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Итог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Г27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72,95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75,33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148,28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Г1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77,4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66,8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144,2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Г96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76,23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64,41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140,64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Г3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77,11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52,15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129,25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Г28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76,05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52,6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128,65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7675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09" y="0"/>
            <a:ext cx="10018713" cy="1752599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Средний балл по предметам ЕГЭ в сравнении с городскими, республиканскими показателями</a:t>
            </a:r>
            <a:endParaRPr lang="ru-RU" sz="36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8208007"/>
              </p:ext>
            </p:extLst>
          </p:nvPr>
        </p:nvGraphicFramePr>
        <p:xfrm>
          <a:off x="1558454" y="1472514"/>
          <a:ext cx="10018704" cy="519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83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47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47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47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47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47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472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472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9472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9472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00614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2586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2586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Предметы</a:t>
                      </a:r>
                      <a:endParaRPr lang="ru-RU" sz="1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2019г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2020г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2021г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Казань 2021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РТ</a:t>
                      </a:r>
                      <a:r>
                        <a:rPr lang="ru-RU" baseline="0" dirty="0" smtClean="0"/>
                        <a:t> 2021</a:t>
                      </a:r>
                      <a:endParaRPr lang="ru-RU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РФ 2021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Вах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Прив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Г96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Вах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Прив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Г96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Вах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Прив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Г96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Русский</a:t>
                      </a:r>
                      <a:endParaRPr lang="ru-RU" sz="1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76,4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75,5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75,6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77,3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74,9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78,3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77,3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75,1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76,2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74,57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74,73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71,4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Математика</a:t>
                      </a:r>
                      <a:endParaRPr lang="ru-RU" sz="1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69,4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66,2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65,3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64,1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59,2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65,4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65,9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61,7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64,0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60,42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61,41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55,1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Физика</a:t>
                      </a:r>
                      <a:endParaRPr lang="ru-RU" sz="1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65,3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60,8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59,5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66,9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61,0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70,3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62,3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60,3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55,1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59,27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59,39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55,1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Химия</a:t>
                      </a:r>
                      <a:endParaRPr lang="ru-RU" sz="1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67,1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67,3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64,5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61,6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59,7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63,4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70,0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65,8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74,0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64,97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62,65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53,8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Биология</a:t>
                      </a:r>
                      <a:endParaRPr lang="ru-RU" sz="1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31,4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59,2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55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61,0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55,9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65,4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65,0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58,5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66,0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57,49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56,88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51,1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Информатика</a:t>
                      </a:r>
                      <a:endParaRPr lang="ru-RU" sz="1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74,6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72,4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62,3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72,6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66,7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64,7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76,5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70,0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70,13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69,58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69,61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62,8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История</a:t>
                      </a:r>
                      <a:endParaRPr lang="ru-RU" sz="1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58,5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59,1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52,9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63,8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57,5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65,1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62,2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61,3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66,8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60,06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61,57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54,9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Общество</a:t>
                      </a:r>
                      <a:endParaRPr lang="ru-RU" sz="1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61,6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60,1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61,3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63,23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61,2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64,6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61,8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60,7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66,0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60,01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61,62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56,4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География</a:t>
                      </a:r>
                      <a:endParaRPr lang="ru-RU" sz="1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63,3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66,5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70,3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58,0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74,5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77,8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65,71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69,42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59,1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Литература</a:t>
                      </a:r>
                      <a:endParaRPr lang="ru-RU" sz="1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71,4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66,0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74,4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72,1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66,9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70,0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64,1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63,2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76,3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65,94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66,93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66,0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Английский</a:t>
                      </a:r>
                      <a:endParaRPr lang="ru-RU" sz="1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81,3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80,1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81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76,7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75,2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75,8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79,1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77,6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82,13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78,59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79,32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72,2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Китайский</a:t>
                      </a:r>
                      <a:endParaRPr lang="ru-RU" sz="1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97,0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95,5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75,33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8124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1403" y="0"/>
            <a:ext cx="10018713" cy="1752599"/>
          </a:xfrm>
        </p:spPr>
        <p:txBody>
          <a:bodyPr>
            <a:noAutofit/>
          </a:bodyPr>
          <a:lstStyle/>
          <a:p>
            <a:r>
              <a:rPr lang="ru-RU" b="1" dirty="0" smtClean="0"/>
              <a:t>Сравнительный анализ ЕГЭ по профильным предметам - обществознание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0544332"/>
              </p:ext>
            </p:extLst>
          </p:nvPr>
        </p:nvGraphicFramePr>
        <p:xfrm>
          <a:off x="1517265" y="2189205"/>
          <a:ext cx="1001871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2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6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17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654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825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ОО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% участников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ниже </a:t>
                      </a:r>
                      <a:r>
                        <a:rPr lang="en-US" sz="2800" dirty="0" smtClean="0"/>
                        <a:t>min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От 80 до 90</a:t>
                      </a:r>
                      <a:r>
                        <a:rPr lang="ru-RU" sz="2800" baseline="0" dirty="0" smtClean="0"/>
                        <a:t> б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err="1" smtClean="0"/>
                        <a:t>Ср.балл</a:t>
                      </a:r>
                      <a:r>
                        <a:rPr lang="ru-RU" sz="2800" dirty="0" smtClean="0"/>
                        <a:t> 2021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Г1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31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28,6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68,0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Г3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64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11,8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67,2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Г27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59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15,4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68,7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Г28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55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64,1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Г96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44,6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15,2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65,8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36603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1A9F9826-882C-40B9-8F38-5A3B8CFD19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663</TotalTime>
  <Words>851</Words>
  <Application>Microsoft Office PowerPoint</Application>
  <PresentationFormat>Широкоэкранный</PresentationFormat>
  <Paragraphs>502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Corbel</vt:lpstr>
      <vt:lpstr>Times New Roman</vt:lpstr>
      <vt:lpstr>Параллакс</vt:lpstr>
      <vt:lpstr>Презентация PowerPoint</vt:lpstr>
      <vt:lpstr>Общая характеристика системы образования Вахитовского и Приволжского районов  города Казани</vt:lpstr>
      <vt:lpstr>Организация питания школьников</vt:lpstr>
      <vt:lpstr>Реализация инновационных проектов</vt:lpstr>
      <vt:lpstr>Успеваемость и качество обучения младших школьников</vt:lpstr>
      <vt:lpstr>Анализ результатов ВПР</vt:lpstr>
      <vt:lpstr>Результаты ЕГЭ по русскому и математике</vt:lpstr>
      <vt:lpstr>Средний балл по предметам ЕГЭ в сравнении с городскими, республиканскими показателями</vt:lpstr>
      <vt:lpstr>Сравнительный анализ ЕГЭ по профильным предметам - обществознание</vt:lpstr>
      <vt:lpstr>Сравнительный анализ ЕГЭ по профильным предметам - физика</vt:lpstr>
      <vt:lpstr>Сравнительный анализ категорийного состава педагогов</vt:lpstr>
      <vt:lpstr>Результаты участия в олимпиаде</vt:lpstr>
      <vt:lpstr>Результаты участия в НПК</vt:lpstr>
      <vt:lpstr>Физическая культура и спорт. Итоги сдачи норм ГТО</vt:lpstr>
      <vt:lpstr>Участие в спортакиаде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Алсу Богданова</dc:creator>
  <cp:lastModifiedBy>Svetlana</cp:lastModifiedBy>
  <cp:revision>81</cp:revision>
  <dcterms:created xsi:type="dcterms:W3CDTF">2018-04-11T11:38:03Z</dcterms:created>
  <dcterms:modified xsi:type="dcterms:W3CDTF">2024-11-25T06:38:49Z</dcterms:modified>
</cp:coreProperties>
</file>