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73" r:id="rId23"/>
    <p:sldId id="271" r:id="rId24"/>
    <p:sldId id="274" r:id="rId25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DA94BC9-AF5A-4900-8FD1-2392EABB375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C5BC4E2-8877-4DDD-AFCD-88E65595D60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9F9A1C-0773-4A55-B870-4CEB6E5F91F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51DCA3-7803-46B2-8575-3051627B46F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29E77CD-D8FA-404A-848C-6FDFA82D6E4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F4B9692-0419-4750-8DAD-BD06DF20A53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84E016B-AF0B-4110-8019-68EA78DB6FC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724E6C4-4BF4-4673-86CE-912C0D2A2B8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E6C8CEE-3CBD-46F0-80D7-6B32792487E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2E82C33-4C05-4B0F-9427-CC65CD9FF9F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CD5AA5A-C922-451D-83EF-7DEC140A3EB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7848337-D610-4F4F-96EE-1B91323C4E2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82E75D8-7777-4E24-9E43-55280030D87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0849A73-45BD-4591-95D9-A0D913C0FE4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D20382C1-1B5D-4937-B40B-52B81DA8B09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4F376D-36D5-415D-9050-9BFD1456D8D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975DDAF-929C-49BB-86EA-E8E0E154C01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FE6032C-41F5-411B-A827-AB51AAFA4E2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0D2E01C-A84F-4F79-B44E-4790F5F22AF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23C2832-11A1-4B01-B676-6BCD692506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D4E95A8-29A0-4A39-A26F-D54CF14FAC2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2D335C1-C45C-44A7-944A-CDE10B6A6F2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CF7AFA-3250-46B0-999D-C2AA25F373A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1A2FE32-6F9F-4904-9C3C-4F3A823666E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091D04D-F3BC-4D5B-9FD5-F4CD1E6A7DB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94FED0B-2A1A-49AA-BACB-C3D822A180B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D489DA6-3B24-4B74-8CBD-A18A07E13F1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A342D9AE-9DB7-47F0-94E7-3C3BB1E91DD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593DE55-4498-4CE3-BC34-B7EC03CDB9C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1D04BD2-3FE1-4EEF-91BD-2BD56852B6D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7926338-9442-4F25-8899-D568F70ED9D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FBB45D5-9578-4422-A248-72755DDD6E8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09AA4C4-05FA-45C0-AD35-F461A8C204A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F13C8C-CC79-4EC8-822A-1936F05C88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95AFE24-3420-4FF6-8863-311BD0D117F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42BBAD1-68E2-4549-A6D3-DD3BF98F0D7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B0D7990A-31A4-4E1D-9807-8D687359E55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69B3E2B-90AF-4612-9D4C-A51C371D2CF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89DF4E9-BF11-43E2-8182-C65B13EBABF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B8AACE9E-3695-470E-AFD7-232A33C2BE4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D03418A-5D40-40B2-878C-C562AABFADD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EB04102-0988-45FC-859F-235F30A2370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55B40F6-0399-4626-B025-73AD6916A1B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7C90EB3-78A5-4193-A142-3C635B2FC30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572BC2F-D765-4A47-B9DA-357D4323285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A9BD6179-DD5B-4458-AC58-2AC51E2F439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2970D47-8ACB-437A-AE4A-2FEC4106350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B1FA98A-A90F-42F1-ABB0-1510B59CD74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6F10BE2-14E5-4E26-8F4D-EC409F6623C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9497429-8B51-4212-9452-F2BDC3CA0AD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B100F35-E8F1-4092-89D0-F1B538B1C28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4C36463-B3F7-4ED0-8344-649A2DFBEA5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44A7141-8472-4E22-BB6B-B5B5BD244D6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2785FD5-0626-456E-938B-B0B84409425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DE0CB07-9108-465B-9909-FC8D0B194F2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9DA300F-E979-4503-ABBF-1CA7142C245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ED8545A-636A-4B35-A76D-6DA92B43973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93BD7A1-53C4-427C-BAB3-4605A7332F9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421C3DA-6795-488A-8BCA-40594239BCF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75BA314-FE49-452F-88BA-06CC9F91955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79E0F375-9AC5-486B-9118-027A40361B3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BE5440BC-110E-4E7D-B472-6FC15DB3E4B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4761A0A7-366C-4BFB-BBFF-094F58165B3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08A6538-DEC9-4119-A2CD-A3FD40E8B5C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0DF37AC-6CB6-4BE6-A4AA-59ED067C23E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5DA0546F-7291-49FE-BF27-92211A44A7A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46064B5-AE6E-43E3-8976-DE33A73D940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31773DB6-E793-454D-9E91-8712CFD62EE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700AC8D7-1D49-4D59-8922-3373859127B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E49F3EBA-E959-421F-AE8E-F09C350D248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9D4274-71E6-474A-9E20-F0CEDA19D1D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7F82F7-8606-4610-BFFE-8C1CF75E4EA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20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3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4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5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grpSp>
        <p:nvGrpSpPr>
          <p:cNvPr id="7" name="Group 18"/>
          <p:cNvGrpSpPr/>
          <p:nvPr/>
        </p:nvGrpSpPr>
        <p:grpSpPr>
          <a:xfrm>
            <a:off x="546120" y="-4680"/>
            <a:ext cx="5014080" cy="6861960"/>
            <a:chOff x="546120" y="-4680"/>
            <a:chExt cx="5014080" cy="6861960"/>
          </a:xfrm>
        </p:grpSpPr>
        <p:sp>
          <p:nvSpPr>
            <p:cNvPr id="8" name="Freeform 6"/>
            <p:cNvSpPr/>
            <p:nvPr/>
          </p:nvSpPr>
          <p:spPr>
            <a:xfrm>
              <a:off x="984240" y="-4680"/>
              <a:ext cx="1063080" cy="2782080"/>
            </a:xfrm>
            <a:custGeom>
              <a:avLst/>
              <a:gdLst>
                <a:gd name="textAreaLeft" fmla="*/ 0 w 1063080"/>
                <a:gd name="textAreaRight" fmla="*/ 1063800 w 1063080"/>
                <a:gd name="textAreaTop" fmla="*/ 0 h 2782080"/>
                <a:gd name="textAreaBottom" fmla="*/ 2782800 h 2782080"/>
              </a:gdLst>
              <a:ahLst/>
              <a:cxnLst/>
              <a:rect l="textAreaLeft" t="textAreaTop" r="textAreaRight" b="textAreaBottom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9" name="Freeform 7"/>
            <p:cNvSpPr/>
            <p:nvPr/>
          </p:nvSpPr>
          <p:spPr>
            <a:xfrm>
              <a:off x="546120" y="-4680"/>
              <a:ext cx="1034280" cy="2672640"/>
            </a:xfrm>
            <a:custGeom>
              <a:avLst/>
              <a:gdLst>
                <a:gd name="textAreaLeft" fmla="*/ 0 w 1034280"/>
                <a:gd name="textAreaRight" fmla="*/ 1035000 w 1034280"/>
                <a:gd name="textAreaTop" fmla="*/ 0 h 2672640"/>
                <a:gd name="textAreaBottom" fmla="*/ 2673360 h 2672640"/>
              </a:gdLst>
              <a:ahLst/>
              <a:cxnLst/>
              <a:rect l="textAreaLeft" t="textAreaTop" r="textAreaRight" b="textAreaBottom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546120" y="2583000"/>
              <a:ext cx="2693160" cy="4274280"/>
            </a:xfrm>
            <a:custGeom>
              <a:avLst/>
              <a:gdLst>
                <a:gd name="textAreaLeft" fmla="*/ 0 w 2693160"/>
                <a:gd name="textAreaRight" fmla="*/ 2693880 w 2693160"/>
                <a:gd name="textAreaTop" fmla="*/ 0 h 4274280"/>
                <a:gd name="textAreaBottom" fmla="*/ 4275000 h 4274280"/>
              </a:gdLst>
              <a:ahLst/>
              <a:cxnLst/>
              <a:rect l="textAreaLeft" t="textAreaTop" r="textAreaRight" b="textAreaBottom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988920" y="2692440"/>
              <a:ext cx="3331440" cy="4164840"/>
            </a:xfrm>
            <a:custGeom>
              <a:avLst/>
              <a:gdLst>
                <a:gd name="textAreaLeft" fmla="*/ 0 w 3331440"/>
                <a:gd name="textAreaRight" fmla="*/ 3332160 w 3331440"/>
                <a:gd name="textAreaTop" fmla="*/ 0 h 4164840"/>
                <a:gd name="textAreaBottom" fmla="*/ 4165560 h 4164840"/>
              </a:gdLst>
              <a:ahLst/>
              <a:cxnLst/>
              <a:rect l="textAreaLeft" t="textAreaTop" r="textAreaRight" b="textAreaBottom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984240" y="2687760"/>
              <a:ext cx="4575960" cy="4169520"/>
            </a:xfrm>
            <a:custGeom>
              <a:avLst/>
              <a:gdLst>
                <a:gd name="textAreaLeft" fmla="*/ 0 w 4575960"/>
                <a:gd name="textAreaRight" fmla="*/ 4576680 w 4575960"/>
                <a:gd name="textAreaTop" fmla="*/ 0 h 4169520"/>
                <a:gd name="textAreaBottom" fmla="*/ 4170240 h 4169520"/>
              </a:gdLst>
              <a:ahLst/>
              <a:cxnLst/>
              <a:rect l="textAreaLeft" t="textAreaTop" r="textAreaRight" b="textAreaBottom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46120" y="2577960"/>
              <a:ext cx="3583800" cy="4279320"/>
            </a:xfrm>
            <a:custGeom>
              <a:avLst/>
              <a:gdLst>
                <a:gd name="textAreaLeft" fmla="*/ 0 w 3583800"/>
                <a:gd name="textAreaRight" fmla="*/ 3584520 w 3583800"/>
                <a:gd name="textAreaTop" fmla="*/ 0 h 4279320"/>
                <a:gd name="textAreaBottom" fmla="*/ 4280040 h 4279320"/>
              </a:gdLst>
              <a:ahLst/>
              <a:cxnLst/>
              <a:rect l="textAreaLeft" t="textAreaTop" r="textAreaRight" b="textAreaBottom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ftr" idx="1"/>
          </p:nvPr>
        </p:nvSpPr>
        <p:spPr>
          <a:xfrm>
            <a:off x="5332320" y="5883120"/>
            <a:ext cx="43232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sldNum" idx="2"/>
          </p:nvPr>
        </p:nvSpPr>
        <p:spPr>
          <a:xfrm>
            <a:off x="10951920" y="588312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2D680D3-E61F-4CE3-A0C2-08739095B28F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3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56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7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58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59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60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61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62" name="PlaceHolder 1"/>
          <p:cNvSpPr>
            <a:spLocks noGrp="1"/>
          </p:cNvSpPr>
          <p:nvPr>
            <p:ph type="ftr" idx="4"/>
          </p:nvPr>
        </p:nvSpPr>
        <p:spPr>
          <a:xfrm>
            <a:off x="2572200" y="5883120"/>
            <a:ext cx="7083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sldNum" idx="5"/>
          </p:nvPr>
        </p:nvSpPr>
        <p:spPr>
          <a:xfrm>
            <a:off x="10951920" y="586728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F74A6FB-D907-4E8C-BCB4-9A610F9AC844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6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104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05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06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07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08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09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10" name="PlaceHolder 1"/>
          <p:cNvSpPr>
            <a:spLocks noGrp="1"/>
          </p:cNvSpPr>
          <p:nvPr>
            <p:ph type="ftr" idx="7"/>
          </p:nvPr>
        </p:nvSpPr>
        <p:spPr>
          <a:xfrm>
            <a:off x="2572200" y="5883120"/>
            <a:ext cx="7083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11" name="PlaceHolder 2"/>
          <p:cNvSpPr>
            <a:spLocks noGrp="1"/>
          </p:cNvSpPr>
          <p:nvPr>
            <p:ph type="sldNum" idx="8"/>
          </p:nvPr>
        </p:nvSpPr>
        <p:spPr>
          <a:xfrm>
            <a:off x="10951920" y="586728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C6B14B2-F613-4A63-A228-3E4668DD8A77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dt" idx="9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1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152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53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54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55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156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57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58" name="PlaceHolder 1"/>
          <p:cNvSpPr>
            <a:spLocks noGrp="1"/>
          </p:cNvSpPr>
          <p:nvPr>
            <p:ph type="ftr" idx="10"/>
          </p:nvPr>
        </p:nvSpPr>
        <p:spPr>
          <a:xfrm>
            <a:off x="2572200" y="5883120"/>
            <a:ext cx="7083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59" name="PlaceHolder 2"/>
          <p:cNvSpPr>
            <a:spLocks noGrp="1"/>
          </p:cNvSpPr>
          <p:nvPr>
            <p:ph type="sldNum" idx="11"/>
          </p:nvPr>
        </p:nvSpPr>
        <p:spPr>
          <a:xfrm>
            <a:off x="10951920" y="586728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79978E5-6143-4C02-9886-AEC55B63DD4B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dt" idx="12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16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200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01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02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203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204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05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206" name="PlaceHolder 1"/>
          <p:cNvSpPr>
            <a:spLocks noGrp="1"/>
          </p:cNvSpPr>
          <p:nvPr>
            <p:ph type="ftr" idx="13"/>
          </p:nvPr>
        </p:nvSpPr>
        <p:spPr>
          <a:xfrm>
            <a:off x="2572200" y="5883120"/>
            <a:ext cx="7083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07" name="PlaceHolder 2"/>
          <p:cNvSpPr>
            <a:spLocks noGrp="1"/>
          </p:cNvSpPr>
          <p:nvPr>
            <p:ph type="sldNum" idx="14"/>
          </p:nvPr>
        </p:nvSpPr>
        <p:spPr>
          <a:xfrm>
            <a:off x="10951920" y="586728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8DB2EAD-8CF6-4563-8DE2-726E1E04C5AC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dt" idx="15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0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4F7"/>
            </a:gs>
            <a:gs pos="100000">
              <a:srgbClr val="A5B0B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roup 6"/>
          <p:cNvGrpSpPr/>
          <p:nvPr/>
        </p:nvGrpSpPr>
        <p:grpSpPr>
          <a:xfrm>
            <a:off x="150840" y="0"/>
            <a:ext cx="2436120" cy="6857280"/>
            <a:chOff x="150840" y="0"/>
            <a:chExt cx="2436120" cy="6857280"/>
          </a:xfrm>
        </p:grpSpPr>
        <p:sp>
          <p:nvSpPr>
            <p:cNvPr id="248" name="Freeform 6"/>
            <p:cNvSpPr/>
            <p:nvPr/>
          </p:nvSpPr>
          <p:spPr>
            <a:xfrm>
              <a:off x="457200" y="0"/>
              <a:ext cx="1121760" cy="5328360"/>
            </a:xfrm>
            <a:custGeom>
              <a:avLst/>
              <a:gdLst>
                <a:gd name="textAreaLeft" fmla="*/ 0 w 1121760"/>
                <a:gd name="textAreaRight" fmla="*/ 1122480 w 1121760"/>
                <a:gd name="textAreaTop" fmla="*/ 0 h 5328360"/>
                <a:gd name="textAreaBottom" fmla="*/ 5329080 h 5328360"/>
              </a:gdLst>
              <a:ahLst/>
              <a:cxnLst/>
              <a:rect l="textAreaLeft" t="textAreaTop" r="textAreaRight" b="textAreaBottom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49" name="Freeform 7"/>
            <p:cNvSpPr/>
            <p:nvPr/>
          </p:nvSpPr>
          <p:spPr>
            <a:xfrm>
              <a:off x="150840" y="0"/>
              <a:ext cx="1116720" cy="5276160"/>
            </a:xfrm>
            <a:custGeom>
              <a:avLst/>
              <a:gdLst>
                <a:gd name="textAreaLeft" fmla="*/ 0 w 1116720"/>
                <a:gd name="textAreaRight" fmla="*/ 1117440 w 1116720"/>
                <a:gd name="textAreaTop" fmla="*/ 0 h 5276160"/>
                <a:gd name="textAreaBottom" fmla="*/ 5276880 h 5276160"/>
              </a:gdLst>
              <a:ahLst/>
              <a:cxnLst/>
              <a:rect l="textAreaLeft" t="textAreaTop" r="textAreaRight" b="textAreaBottom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0" name="Freeform 8"/>
            <p:cNvSpPr/>
            <p:nvPr/>
          </p:nvSpPr>
          <p:spPr>
            <a:xfrm>
              <a:off x="150840" y="5238720"/>
              <a:ext cx="1227960" cy="1618560"/>
            </a:xfrm>
            <a:custGeom>
              <a:avLst/>
              <a:gdLst>
                <a:gd name="textAreaLeft" fmla="*/ 0 w 1227960"/>
                <a:gd name="textAreaRight" fmla="*/ 1228680 w 122796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251" name="Freeform 9"/>
            <p:cNvSpPr/>
            <p:nvPr/>
          </p:nvSpPr>
          <p:spPr>
            <a:xfrm>
              <a:off x="457200" y="5291280"/>
              <a:ext cx="1494720" cy="1566000"/>
            </a:xfrm>
            <a:custGeom>
              <a:avLst/>
              <a:gdLst>
                <a:gd name="textAreaLeft" fmla="*/ 0 w 1494720"/>
                <a:gd name="textAreaRight" fmla="*/ 1495440 w 1494720"/>
                <a:gd name="textAreaTop" fmla="*/ 0 h 1566000"/>
                <a:gd name="textAreaBottom" fmla="*/ 1566720 h 1566000"/>
              </a:gdLst>
              <a:ahLst/>
              <a:cxnLst/>
              <a:rect l="textAreaLeft" t="textAreaTop" r="textAreaRight" b="textAreaBottom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  <p:sp>
          <p:nvSpPr>
            <p:cNvPr id="252" name="Freeform 10"/>
            <p:cNvSpPr/>
            <p:nvPr/>
          </p:nvSpPr>
          <p:spPr>
            <a:xfrm>
              <a:off x="457200" y="5286240"/>
              <a:ext cx="2129760" cy="1571040"/>
            </a:xfrm>
            <a:custGeom>
              <a:avLst/>
              <a:gdLst>
                <a:gd name="textAreaLeft" fmla="*/ 0 w 2129760"/>
                <a:gd name="textAreaRight" fmla="*/ 2130480 w 2129760"/>
                <a:gd name="textAreaTop" fmla="*/ 0 h 1571040"/>
                <a:gd name="textAreaBottom" fmla="*/ 1571760 h 1571040"/>
              </a:gdLst>
              <a:ahLst/>
              <a:cxnLst/>
              <a:rect l="textAreaLeft" t="textAreaTop" r="textAreaRight" b="textAreaBottom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253" name="Freeform 11"/>
            <p:cNvSpPr/>
            <p:nvPr/>
          </p:nvSpPr>
          <p:spPr>
            <a:xfrm>
              <a:off x="150840" y="5238720"/>
              <a:ext cx="1694880" cy="1618560"/>
            </a:xfrm>
            <a:custGeom>
              <a:avLst/>
              <a:gdLst>
                <a:gd name="textAreaLeft" fmla="*/ 0 w 1694880"/>
                <a:gd name="textAreaRight" fmla="*/ 1695600 w 1694880"/>
                <a:gd name="textAreaTop" fmla="*/ 0 h 1618560"/>
                <a:gd name="textAreaBottom" fmla="*/ 1619280 h 1618560"/>
              </a:gdLst>
              <a:ahLst/>
              <a:cxnLst/>
              <a:rect l="textAreaLeft" t="textAreaTop" r="textAreaRight" b="textAreaBottom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254" name="PlaceHolder 1"/>
          <p:cNvSpPr>
            <a:spLocks noGrp="1"/>
          </p:cNvSpPr>
          <p:nvPr>
            <p:ph type="ftr" idx="16"/>
          </p:nvPr>
        </p:nvSpPr>
        <p:spPr>
          <a:xfrm>
            <a:off x="2572200" y="5883120"/>
            <a:ext cx="70833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55" name="PlaceHolder 2"/>
          <p:cNvSpPr>
            <a:spLocks noGrp="1"/>
          </p:cNvSpPr>
          <p:nvPr>
            <p:ph type="sldNum" idx="17"/>
          </p:nvPr>
        </p:nvSpPr>
        <p:spPr>
          <a:xfrm>
            <a:off x="10951920" y="5867280"/>
            <a:ext cx="55044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000" b="0" strike="noStrike" spc="-1">
                <a:solidFill>
                  <a:srgbClr val="000000"/>
                </a:solidFill>
                <a:latin typeface="Corbe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94FB30B-5FAE-4E20-B779-A605722B41BB}" type="slidenum">
              <a:rPr lang="en-US" sz="1000" b="0" strike="noStrike" spc="-1">
                <a:solidFill>
                  <a:srgbClr val="000000"/>
                </a:solidFill>
                <a:latin typeface="Corbel"/>
              </a:rPr>
              <a:t>‹#›</a:t>
            </a:fld>
            <a:endParaRPr lang="ru-RU" sz="10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dt" idx="18"/>
          </p:nvPr>
        </p:nvSpPr>
        <p:spPr>
          <a:xfrm>
            <a:off x="9732600" y="5883120"/>
            <a:ext cx="114228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5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itle 1"/>
          <p:cNvSpPr/>
          <p:nvPr/>
        </p:nvSpPr>
        <p:spPr>
          <a:xfrm>
            <a:off x="2995200" y="3443400"/>
            <a:ext cx="8370360" cy="9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 dirty="0">
                <a:solidFill>
                  <a:srgbClr val="000000"/>
                </a:solidFill>
                <a:latin typeface="Corbel" panose="020B0503020204020204" pitchFamily="34" charset="0"/>
                <a:ea typeface="DejaVu Sans"/>
              </a:rPr>
              <a:t>Итоги работы гимназии за 2023-2024 учебный год</a:t>
            </a:r>
            <a:endParaRPr lang="ru-RU" sz="5400" b="0" strike="noStrike" spc="-1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pic>
        <p:nvPicPr>
          <p:cNvPr id="296" name="Рисунок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0071720" y="-65160"/>
            <a:ext cx="2227680" cy="2225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/>
    </mc:Choice>
    <mc:Fallback xmlns="" xmlns:p15="http://schemas.microsoft.com/office/powerpoint/2012/main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586880" y="-25740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Результативность выпускников за 3 года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14" name="Объект 2"/>
          <p:cNvGraphicFramePr/>
          <p:nvPr>
            <p:extLst>
              <p:ext uri="{D42A27DB-BD31-4B8C-83A1-F6EECF244321}">
                <p14:modId xmlns:p14="http://schemas.microsoft.com/office/powerpoint/2010/main" val="3865252088"/>
              </p:ext>
            </p:extLst>
          </p:nvPr>
        </p:nvGraphicFramePr>
        <p:xfrm>
          <a:off x="1287719" y="1214279"/>
          <a:ext cx="10400697" cy="4878405"/>
        </p:xfrm>
        <a:graphic>
          <a:graphicData uri="http://schemas.openxmlformats.org/drawingml/2006/table">
            <a:tbl>
              <a:tblPr/>
              <a:tblGrid>
                <a:gridCol w="1809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7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73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73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73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53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773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16286">
                <a:tc>
                  <a:txBody>
                    <a:bodyPr/>
                    <a:lstStyle/>
                    <a:p>
                      <a:endParaRPr lang="ru-RU" sz="24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579">
                <a:tc>
                  <a:txBody>
                    <a:bodyPr/>
                    <a:lstStyle/>
                    <a:p>
                      <a:endParaRPr lang="ru-RU" sz="32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90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Ср балл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90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Ср балл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90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90 </a:t>
                      </a:r>
                      <a:r>
                        <a:rPr lang="en-US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Ср балл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1 (17)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72,9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3 (26)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73,3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27 (26)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75,6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2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28 (13)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55,7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63,3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83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96 (71)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61,5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63,9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1624320" y="45252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 dirty="0">
                <a:solidFill>
                  <a:srgbClr val="000000"/>
                </a:solidFill>
                <a:latin typeface="Corbel" panose="020B0503020204020204" pitchFamily="34" charset="0"/>
              </a:rPr>
              <a:t>Количество выпускников, награжденные медалями «За особые успехи в учении»</a:t>
            </a:r>
          </a:p>
        </p:txBody>
      </p:sp>
      <p:graphicFrame>
        <p:nvGraphicFramePr>
          <p:cNvPr id="316" name="Объект 5"/>
          <p:cNvGraphicFramePr/>
          <p:nvPr>
            <p:extLst>
              <p:ext uri="{D42A27DB-BD31-4B8C-83A1-F6EECF244321}">
                <p14:modId xmlns:p14="http://schemas.microsoft.com/office/powerpoint/2010/main" val="2334085266"/>
              </p:ext>
            </p:extLst>
          </p:nvPr>
        </p:nvGraphicFramePr>
        <p:xfrm>
          <a:off x="1698840" y="2410560"/>
          <a:ext cx="9735480" cy="3962400"/>
        </p:xfrm>
        <a:graphic>
          <a:graphicData uri="http://schemas.openxmlformats.org/drawingml/2006/table">
            <a:tbl>
              <a:tblPr/>
              <a:tblGrid>
                <a:gridCol w="165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3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3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 sz="44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%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29,4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750">
                <a:tc>
                  <a:txBody>
                    <a:bodyPr/>
                    <a:lstStyle/>
                    <a:p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30,7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6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96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strike="noStrike" spc="-1" dirty="0" smtClean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25,3</a:t>
                      </a:r>
                      <a:endParaRPr lang="ru-RU" sz="36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63746" y="-361456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Итоги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выступлений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на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олимпиадах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18" name="Таблица 317"/>
          <p:cNvGraphicFramePr/>
          <p:nvPr>
            <p:extLst>
              <p:ext uri="{D42A27DB-BD31-4B8C-83A1-F6EECF244321}">
                <p14:modId xmlns:p14="http://schemas.microsoft.com/office/powerpoint/2010/main" val="1521021854"/>
              </p:ext>
            </p:extLst>
          </p:nvPr>
        </p:nvGraphicFramePr>
        <p:xfrm>
          <a:off x="2462446" y="1112009"/>
          <a:ext cx="7980840" cy="5545033"/>
        </p:xfrm>
        <a:graphic>
          <a:graphicData uri="http://schemas.openxmlformats.org/drawingml/2006/table">
            <a:tbl>
              <a:tblPr/>
              <a:tblGrid>
                <a:gridCol w="2659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9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1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344">
                <a:tc gridSpan="3">
                  <a:txBody>
                    <a:bodyPr/>
                    <a:lstStyle/>
                    <a:p>
                      <a:r>
                        <a:rPr lang="ru-RU" sz="2400" b="0" u="sng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Муниципальный этап республиканской олимпиады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209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2022/2023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2023/2024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489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34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212">
                <a:tc gridSpan="3">
                  <a:txBody>
                    <a:bodyPr/>
                    <a:lstStyle/>
                    <a:p>
                      <a:r>
                        <a:rPr lang="ru-RU" sz="2400" b="0" u="sng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региональные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687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320">
                <a:tc gridSpan="3"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 английский язык, литература, русский язык, экология</a:t>
                      </a:r>
                    </a:p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 МХК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901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РОШ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4-8 классы</a:t>
                      </a:r>
                    </a:p>
                  </a:txBody>
                  <a:tcPr marL="36000" marR="36000">
                    <a:lnL w="7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11</a:t>
                      </a:r>
                    </a:p>
                  </a:txBody>
                  <a:tcPr marL="36000" marR="36000">
                    <a:lnL w="7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868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РОШ (нац)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4-11 классы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504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Регион. ВСОШ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3059"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Итого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18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73120">
                <a:tc gridSpan="3">
                  <a:txBody>
                    <a:bodyPr/>
                    <a:lstStyle/>
                    <a:p>
                      <a:r>
                        <a:rPr lang="ru-RU" sz="24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Среди гимназий Вахитовского р-на — 1 место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1624320" y="45252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 dirty="0">
                <a:solidFill>
                  <a:srgbClr val="000000"/>
                </a:solidFill>
                <a:latin typeface="Corbel"/>
              </a:rPr>
              <a:t>Сравнительный анализ успеваемости и качества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20" name="Объект 6"/>
          <p:cNvGraphicFramePr/>
          <p:nvPr>
            <p:extLst>
              <p:ext uri="{D42A27DB-BD31-4B8C-83A1-F6EECF244321}">
                <p14:modId xmlns:p14="http://schemas.microsoft.com/office/powerpoint/2010/main" val="437342438"/>
              </p:ext>
            </p:extLst>
          </p:nvPr>
        </p:nvGraphicFramePr>
        <p:xfrm>
          <a:off x="1698840" y="2410560"/>
          <a:ext cx="9735480" cy="3474720"/>
        </p:xfrm>
        <a:graphic>
          <a:graphicData uri="http://schemas.openxmlformats.org/drawingml/2006/table">
            <a:tbl>
              <a:tblPr/>
              <a:tblGrid>
                <a:gridCol w="165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3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3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rowSpan="2"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Классы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Качество (%)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Успеваемость (%)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 — 4 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 — 9 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 — 11 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 — 11 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title"/>
          </p:nvPr>
        </p:nvSpPr>
        <p:spPr>
          <a:xfrm>
            <a:off x="1584360" y="576469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Классы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,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где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качество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учёбы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менее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среднего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по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гимназии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22" name="Таблица 321"/>
          <p:cNvGraphicFramePr/>
          <p:nvPr>
            <p:extLst>
              <p:ext uri="{D42A27DB-BD31-4B8C-83A1-F6EECF244321}">
                <p14:modId xmlns:p14="http://schemas.microsoft.com/office/powerpoint/2010/main" val="2501491694"/>
              </p:ext>
            </p:extLst>
          </p:nvPr>
        </p:nvGraphicFramePr>
        <p:xfrm>
          <a:off x="1932229" y="2328229"/>
          <a:ext cx="10132920" cy="3829320"/>
        </p:xfrm>
        <a:graphic>
          <a:graphicData uri="http://schemas.openxmlformats.org/drawingml/2006/table">
            <a:tbl>
              <a:tblPr/>
              <a:tblGrid>
                <a:gridCol w="4170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2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640">
                <a:tc>
                  <a:txBody>
                    <a:bodyPr/>
                    <a:lstStyle/>
                    <a:p>
                      <a:r>
                        <a:rPr lang="ru-RU" sz="3600" b="0" u="sng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Начальная школа</a:t>
                      </a:r>
                      <a:endParaRPr lang="en-US" sz="3600" b="0" u="sng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  <a:p>
                      <a:endParaRPr lang="ru-RU" sz="3600" b="0" u="sng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2А, 2Б, 3А, 3В, 4А, 4Б, 4Г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 algn="just"/>
                      <a:r>
                        <a:rPr lang="ru-RU" sz="3600" b="0" u="sng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Основная школа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5Б, 6Б, 6Г, 7А, 7В, 8А, 8Б, 8Г, 9А, 9Б</a:t>
                      </a:r>
                      <a:endParaRPr lang="en-US" sz="4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  <a:p>
                      <a:endParaRPr lang="ru-RU" sz="4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360">
                <a:tc>
                  <a:txBody>
                    <a:bodyPr/>
                    <a:lstStyle/>
                    <a:p>
                      <a:r>
                        <a:rPr lang="ru-RU" sz="3600" b="0" u="sng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Средняя школа</a:t>
                      </a:r>
                      <a:endParaRPr lang="en-US" sz="3600" b="0" u="sng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10А, 10И, 11А</a:t>
                      </a:r>
                    </a:p>
                  </a:txBody>
                  <a:tcPr marL="36000" marR="36000">
                    <a:lnL w="7200">
                      <a:noFill/>
                      <a:prstDash val="solid"/>
                    </a:lnL>
                    <a:lnR w="7200">
                      <a:noFill/>
                      <a:prstDash val="solid"/>
                    </a:lnR>
                    <a:lnT w="7200">
                      <a:noFill/>
                      <a:prstDash val="solid"/>
                    </a:lnT>
                    <a:lnB w="7200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1624320" y="45252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 dirty="0">
                <a:solidFill>
                  <a:srgbClr val="000000"/>
                </a:solidFill>
                <a:latin typeface="Corbel"/>
              </a:rPr>
              <a:t>Качественный состав педагогов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24" name="Объект 7"/>
          <p:cNvGraphicFramePr/>
          <p:nvPr>
            <p:extLst>
              <p:ext uri="{D42A27DB-BD31-4B8C-83A1-F6EECF244321}">
                <p14:modId xmlns:p14="http://schemas.microsoft.com/office/powerpoint/2010/main" val="4157097302"/>
              </p:ext>
            </p:extLst>
          </p:nvPr>
        </p:nvGraphicFramePr>
        <p:xfrm>
          <a:off x="2219353" y="2360864"/>
          <a:ext cx="9423047" cy="3474720"/>
        </p:xfrm>
        <a:graphic>
          <a:graphicData uri="http://schemas.openxmlformats.org/drawingml/2006/table">
            <a:tbl>
              <a:tblPr/>
              <a:tblGrid>
                <a:gridCol w="1322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0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01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 sz="32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21-22 </a:t>
                      </a:r>
                      <a:r>
                        <a:rPr lang="ru-RU" sz="3200" b="1" strike="noStrike" spc="-1" dirty="0" err="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уч.год</a:t>
                      </a:r>
                      <a:endParaRPr lang="ru-RU" sz="3200" b="1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22-23 </a:t>
                      </a:r>
                      <a:r>
                        <a:rPr lang="ru-RU" sz="3200" b="1" strike="noStrike" spc="-1" dirty="0" err="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уч.год</a:t>
                      </a:r>
                      <a:endParaRPr lang="ru-RU" sz="3200" b="1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23-24 </a:t>
                      </a:r>
                      <a:r>
                        <a:rPr lang="ru-RU" sz="3200" b="1" strike="noStrike" spc="-1" dirty="0" err="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уч.год</a:t>
                      </a:r>
                      <a:endParaRPr lang="ru-RU" sz="3200" b="1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65,1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71,4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79,5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28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73,3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32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96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86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93,6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95,3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735" y="-139178"/>
            <a:ext cx="10972440" cy="1250280"/>
          </a:xfrm>
        </p:spPr>
        <p:txBody>
          <a:bodyPr/>
          <a:lstStyle/>
          <a:p>
            <a:r>
              <a:rPr lang="ru-RU" dirty="0" smtClean="0">
                <a:latin typeface="Corbel" panose="020B0503020204020204" pitchFamily="34" charset="0"/>
              </a:rPr>
              <a:t>Количество награждаемых сотрудников</a:t>
            </a:r>
            <a:endParaRPr lang="ru-RU" dirty="0">
              <a:latin typeface="Corbel" panose="020B0503020204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072016"/>
              </p:ext>
            </p:extLst>
          </p:nvPr>
        </p:nvGraphicFramePr>
        <p:xfrm>
          <a:off x="1537735" y="883211"/>
          <a:ext cx="10086229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5007">
                  <a:extLst>
                    <a:ext uri="{9D8B030D-6E8A-4147-A177-3AD203B41FA5}">
                      <a16:colId xmlns:a16="http://schemas.microsoft.com/office/drawing/2014/main" val="2691040860"/>
                    </a:ext>
                  </a:extLst>
                </a:gridCol>
                <a:gridCol w="8163585">
                  <a:extLst>
                    <a:ext uri="{9D8B030D-6E8A-4147-A177-3AD203B41FA5}">
                      <a16:colId xmlns:a16="http://schemas.microsoft.com/office/drawing/2014/main" val="2820461990"/>
                    </a:ext>
                  </a:extLst>
                </a:gridCol>
                <a:gridCol w="1177637">
                  <a:extLst>
                    <a:ext uri="{9D8B030D-6E8A-4147-A177-3AD203B41FA5}">
                      <a16:colId xmlns:a16="http://schemas.microsoft.com/office/drawing/2014/main" val="1264242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№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Наименование наград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Кол-во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284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1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Почетная грамота республиканского комитета профсоюза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17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614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Благодарственное письмо </a:t>
                      </a:r>
                      <a:r>
                        <a:rPr lang="ru-RU" sz="2400" dirty="0" err="1" smtClean="0">
                          <a:latin typeface="Corbel" panose="020B0503020204020204" pitchFamily="34" charset="0"/>
                        </a:rPr>
                        <a:t>МОиН</a:t>
                      </a:r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 РТ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14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16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3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Почетная</a:t>
                      </a:r>
                      <a:r>
                        <a:rPr lang="ru-RU" sz="2400" baseline="0" dirty="0" smtClean="0">
                          <a:latin typeface="Corbel" panose="020B0503020204020204" pitchFamily="34" charset="0"/>
                        </a:rPr>
                        <a:t> грамота </a:t>
                      </a:r>
                      <a:r>
                        <a:rPr lang="ru-RU" sz="2400" baseline="0" dirty="0" err="1" smtClean="0">
                          <a:latin typeface="Corbel" panose="020B0503020204020204" pitchFamily="34" charset="0"/>
                        </a:rPr>
                        <a:t>МОиН</a:t>
                      </a:r>
                      <a:r>
                        <a:rPr lang="ru-RU" sz="2400" baseline="0" dirty="0" smtClean="0">
                          <a:latin typeface="Corbel" panose="020B0503020204020204" pitchFamily="34" charset="0"/>
                        </a:rPr>
                        <a:t> РТ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27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854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4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Нагрудный знак «</a:t>
                      </a:r>
                      <a:r>
                        <a:rPr lang="ru-RU" sz="2400" dirty="0" err="1" smtClean="0">
                          <a:latin typeface="Corbel" panose="020B0503020204020204" pitchFamily="34" charset="0"/>
                        </a:rPr>
                        <a:t>Яшь</a:t>
                      </a:r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latin typeface="Corbel" panose="020B0503020204020204" pitchFamily="34" charset="0"/>
                        </a:rPr>
                        <a:t>могалим</a:t>
                      </a:r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160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5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Нагрудный</a:t>
                      </a:r>
                      <a:r>
                        <a:rPr lang="ru-RU" sz="2400" baseline="0" dirty="0" smtClean="0">
                          <a:latin typeface="Corbel" panose="020B0503020204020204" pitchFamily="34" charset="0"/>
                        </a:rPr>
                        <a:t> знак «За заслуги в образовании» (РТ)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14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83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6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Почетное звание «Заслуженный учитель РТ»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088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7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Почетный</a:t>
                      </a:r>
                      <a:r>
                        <a:rPr lang="ru-RU" sz="2400" baseline="0" dirty="0" smtClean="0">
                          <a:latin typeface="Corbel" panose="020B0503020204020204" pitchFamily="34" charset="0"/>
                        </a:rPr>
                        <a:t> наставник РТ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4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127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8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К 1000-летию Казани (медаль)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983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9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Почетная грамота РФ (</a:t>
                      </a:r>
                      <a:r>
                        <a:rPr lang="ru-RU" sz="2400" dirty="0" err="1" smtClean="0">
                          <a:latin typeface="Corbel" panose="020B0503020204020204" pitchFamily="34" charset="0"/>
                        </a:rPr>
                        <a:t>Минпросвещения</a:t>
                      </a:r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)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12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37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10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Почетный работник сферы образования РФ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1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37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latin typeface="Corbel" panose="020B0503020204020204" pitchFamily="34" charset="0"/>
                        </a:rPr>
                        <a:t>11</a:t>
                      </a:r>
                      <a:endParaRPr lang="ru-RU" sz="2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Отличник</a:t>
                      </a:r>
                      <a:r>
                        <a:rPr lang="ru-RU" sz="2400" baseline="0" dirty="0" smtClean="0">
                          <a:latin typeface="Corbel" panose="020B0503020204020204" pitchFamily="34" charset="0"/>
                        </a:rPr>
                        <a:t> народного просвещения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62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70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/>
          </p:nvPr>
        </p:nvSpPr>
        <p:spPr>
          <a:xfrm>
            <a:off x="1418007" y="2514087"/>
            <a:ext cx="5354280" cy="29078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u="sng" dirty="0" smtClean="0">
                <a:latin typeface="Corbel" panose="020B0503020204020204" pitchFamily="34" charset="0"/>
              </a:rPr>
              <a:t>Мероприятия</a:t>
            </a:r>
          </a:p>
          <a:p>
            <a:r>
              <a:rPr lang="ru-RU" sz="2000" dirty="0" smtClean="0">
                <a:latin typeface="Corbel" panose="020B0503020204020204" pitchFamily="34" charset="0"/>
              </a:rPr>
              <a:t>Татарский диктант</a:t>
            </a:r>
          </a:p>
          <a:p>
            <a:r>
              <a:rPr lang="ru-RU" sz="2000" dirty="0" smtClean="0">
                <a:latin typeface="Corbel" panose="020B0503020204020204" pitchFamily="34" charset="0"/>
              </a:rPr>
              <a:t>День родных языков</a:t>
            </a:r>
          </a:p>
          <a:p>
            <a:r>
              <a:rPr lang="ru-RU" sz="2000" dirty="0" smtClean="0">
                <a:latin typeface="Corbel" panose="020B0503020204020204" pitchFamily="34" charset="0"/>
              </a:rPr>
              <a:t>Интернет фестиваль родных языков</a:t>
            </a:r>
            <a:endParaRPr lang="ru-RU" sz="2000" dirty="0">
              <a:latin typeface="Corbel" panose="020B0503020204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500409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3300" u="sng" dirty="0" smtClean="0">
                <a:latin typeface="Corbel" panose="020B0503020204020204" pitchFamily="34" charset="0"/>
              </a:rPr>
              <a:t>Конкурсы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«Татар </a:t>
            </a:r>
            <a:r>
              <a:rPr lang="ru-RU" dirty="0" err="1" smtClean="0">
                <a:latin typeface="Corbel" panose="020B0503020204020204" pitchFamily="34" charset="0"/>
              </a:rPr>
              <a:t>кызы</a:t>
            </a:r>
            <a:r>
              <a:rPr lang="ru-RU" dirty="0" smtClean="0">
                <a:latin typeface="Corbel" panose="020B0503020204020204" pitchFamily="34" charset="0"/>
              </a:rPr>
              <a:t>» -  1 место район</a:t>
            </a:r>
          </a:p>
          <a:p>
            <a:pPr marL="0" indent="0">
              <a:buNone/>
            </a:pPr>
            <a:r>
              <a:rPr lang="ru-RU" dirty="0" smtClean="0">
                <a:latin typeface="Corbel" panose="020B0503020204020204" pitchFamily="34" charset="0"/>
              </a:rPr>
              <a:t>		     3 место город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«Татар </a:t>
            </a:r>
            <a:r>
              <a:rPr lang="ru-RU" dirty="0" err="1" smtClean="0">
                <a:latin typeface="Corbel" panose="020B0503020204020204" pitchFamily="34" charset="0"/>
              </a:rPr>
              <a:t>егете</a:t>
            </a:r>
            <a:r>
              <a:rPr lang="ru-RU" dirty="0" smtClean="0">
                <a:latin typeface="Corbel" panose="020B0503020204020204" pitchFamily="34" charset="0"/>
              </a:rPr>
              <a:t>» – 3 место район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Международный конкурс «</a:t>
            </a:r>
            <a:r>
              <a:rPr lang="ru-RU" dirty="0" err="1" smtClean="0">
                <a:latin typeface="Corbel" panose="020B0503020204020204" pitchFamily="34" charset="0"/>
              </a:rPr>
              <a:t>Джалиловские</a:t>
            </a:r>
            <a:r>
              <a:rPr lang="ru-RU" dirty="0" smtClean="0">
                <a:latin typeface="Corbel" panose="020B0503020204020204" pitchFamily="34" charset="0"/>
              </a:rPr>
              <a:t> чтения» – призер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Международный конкурс чтецов «Из веков в век» – 2 дипломанта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Международный конкурс «Герои народа – герои стран» – 3 место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Вокальный конкурс «Казан </a:t>
            </a:r>
            <a:r>
              <a:rPr lang="ru-RU" dirty="0" err="1" smtClean="0">
                <a:latin typeface="Corbel" panose="020B0503020204020204" pitchFamily="34" charset="0"/>
              </a:rPr>
              <a:t>сандугач</a:t>
            </a:r>
            <a:r>
              <a:rPr lang="ru-RU" dirty="0" smtClean="0">
                <a:latin typeface="Corbel" panose="020B0503020204020204" pitchFamily="34" charset="0"/>
              </a:rPr>
              <a:t>» – призер</a:t>
            </a:r>
          </a:p>
          <a:p>
            <a:r>
              <a:rPr lang="ru-RU" dirty="0" smtClean="0">
                <a:latin typeface="Corbel" panose="020B0503020204020204" pitchFamily="34" charset="0"/>
              </a:rPr>
              <a:t>Конкурс театральных коллективов – </a:t>
            </a:r>
          </a:p>
          <a:p>
            <a:pPr marL="0" indent="0">
              <a:buNone/>
            </a:pPr>
            <a:r>
              <a:rPr lang="ru-RU" dirty="0">
                <a:latin typeface="Corbel" panose="020B0503020204020204" pitchFamily="34" charset="0"/>
              </a:rPr>
              <a:t>	</a:t>
            </a:r>
            <a:r>
              <a:rPr lang="ru-RU" dirty="0" smtClean="0">
                <a:latin typeface="Corbel" panose="020B0503020204020204" pitchFamily="34" charset="0"/>
              </a:rPr>
              <a:t>	1 место район</a:t>
            </a:r>
          </a:p>
          <a:p>
            <a:pPr marL="0" indent="0">
              <a:buNone/>
            </a:pPr>
            <a:r>
              <a:rPr lang="ru-RU" dirty="0" smtClean="0">
                <a:latin typeface="Corbel" panose="020B0503020204020204" pitchFamily="34" charset="0"/>
              </a:rPr>
              <a:t>		Лауреат город</a:t>
            </a:r>
          </a:p>
          <a:p>
            <a:pPr marL="0" indent="0">
              <a:buNone/>
            </a:pPr>
            <a:endParaRPr lang="ru-RU" dirty="0">
              <a:latin typeface="Corbel" panose="020B0503020204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298" y="146422"/>
            <a:ext cx="10972440" cy="1250280"/>
          </a:xfrm>
        </p:spPr>
        <p:txBody>
          <a:bodyPr/>
          <a:lstStyle/>
          <a:p>
            <a:r>
              <a:rPr lang="ru-RU" dirty="0" smtClean="0">
                <a:latin typeface="Corbel" panose="020B0503020204020204" pitchFamily="34" charset="0"/>
              </a:rPr>
              <a:t>Результативность работы по направлению «национальное образование»</a:t>
            </a:r>
            <a:endParaRPr lang="ru-RU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9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620830" y="-131009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Всероссийская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военно-патриотическая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игра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“</a:t>
            </a:r>
            <a:r>
              <a:rPr lang="en-US" sz="4000" b="0" strike="noStrike" spc="-1" dirty="0" err="1">
                <a:solidFill>
                  <a:srgbClr val="000000"/>
                </a:solidFill>
                <a:latin typeface="Corbel"/>
              </a:rPr>
              <a:t>Зарница</a:t>
            </a:r>
            <a:r>
              <a:rPr lang="en-US" sz="4000" b="0" strike="noStrike" spc="-1" dirty="0">
                <a:solidFill>
                  <a:srgbClr val="000000"/>
                </a:solidFill>
                <a:latin typeface="Corbel"/>
              </a:rPr>
              <a:t> 2.0”</a:t>
            </a:r>
            <a:endParaRPr lang="ru-RU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1501560" y="2880000"/>
            <a:ext cx="10018080" cy="3123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</a:pP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Районный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этап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: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ст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.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группа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– 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</a:pP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Городской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этап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: 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</a:pP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Республиканский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этап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: 4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место</a:t>
            </a:r>
            <a:endParaRPr lang="en-US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</a:pPr>
            <a:endParaRPr lang="en-US" b="0" u="sng" strike="noStrike" spc="-1" dirty="0">
              <a:solidFill>
                <a:srgbClr val="000000"/>
              </a:solidFill>
              <a:latin typeface="Corbe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</a:pPr>
            <a:r>
              <a:rPr lang="en-US" b="0" u="sng" strike="noStrike" spc="-1" dirty="0" err="1">
                <a:solidFill>
                  <a:srgbClr val="000000"/>
                </a:solidFill>
                <a:latin typeface="Corbel"/>
              </a:rPr>
              <a:t>Смотр</a:t>
            </a:r>
            <a:r>
              <a:rPr lang="en-US" b="0" u="sng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u="sng" strike="noStrike" spc="-1" dirty="0" err="1">
                <a:solidFill>
                  <a:srgbClr val="000000"/>
                </a:solidFill>
                <a:latin typeface="Corbel"/>
              </a:rPr>
              <a:t>конкурс</a:t>
            </a:r>
            <a:r>
              <a:rPr lang="en-US" b="0" u="sng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u="sng" strike="noStrike" spc="-1" dirty="0" err="1">
                <a:solidFill>
                  <a:srgbClr val="000000"/>
                </a:solidFill>
                <a:latin typeface="Corbel"/>
              </a:rPr>
              <a:t>песни</a:t>
            </a:r>
            <a:r>
              <a:rPr lang="en-US" b="0" u="sng" strike="noStrike" spc="-1" dirty="0">
                <a:solidFill>
                  <a:srgbClr val="000000"/>
                </a:solidFill>
                <a:latin typeface="Corbel"/>
              </a:rPr>
              <a:t> и </a:t>
            </a:r>
            <a:r>
              <a:rPr lang="en-US" b="0" u="sng" strike="noStrike" spc="-1" dirty="0" err="1">
                <a:solidFill>
                  <a:srgbClr val="000000"/>
                </a:solidFill>
                <a:latin typeface="Corbel"/>
              </a:rPr>
              <a:t>строя</a:t>
            </a:r>
            <a:endParaRPr lang="ru-RU" b="0" u="sng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  <a:tabLst>
                <a:tab pos="0" algn="l"/>
              </a:tabLst>
            </a:pP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Районный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этап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: 	5-8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кл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– 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  <a:tabLst>
                <a:tab pos="0" algn="l"/>
              </a:tabLst>
            </a:pP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				9-11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кл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</a:rPr>
              <a:t> – 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  <a:tabLst>
                <a:tab pos="0" algn="l"/>
              </a:tabLst>
            </a:pP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Городской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  <a:ea typeface="Droid Sans Fallback"/>
              </a:rPr>
              <a:t>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этап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  <a:ea typeface="Droid Sans Fallback"/>
              </a:rPr>
              <a:t>: 	5-8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кл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  <a:ea typeface="Droid Sans Fallback"/>
              </a:rPr>
              <a:t> – 3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0" indent="0">
              <a:lnSpc>
                <a:spcPct val="100000"/>
              </a:lnSpc>
              <a:spcBef>
                <a:spcPts val="479"/>
              </a:spcBef>
              <a:spcAft>
                <a:spcPts val="601"/>
              </a:spcAft>
              <a:buClr>
                <a:srgbClr val="276F8C"/>
              </a:buClr>
              <a:buSzPct val="145000"/>
              <a:buNone/>
              <a:tabLst>
                <a:tab pos="0" algn="l"/>
              </a:tabLst>
            </a:pPr>
            <a:r>
              <a:rPr lang="en-US" b="0" strike="noStrike" spc="-1" dirty="0">
                <a:solidFill>
                  <a:srgbClr val="000000"/>
                </a:solidFill>
                <a:latin typeface="Corbel"/>
                <a:ea typeface="Droid Sans Fallback"/>
              </a:rPr>
              <a:t>				9-11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кл</a:t>
            </a:r>
            <a:r>
              <a:rPr lang="en-US" b="0" strike="noStrike" spc="-1" dirty="0">
                <a:solidFill>
                  <a:srgbClr val="000000"/>
                </a:solidFill>
                <a:latin typeface="Corbel"/>
                <a:ea typeface="Droid Sans Fallback"/>
              </a:rPr>
              <a:t> – 3 </a:t>
            </a:r>
            <a:r>
              <a:rPr lang="en-US" b="0" strike="noStrike" spc="-1" dirty="0" err="1">
                <a:solidFill>
                  <a:srgbClr val="000000"/>
                </a:solidFill>
                <a:latin typeface="Corbel"/>
                <a:ea typeface="Droid Sans Fallback"/>
              </a:rPr>
              <a:t>место</a:t>
            </a:r>
            <a:endParaRPr lang="ru-RU" b="0" strike="noStrike" spc="-1" dirty="0">
              <a:solidFill>
                <a:srgbClr val="000000"/>
              </a:solidFill>
              <a:latin typeface="Arial"/>
            </a:endParaRPr>
          </a:p>
          <a:p>
            <a:pPr marL="2592000" indent="0">
              <a:lnSpc>
                <a:spcPct val="100000"/>
              </a:lnSpc>
              <a:spcBef>
                <a:spcPts val="283"/>
              </a:spcBef>
              <a:buNone/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3AD76D4-3FFD-9FD1-8AAC-0C93CC2ED487}"/>
              </a:ext>
            </a:extLst>
          </p:cNvPr>
          <p:cNvGrpSpPr/>
          <p:nvPr/>
        </p:nvGrpSpPr>
        <p:grpSpPr>
          <a:xfrm>
            <a:off x="7285383" y="1781327"/>
            <a:ext cx="3275847" cy="4778499"/>
            <a:chOff x="7285383" y="1781327"/>
            <a:chExt cx="3275847" cy="4778499"/>
          </a:xfrm>
        </p:grpSpPr>
        <p:sp>
          <p:nvSpPr>
            <p:cNvPr id="327" name="Прямоугольник 326"/>
            <p:cNvSpPr/>
            <p:nvPr/>
          </p:nvSpPr>
          <p:spPr>
            <a:xfrm>
              <a:off x="8150790" y="2117504"/>
              <a:ext cx="2410440" cy="601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0" strike="noStrike" spc="-1" dirty="0">
                  <a:solidFill>
                    <a:srgbClr val="000000"/>
                  </a:solidFill>
                  <a:latin typeface="Corbel" panose="020B0503020204020204" pitchFamily="34" charset="0"/>
                </a:rPr>
                <a:t>Руководитель </a:t>
              </a:r>
            </a:p>
            <a:p>
              <a:pPr>
                <a:lnSpc>
                  <a:spcPct val="100000"/>
                </a:lnSpc>
              </a:pPr>
              <a:r>
                <a:rPr lang="ru-RU" sz="2400" b="0" strike="noStrike" spc="-1" dirty="0">
                  <a:solidFill>
                    <a:srgbClr val="000000"/>
                  </a:solidFill>
                  <a:latin typeface="Corbel" panose="020B0503020204020204" pitchFamily="34" charset="0"/>
                </a:rPr>
                <a:t>Хомяков А.А.</a:t>
              </a:r>
            </a:p>
          </p:txBody>
        </p:sp>
        <p:sp>
          <p:nvSpPr>
            <p:cNvPr id="328" name="Прямоугольник 327"/>
            <p:cNvSpPr/>
            <p:nvPr/>
          </p:nvSpPr>
          <p:spPr>
            <a:xfrm>
              <a:off x="8150790" y="5146043"/>
              <a:ext cx="2410440" cy="601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ru-RU" sz="2400" b="0" strike="noStrike" spc="-1" dirty="0">
                  <a:solidFill>
                    <a:srgbClr val="000000"/>
                  </a:solidFill>
                  <a:latin typeface="Corbel" panose="020B0503020204020204" pitchFamily="34" charset="0"/>
                </a:rPr>
                <a:t>Руководитель </a:t>
              </a:r>
            </a:p>
            <a:p>
              <a:pPr>
                <a:lnSpc>
                  <a:spcPct val="100000"/>
                </a:lnSpc>
              </a:pPr>
              <a:r>
                <a:rPr lang="ru-RU" sz="2400" b="0" strike="noStrike" spc="-1" dirty="0">
                  <a:solidFill>
                    <a:srgbClr val="000000"/>
                  </a:solidFill>
                  <a:latin typeface="Corbel" panose="020B0503020204020204" pitchFamily="34" charset="0"/>
                </a:rPr>
                <a:t>Хомяков А.А.</a:t>
              </a:r>
            </a:p>
          </p:txBody>
        </p:sp>
        <p:sp>
          <p:nvSpPr>
            <p:cNvPr id="2" name="Правая фигурная скобка 1">
              <a:extLst>
                <a:ext uri="{FF2B5EF4-FFF2-40B4-BE49-F238E27FC236}">
                  <a16:creationId xmlns:a16="http://schemas.microsoft.com/office/drawing/2014/main" id="{78214286-CC3D-D3D6-06D2-710F6C6AE20D}"/>
                </a:ext>
              </a:extLst>
            </p:cNvPr>
            <p:cNvSpPr/>
            <p:nvPr/>
          </p:nvSpPr>
          <p:spPr>
            <a:xfrm>
              <a:off x="7285383" y="1781327"/>
              <a:ext cx="755374" cy="1647673"/>
            </a:xfrm>
            <a:prstGeom prst="righ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авая фигурная скобка 2">
              <a:extLst>
                <a:ext uri="{FF2B5EF4-FFF2-40B4-BE49-F238E27FC236}">
                  <a16:creationId xmlns:a16="http://schemas.microsoft.com/office/drawing/2014/main" id="{6A5CE692-5F1F-3122-5EF7-2687E3AAA633}"/>
                </a:ext>
              </a:extLst>
            </p:cNvPr>
            <p:cNvSpPr/>
            <p:nvPr/>
          </p:nvSpPr>
          <p:spPr>
            <a:xfrm>
              <a:off x="7395416" y="4701501"/>
              <a:ext cx="755374" cy="1858325"/>
            </a:xfrm>
            <a:prstGeom prst="righ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298" y="221040"/>
            <a:ext cx="10972440" cy="1250280"/>
          </a:xfrm>
        </p:spPr>
        <p:txBody>
          <a:bodyPr/>
          <a:lstStyle/>
          <a:p>
            <a:r>
              <a:rPr lang="ru-RU" sz="4000" dirty="0" smtClean="0">
                <a:latin typeface="Corbel" panose="020B0503020204020204" pitchFamily="34" charset="0"/>
              </a:rPr>
              <a:t>Спартакиада учащихся общеобразовательных учреждений г. Казани</a:t>
            </a:r>
            <a:endParaRPr lang="ru-RU" sz="4000" dirty="0">
              <a:latin typeface="Corbel" panose="020B0503020204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2114828" y="5388478"/>
            <a:ext cx="10972440" cy="125918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Corbel" panose="020B0503020204020204" pitchFamily="34" charset="0"/>
              </a:rPr>
              <a:t>В спартакиаде учащихся итоговое 2 место.</a:t>
            </a:r>
            <a:endParaRPr lang="ru-RU" dirty="0">
              <a:latin typeface="Corbel" panose="020B0503020204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963835"/>
              </p:ext>
            </p:extLst>
          </p:nvPr>
        </p:nvGraphicFramePr>
        <p:xfrm>
          <a:off x="2114826" y="1680078"/>
          <a:ext cx="9786228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9931">
                  <a:extLst>
                    <a:ext uri="{9D8B030D-6E8A-4147-A177-3AD203B41FA5}">
                      <a16:colId xmlns:a16="http://schemas.microsoft.com/office/drawing/2014/main" val="2897512304"/>
                    </a:ext>
                  </a:extLst>
                </a:gridCol>
                <a:gridCol w="4103183">
                  <a:extLst>
                    <a:ext uri="{9D8B030D-6E8A-4147-A177-3AD203B41FA5}">
                      <a16:colId xmlns:a16="http://schemas.microsoft.com/office/drawing/2014/main" val="188604170"/>
                    </a:ext>
                  </a:extLst>
                </a:gridCol>
                <a:gridCol w="2446557">
                  <a:extLst>
                    <a:ext uri="{9D8B030D-6E8A-4147-A177-3AD203B41FA5}">
                      <a16:colId xmlns:a16="http://schemas.microsoft.com/office/drawing/2014/main" val="1231889658"/>
                    </a:ext>
                  </a:extLst>
                </a:gridCol>
                <a:gridCol w="2446557">
                  <a:extLst>
                    <a:ext uri="{9D8B030D-6E8A-4147-A177-3AD203B41FA5}">
                      <a16:colId xmlns:a16="http://schemas.microsoft.com/office/drawing/2014/main" val="22961880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Corbel" panose="020B0503020204020204" pitchFamily="34" charset="0"/>
                        </a:rPr>
                        <a:t>№</a:t>
                      </a:r>
                      <a:endParaRPr lang="ru-RU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Corbel" panose="020B0503020204020204" pitchFamily="34" charset="0"/>
                        </a:rPr>
                        <a:t>Соревнование</a:t>
                      </a:r>
                      <a:endParaRPr lang="ru-RU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Corbel" panose="020B0503020204020204" pitchFamily="34" charset="0"/>
                        </a:rPr>
                        <a:t>Юноши</a:t>
                      </a:r>
                      <a:r>
                        <a:rPr lang="ru-RU" sz="2000" b="1" baseline="0" dirty="0" smtClean="0">
                          <a:latin typeface="Corbel" panose="020B0503020204020204" pitchFamily="34" charset="0"/>
                        </a:rPr>
                        <a:t> (место)</a:t>
                      </a:r>
                      <a:endParaRPr lang="ru-RU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Corbel" panose="020B0503020204020204" pitchFamily="34" charset="0"/>
                        </a:rPr>
                        <a:t>Девушки (место)</a:t>
                      </a:r>
                      <a:endParaRPr lang="ru-RU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468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Муниципальный уровень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017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1.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Шахматы (Белая Ладья)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777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2.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Настольный теннис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-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7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783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3.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Легкоатлетический кросс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-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8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537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4.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Лыжные гонки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-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8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668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00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Район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225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1.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ШВЛ (Волейбол)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2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5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24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2.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Спартакиада волейбол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1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-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793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3.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latin typeface="Corbel" panose="020B0503020204020204" pitchFamily="34" charset="0"/>
                        </a:rPr>
                        <a:t>Кэс-баскет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4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orbel" panose="020B0503020204020204" pitchFamily="34" charset="0"/>
                        </a:rPr>
                        <a:t>5</a:t>
                      </a:r>
                      <a:endParaRPr lang="ru-RU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721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58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1484280" y="19044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Образовательные организации Вахитовского района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1744920" y="2024640"/>
            <a:ext cx="9757440" cy="4309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Гимназии – 5: 1, 3, 27, 28, 96.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Лицеи – 3: 5, 116, 131.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СОШ с УИОП – 3: 18, 39, 80.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СОШ – 7: 1, 2, 13, 14, 51, 98, СОлНЦе.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НОУ – 3: Академ. лицей, ХШ, Православ. гимназия.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Clr>
                <a:srgbClr val="276F8C"/>
              </a:buClr>
              <a:buSzPct val="145000"/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Госуд. ОУ – 2: Лицей К(П)ФУ, ККШИ.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ru-RU" sz="2800" b="0" strike="noStrike" spc="-1">
                <a:solidFill>
                  <a:srgbClr val="000000"/>
                </a:solidFill>
                <a:latin typeface="Corbel"/>
              </a:rPr>
              <a:t>Всего: 23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624320" y="45252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Результаты ОГЭ по обязательным предметам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0" name="Объект 3"/>
          <p:cNvGraphicFramePr/>
          <p:nvPr/>
        </p:nvGraphicFramePr>
        <p:xfrm>
          <a:off x="1698840" y="2410560"/>
          <a:ext cx="10017720" cy="3303720"/>
        </p:xfrm>
        <a:graphic>
          <a:graphicData uri="http://schemas.openxmlformats.org/drawingml/2006/table">
            <a:tbl>
              <a:tblPr/>
              <a:tblGrid>
                <a:gridCol w="1659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9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4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 sz="32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Кол-во обучающихся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Математика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Русский язык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9А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3,96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4,25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9Б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25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4,16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4,32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9В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30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4,34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4,31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Итог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83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4,2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4,3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586880" y="-36000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Результаты ОГЭ по профильным предметам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2" name="Объект 3"/>
          <p:cNvGraphicFramePr/>
          <p:nvPr/>
        </p:nvGraphicFramePr>
        <p:xfrm>
          <a:off x="1773720" y="1145880"/>
          <a:ext cx="10016640" cy="6244560"/>
        </p:xfrm>
        <a:graphic>
          <a:graphicData uri="http://schemas.openxmlformats.org/drawingml/2006/table">
            <a:tbl>
              <a:tblPr/>
              <a:tblGrid>
                <a:gridCol w="200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0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Предмет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Кол-во выпускников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Ср. балл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Средняя оценка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2024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2023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Физика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27,8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3,9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3,9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Химия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34,2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4,6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Информатика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49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12,5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3,9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4,1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Биология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29,4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История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26,0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5,0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География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21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4,7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Общество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47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25,9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4,1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Литература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31,5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4,6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Английский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58,5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4,5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4,6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Родной </a:t>
                      </a:r>
                      <a:endParaRPr lang="ru-RU" sz="2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27,6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4,4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4,0</a:t>
                      </a:r>
                      <a:endParaRPr lang="ru-RU" sz="24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484280" y="68580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Выпускники, получившие максимальный балл по предметам ОГЭ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4" name="Объект 3"/>
          <p:cNvGraphicFramePr/>
          <p:nvPr/>
        </p:nvGraphicFramePr>
        <p:xfrm>
          <a:off x="2062800" y="2529720"/>
          <a:ext cx="9207720" cy="4101480"/>
        </p:xfrm>
        <a:graphic>
          <a:graphicData uri="http://schemas.openxmlformats.org/drawingml/2006/table">
            <a:tbl>
              <a:tblPr/>
              <a:tblGrid>
                <a:gridCol w="3339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6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2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endParaRPr lang="ru-RU" sz="32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2023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2024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Русский язык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КОГЭ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Химия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Английский язык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Итого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25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6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9</a:t>
                      </a:r>
                      <a:endParaRPr lang="ru-RU" sz="3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540440" y="21924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Выпускники 9 классов ОО получившие аттестат с отличием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6" name="Объект 3"/>
          <p:cNvGraphicFramePr/>
          <p:nvPr/>
        </p:nvGraphicFramePr>
        <p:xfrm>
          <a:off x="1997640" y="2177280"/>
          <a:ext cx="10018080" cy="3992880"/>
        </p:xfrm>
        <a:graphic>
          <a:graphicData uri="http://schemas.openxmlformats.org/drawingml/2006/table">
            <a:tbl>
              <a:tblPr/>
              <a:tblGrid>
                <a:gridCol w="2504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4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Школы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2022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2023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2024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КПФУ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32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29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17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Л 131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14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11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СОлНЦе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Г 96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10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СОШ 80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Л 5</a:t>
                      </a:r>
                      <a:endParaRPr lang="ru-RU" sz="2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10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32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3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1586880" y="-26604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4000" b="0" strike="noStrike" spc="-1">
                <a:solidFill>
                  <a:srgbClr val="000000"/>
                </a:solidFill>
                <a:latin typeface="Corbel"/>
              </a:rPr>
              <a:t>Средний балл ЕГЭ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08" name="Объект 3"/>
          <p:cNvGraphicFramePr/>
          <p:nvPr>
            <p:extLst>
              <p:ext uri="{D42A27DB-BD31-4B8C-83A1-F6EECF244321}">
                <p14:modId xmlns:p14="http://schemas.microsoft.com/office/powerpoint/2010/main" val="1889830766"/>
              </p:ext>
            </p:extLst>
          </p:nvPr>
        </p:nvGraphicFramePr>
        <p:xfrm>
          <a:off x="1792080" y="1230840"/>
          <a:ext cx="10018080" cy="5394960"/>
        </p:xfrm>
        <a:graphic>
          <a:graphicData uri="http://schemas.openxmlformats.org/drawingml/2006/table">
            <a:tbl>
              <a:tblPr/>
              <a:tblGrid>
                <a:gridCol w="1915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1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8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40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Предмет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Средний балл гимназии ы 2022-2023 уч. году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Средний балл гимназии ы 2023-2024 уч. году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Результат по Казани 2024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Результат по РТ 2024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Результат по РФ 2024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Русский язык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73,3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66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67,09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67,31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63,88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Математика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66,6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68,4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70,5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71,24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62,5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Информатика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62,5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68,3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62,14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62,26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54,69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Биология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58,1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53,2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61,34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60,87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54,13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Литература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60,7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75,83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77,93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60,92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Английский язык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73,6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75,81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75,81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65,3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Общество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64,9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59,6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57,99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60,35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55,05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Химия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54,9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66,23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67,57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56,55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Физика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68,5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66,4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68,8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68,44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63,21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История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70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70,2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61,42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62,17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57,19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586880" y="-257400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rgbClr val="000000"/>
                </a:solidFill>
                <a:latin typeface="Corbel"/>
              </a:rPr>
              <a:t>Информация по выпускникам Вахитовского и Приволжского районов не преодолевших порог по ЕГЭ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10" name="Объект 3"/>
          <p:cNvGraphicFramePr/>
          <p:nvPr>
            <p:extLst>
              <p:ext uri="{D42A27DB-BD31-4B8C-83A1-F6EECF244321}">
                <p14:modId xmlns:p14="http://schemas.microsoft.com/office/powerpoint/2010/main" val="670313664"/>
              </p:ext>
            </p:extLst>
          </p:nvPr>
        </p:nvGraphicFramePr>
        <p:xfrm>
          <a:off x="2454120" y="1193760"/>
          <a:ext cx="9075960" cy="5486400"/>
        </p:xfrm>
        <a:graphic>
          <a:graphicData uri="http://schemas.openxmlformats.org/drawingml/2006/table">
            <a:tbl>
              <a:tblPr/>
              <a:tblGrid>
                <a:gridCol w="164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2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932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%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Количество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Г 96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2024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2024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Русский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0,08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0,13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Мат база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1,2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Мат профиль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3,95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0,1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16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Лит-ра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1,2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0,67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3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Общество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11,79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10,11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121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95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История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5,58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1,38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16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Химия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8,13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5,79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16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Биология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10,88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7,28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46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15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Физика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3,25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0,33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Информат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7,65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6,61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32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География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3,51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1,71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3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Англ. яз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0,21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0,58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-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Всего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strike="noStrike" spc="-1">
                        <a:solidFill>
                          <a:srgbClr val="000000"/>
                        </a:solidFill>
                        <a:latin typeface="Corbe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259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Corbel"/>
                        </a:rPr>
                        <a:t>180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Corbel"/>
                        </a:rPr>
                        <a:t>3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1573020" y="-416426"/>
            <a:ext cx="10018080" cy="1751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Количество </a:t>
            </a:r>
            <a:r>
              <a:rPr lang="ru-RU" sz="3200" b="0" strike="noStrike" spc="-1" dirty="0" err="1">
                <a:solidFill>
                  <a:srgbClr val="000000"/>
                </a:solidFill>
                <a:latin typeface="Corbel"/>
              </a:rPr>
              <a:t>высокобальных</a:t>
            </a:r>
            <a:r>
              <a:rPr lang="ru-RU" sz="3200" b="0" strike="noStrike" spc="-1" dirty="0">
                <a:solidFill>
                  <a:srgbClr val="000000"/>
                </a:solidFill>
                <a:latin typeface="Corbel"/>
              </a:rPr>
              <a:t> работ (от 80 до 100)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12" name="Объект 4"/>
          <p:cNvGraphicFramePr/>
          <p:nvPr>
            <p:extLst>
              <p:ext uri="{D42A27DB-BD31-4B8C-83A1-F6EECF244321}">
                <p14:modId xmlns:p14="http://schemas.microsoft.com/office/powerpoint/2010/main" val="3176965019"/>
              </p:ext>
            </p:extLst>
          </p:nvPr>
        </p:nvGraphicFramePr>
        <p:xfrm>
          <a:off x="1573020" y="816715"/>
          <a:ext cx="10373815" cy="5547360"/>
        </p:xfrm>
        <a:graphic>
          <a:graphicData uri="http://schemas.openxmlformats.org/drawingml/2006/table">
            <a:tbl>
              <a:tblPr/>
              <a:tblGrid>
                <a:gridCol w="224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0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1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27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9320">
                <a:tc>
                  <a:txBody>
                    <a:bodyPr/>
                    <a:lstStyle/>
                    <a:p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Вахитовский и Приволжский р-ны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 96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endParaRPr lang="ru-RU" sz="20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кол-во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%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кол-во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%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кол-во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endParaRPr lang="ru-RU" sz="20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2023</a:t>
                      </a:r>
                      <a:endParaRPr lang="ru-RU" sz="2000" b="0" strike="noStrike" spc="-1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2024</a:t>
                      </a:r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0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Русский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638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34,4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522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27,5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12 (71)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Математика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22,16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403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40,79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14 (47)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Физика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23,4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30,6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 (15)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Химия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100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35,9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119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37,3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 (2)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Биология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15,4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79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 (9)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11,1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Информатика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146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30,8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139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30,2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 (21)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23,5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История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51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23,9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16,5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 (9)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Общество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12,2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64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9,3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 (27)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3,8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География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22,2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15,6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Литература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63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50,8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49,5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- (2)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000" b="1" strike="noStrike" spc="-1" dirty="0" err="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Англ</a:t>
                      </a:r>
                      <a:r>
                        <a:rPr lang="ru-RU" sz="2000" b="1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ru-RU" sz="2000" b="1" strike="noStrike" spc="-1" dirty="0" err="1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яз</a:t>
                      </a:r>
                      <a:endParaRPr lang="ru-RU" sz="2000" b="1" strike="noStrike" spc="-1" dirty="0">
                        <a:solidFill>
                          <a:srgbClr val="000000"/>
                        </a:solidFill>
                        <a:latin typeface="Corbel" panose="020B0503020204020204" pitchFamily="34" charset="0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158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45,6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157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45,5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6 (12)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trike="noStrike" spc="-1" dirty="0">
                          <a:solidFill>
                            <a:srgbClr val="000000"/>
                          </a:solidFill>
                          <a:latin typeface="Corbel" panose="020B0503020204020204" pitchFamily="34" charset="0"/>
                        </a:rPr>
                        <a:t>50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Параллакс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араллакс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485</TotalTime>
  <Words>1136</Words>
  <Application>Microsoft Office PowerPoint</Application>
  <PresentationFormat>Широкоэкранный</PresentationFormat>
  <Paragraphs>651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Arial</vt:lpstr>
      <vt:lpstr>Corbel</vt:lpstr>
      <vt:lpstr>DejaVu Sans</vt:lpstr>
      <vt:lpstr>Droid Sans Fallback</vt:lpstr>
      <vt:lpstr>Symbol</vt:lpstr>
      <vt:lpstr>Times New Roman</vt:lpstr>
      <vt:lpstr>Wingdings</vt:lpstr>
      <vt:lpstr>Параллакс</vt:lpstr>
      <vt:lpstr>Параллакс</vt:lpstr>
      <vt:lpstr>Office Theme</vt:lpstr>
      <vt:lpstr>Office Theme</vt:lpstr>
      <vt:lpstr>Office Theme</vt:lpstr>
      <vt:lpstr>Office Theme</vt:lpstr>
      <vt:lpstr>Презентация PowerPoint</vt:lpstr>
      <vt:lpstr>Образовательные организации Вахитовского района</vt:lpstr>
      <vt:lpstr>Результаты ОГЭ по обязательным предметам</vt:lpstr>
      <vt:lpstr>Результаты ОГЭ по профильным предметам</vt:lpstr>
      <vt:lpstr>Выпускники, получившие максимальный балл по предметам ОГЭ</vt:lpstr>
      <vt:lpstr>Выпускники 9 классов ОО получившие аттестат с отличием</vt:lpstr>
      <vt:lpstr>Средний балл ЕГЭ</vt:lpstr>
      <vt:lpstr>Информация по выпускникам Вахитовского и Приволжского районов не преодолевших порог по ЕГЭ</vt:lpstr>
      <vt:lpstr>Количество высокобальных работ (от 80 до 100)</vt:lpstr>
      <vt:lpstr>Результативность выпускников за 3 года</vt:lpstr>
      <vt:lpstr>Количество выпускников, награжденные медалями «За особые успехи в учении»</vt:lpstr>
      <vt:lpstr>Итоги выступлений на олимпиадах</vt:lpstr>
      <vt:lpstr>Сравнительный анализ успеваемости и качества</vt:lpstr>
      <vt:lpstr>Классы, где качество учёбы менее среднего по гимназии</vt:lpstr>
      <vt:lpstr>Качественный состав педагогов</vt:lpstr>
      <vt:lpstr>Количество награждаемых сотрудников</vt:lpstr>
      <vt:lpstr>Результативность работы по направлению «национальное образование»</vt:lpstr>
      <vt:lpstr>Всероссийская военно-патриотическая игра “Зарница 2.0”</vt:lpstr>
      <vt:lpstr>Спартакиада учащихся общеобразовательных учреждений г. Казани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Алсу Богданова</dc:creator>
  <dc:description/>
  <cp:lastModifiedBy>Светлана</cp:lastModifiedBy>
  <cp:revision>46</cp:revision>
  <dcterms:created xsi:type="dcterms:W3CDTF">2018-04-11T11:38:03Z</dcterms:created>
  <dcterms:modified xsi:type="dcterms:W3CDTF">2024-08-28T15:01:24Z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9</vt:i4>
  </property>
</Properties>
</file>