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Рисунок 6" descr="9..jpg"/>
          <p:cNvPicPr>
            <a:picLocks noChangeAspect="1"/>
          </p:cNvPicPr>
          <p:nvPr userDrawn="1"/>
        </p:nvPicPr>
        <p:blipFill>
          <a:blip r:embed="rId13" cstate="print">
            <a:lum bright="49000"/>
          </a:blip>
          <a:stretch>
            <a:fillRect/>
          </a:stretch>
        </p:blipFill>
        <p:spPr>
          <a:xfrm>
            <a:off x="0" y="0"/>
            <a:ext cx="9144000" cy="6858000"/>
          </a:xfrm>
          <a:prstGeom prst="rect">
            <a:avLst/>
          </a:prstGeom>
        </p:spPr>
      </p:pic>
      <p:pic>
        <p:nvPicPr>
          <p:cNvPr id="12" name="Рисунок 11" descr="17..png"/>
          <p:cNvPicPr>
            <a:picLocks noChangeAspect="1"/>
          </p:cNvPicPr>
          <p:nvPr userDrawn="1"/>
        </p:nvPicPr>
        <p:blipFill>
          <a:blip r:embed="rId14" cstate="print">
            <a:duotone>
              <a:prstClr val="black"/>
              <a:schemeClr val="accent2">
                <a:tint val="45000"/>
                <a:satMod val="400000"/>
              </a:schemeClr>
            </a:duotone>
          </a:blip>
          <a:stretch>
            <a:fillRect/>
          </a:stretch>
        </p:blipFill>
        <p:spPr>
          <a:xfrm rot="16200000">
            <a:off x="-2907194" y="2907196"/>
            <a:ext cx="6858002" cy="1043608"/>
          </a:xfrm>
          <a:prstGeom prst="rect">
            <a:avLst/>
          </a:prstGeom>
        </p:spPr>
      </p:pic>
      <p:sp>
        <p:nvSpPr>
          <p:cNvPr id="8" name="Прямоугольник 7"/>
          <p:cNvSpPr/>
          <p:nvPr userDrawn="1"/>
        </p:nvSpPr>
        <p:spPr>
          <a:xfrm>
            <a:off x="395536" y="260648"/>
            <a:ext cx="8352928" cy="6336704"/>
          </a:xfrm>
          <a:prstGeom prst="rect">
            <a:avLst/>
          </a:prstGeom>
          <a:gradFill>
            <a:gsLst>
              <a:gs pos="0">
                <a:schemeClr val="accent2">
                  <a:tint val="50000"/>
                  <a:satMod val="300000"/>
                  <a:alpha val="0"/>
                </a:schemeClr>
              </a:gs>
              <a:gs pos="35000">
                <a:schemeClr val="accent2">
                  <a:tint val="37000"/>
                  <a:satMod val="300000"/>
                  <a:alpha val="25000"/>
                </a:schemeClr>
              </a:gs>
              <a:gs pos="100000">
                <a:schemeClr val="accent2">
                  <a:tint val="15000"/>
                  <a:satMod val="350000"/>
                  <a:alpha val="62000"/>
                </a:schemeClr>
              </a:gs>
            </a:gsLst>
          </a:gradFill>
          <a:effectLst>
            <a:glow rad="2286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pic>
        <p:nvPicPr>
          <p:cNvPr id="17" name="Рисунок 16" descr="18..png"/>
          <p:cNvPicPr>
            <a:picLocks noChangeAspect="1"/>
          </p:cNvPicPr>
          <p:nvPr userDrawn="1"/>
        </p:nvPicPr>
        <p:blipFill>
          <a:blip r:embed="rId15" cstate="print"/>
          <a:stretch>
            <a:fillRect/>
          </a:stretch>
        </p:blipFill>
        <p:spPr>
          <a:xfrm>
            <a:off x="0" y="0"/>
            <a:ext cx="2133333" cy="5371429"/>
          </a:xfrm>
          <a:prstGeom prst="rect">
            <a:avLst/>
          </a:prstGeom>
        </p:spPr>
      </p:pic>
      <p:sp>
        <p:nvSpPr>
          <p:cNvPr id="18" name="TextBox 17"/>
          <p:cNvSpPr txBox="1"/>
          <p:nvPr userDrawn="1"/>
        </p:nvSpPr>
        <p:spPr>
          <a:xfrm>
            <a:off x="251520" y="6581001"/>
            <a:ext cx="1872208" cy="276999"/>
          </a:xfrm>
          <a:prstGeom prst="rect">
            <a:avLst/>
          </a:prstGeom>
          <a:noFill/>
        </p:spPr>
        <p:txBody>
          <a:bodyPr wrap="square" rtlCol="0">
            <a:spAutoFit/>
          </a:bodyPr>
          <a:lstStyle/>
          <a:p>
            <a:r>
              <a:rPr lang="ru-RU" sz="1200" b="1" dirty="0" smtClean="0">
                <a:solidFill>
                  <a:srgbClr val="C00000"/>
                </a:solidFill>
                <a:latin typeface="Bookman Old Style" pitchFamily="18" charset="0"/>
              </a:rPr>
              <a:t>© </a:t>
            </a:r>
            <a:r>
              <a:rPr lang="ru-RU" sz="1200" b="1" i="1" dirty="0" smtClean="0">
                <a:solidFill>
                  <a:srgbClr val="C00000"/>
                </a:solidFill>
                <a:latin typeface="Bookman Old Style" pitchFamily="18" charset="0"/>
              </a:rPr>
              <a:t>Топилина С.Н.</a:t>
            </a:r>
            <a:endParaRPr lang="ru-RU" sz="1200" b="1" i="1" dirty="0">
              <a:solidFill>
                <a:srgbClr val="C00000"/>
              </a:solidFill>
              <a:latin typeface="Bookman Old Style" pitchFamily="18" charset="0"/>
            </a:endParaRPr>
          </a:p>
        </p:txBody>
      </p:sp>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pic>
        <p:nvPicPr>
          <p:cNvPr id="15" name="Рисунок 14" descr="13..png"/>
          <p:cNvPicPr>
            <a:picLocks noChangeAspect="1"/>
          </p:cNvPicPr>
          <p:nvPr userDrawn="1"/>
        </p:nvPicPr>
        <p:blipFill>
          <a:blip r:embed="rId16" cstate="print"/>
          <a:stretch>
            <a:fillRect/>
          </a:stretch>
        </p:blipFill>
        <p:spPr>
          <a:xfrm>
            <a:off x="1187624" y="5805264"/>
            <a:ext cx="6349207" cy="1052736"/>
          </a:xfrm>
          <a:prstGeom prst="rect">
            <a:avLst/>
          </a:prstGeom>
        </p:spPr>
      </p:pic>
      <p:pic>
        <p:nvPicPr>
          <p:cNvPr id="13" name="Рисунок 12" descr="13..jpg"/>
          <p:cNvPicPr>
            <a:picLocks noChangeAspect="1"/>
          </p:cNvPicPr>
          <p:nvPr userDrawn="1"/>
        </p:nvPicPr>
        <p:blipFill>
          <a:blip r:embed="rId17" cstate="print">
            <a:clrChange>
              <a:clrFrom>
                <a:srgbClr val="FEFEFE"/>
              </a:clrFrom>
              <a:clrTo>
                <a:srgbClr val="FEFEFE">
                  <a:alpha val="0"/>
                </a:srgbClr>
              </a:clrTo>
            </a:clrChange>
          </a:blip>
          <a:stretch>
            <a:fillRect/>
          </a:stretch>
        </p:blipFill>
        <p:spPr>
          <a:xfrm>
            <a:off x="3635896" y="5445224"/>
            <a:ext cx="1412776" cy="1412776"/>
          </a:xfrm>
          <a:prstGeom prst="rect">
            <a:avLst/>
          </a:prstGeom>
        </p:spPr>
      </p:pic>
      <p:pic>
        <p:nvPicPr>
          <p:cNvPr id="16" name="Рисунок 15" descr="20..jpg"/>
          <p:cNvPicPr>
            <a:picLocks noChangeAspect="1"/>
          </p:cNvPicPr>
          <p:nvPr userDrawn="1"/>
        </p:nvPicPr>
        <p:blipFill>
          <a:blip r:embed="rId18" cstate="print">
            <a:clrChange>
              <a:clrFrom>
                <a:srgbClr val="FFFFFF"/>
              </a:clrFrom>
              <a:clrTo>
                <a:srgbClr val="FFFFFF">
                  <a:alpha val="0"/>
                </a:srgbClr>
              </a:clrTo>
            </a:clrChange>
          </a:blip>
          <a:srcRect l="37400" t="25430" r="24800" b="25430"/>
          <a:stretch>
            <a:fillRect/>
          </a:stretch>
        </p:blipFill>
        <p:spPr>
          <a:xfrm>
            <a:off x="7846218" y="0"/>
            <a:ext cx="1297782" cy="112474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899592" y="620688"/>
            <a:ext cx="6984776" cy="830997"/>
          </a:xfrm>
          <a:prstGeom prst="rect">
            <a:avLst/>
          </a:prstGeom>
        </p:spPr>
        <p:txBody>
          <a:bodyPr wrap="square">
            <a:spAutoFit/>
          </a:bodyPr>
          <a:lstStyle/>
          <a:p>
            <a:pPr algn="ctr" fontAlgn="base">
              <a:spcBef>
                <a:spcPct val="0"/>
              </a:spcBef>
              <a:spcAft>
                <a:spcPct val="0"/>
              </a:spcAft>
            </a:pPr>
            <a:r>
              <a:rPr lang="ru-RU" sz="2400" b="1" dirty="0" smtClean="0">
                <a:solidFill>
                  <a:srgbClr val="002060"/>
                </a:solidFill>
                <a:latin typeface="Monotype Corsiva" pitchFamily="66" charset="0"/>
                <a:cs typeface="Times New Roman" pitchFamily="18" charset="0"/>
              </a:rPr>
              <a:t>МБОУ «Гимназия №27 с татарским языком обучения»</a:t>
            </a:r>
          </a:p>
          <a:p>
            <a:pPr algn="ctr" fontAlgn="base">
              <a:spcBef>
                <a:spcPct val="0"/>
              </a:spcBef>
              <a:spcAft>
                <a:spcPct val="0"/>
              </a:spcAft>
            </a:pPr>
            <a:r>
              <a:rPr lang="ru-RU" sz="2400" b="1" dirty="0" err="1" smtClean="0">
                <a:solidFill>
                  <a:srgbClr val="002060"/>
                </a:solidFill>
                <a:latin typeface="Monotype Corsiva" pitchFamily="66" charset="0"/>
                <a:cs typeface="Times New Roman" pitchFamily="18" charset="0"/>
              </a:rPr>
              <a:t>Вахитовского</a:t>
            </a:r>
            <a:r>
              <a:rPr lang="ru-RU" sz="2400" b="1" dirty="0" smtClean="0">
                <a:solidFill>
                  <a:srgbClr val="002060"/>
                </a:solidFill>
                <a:latin typeface="Monotype Corsiva" pitchFamily="66" charset="0"/>
                <a:cs typeface="Times New Roman" pitchFamily="18" charset="0"/>
              </a:rPr>
              <a:t> района г. Казани</a:t>
            </a:r>
            <a:endParaRPr lang="ru-RU" sz="2400" b="1" dirty="0">
              <a:solidFill>
                <a:srgbClr val="002060"/>
              </a:solidFill>
              <a:latin typeface="Monotype Corsiva" pitchFamily="66" charset="0"/>
              <a:cs typeface="Times New Roman" pitchFamily="18" charset="0"/>
            </a:endParaRPr>
          </a:p>
        </p:txBody>
      </p:sp>
      <p:sp>
        <p:nvSpPr>
          <p:cNvPr id="7" name="Прямоугольник 6"/>
          <p:cNvSpPr/>
          <p:nvPr/>
        </p:nvSpPr>
        <p:spPr>
          <a:xfrm>
            <a:off x="1115616" y="1484784"/>
            <a:ext cx="7200800" cy="1754326"/>
          </a:xfrm>
          <a:prstGeom prst="rect">
            <a:avLst/>
          </a:prstGeom>
          <a:noFill/>
        </p:spPr>
        <p:txBody>
          <a:bodyPr wrap="square">
            <a:spAutoFit/>
          </a:bodyPr>
          <a:lstStyle/>
          <a:p>
            <a:pPr algn="ctr" fontAlgn="base">
              <a:spcBef>
                <a:spcPct val="0"/>
              </a:spcBef>
              <a:spcAft>
                <a:spcPct val="0"/>
              </a:spcAft>
              <a:defRPr/>
            </a:pP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itchFamily="66" charset="0"/>
                <a:cs typeface="Arial" charset="0"/>
              </a:rPr>
              <a:t>Память, побеждающая время…</a:t>
            </a:r>
            <a:endPar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itchFamily="66" charset="0"/>
              <a:cs typeface="Arial" charset="0"/>
            </a:endParaRPr>
          </a:p>
        </p:txBody>
      </p:sp>
      <p:sp>
        <p:nvSpPr>
          <p:cNvPr id="8" name="Прямоугольник 7"/>
          <p:cNvSpPr/>
          <p:nvPr/>
        </p:nvSpPr>
        <p:spPr>
          <a:xfrm>
            <a:off x="1547664" y="3140968"/>
            <a:ext cx="6624736" cy="954107"/>
          </a:xfrm>
          <a:prstGeom prst="rect">
            <a:avLst/>
          </a:prstGeom>
        </p:spPr>
        <p:txBody>
          <a:bodyPr wrap="square">
            <a:spAutoFit/>
          </a:bodyPr>
          <a:lstStyle/>
          <a:p>
            <a:pPr marL="342900" lvl="0" indent="-342900" algn="ctr">
              <a:defRPr/>
            </a:pPr>
            <a:r>
              <a:rPr lang="ru-RU" sz="2800" b="1" dirty="0" smtClean="0">
                <a:solidFill>
                  <a:srgbClr val="002060"/>
                </a:solidFill>
                <a:latin typeface="Monotype Corsiva" pitchFamily="66" charset="0"/>
              </a:rPr>
              <a:t>из воспоминаний </a:t>
            </a:r>
          </a:p>
          <a:p>
            <a:pPr marL="342900" lvl="0" indent="-342900" algn="ctr">
              <a:defRPr/>
            </a:pPr>
            <a:r>
              <a:rPr lang="ru-RU" sz="2800" b="1" dirty="0" err="1" smtClean="0">
                <a:solidFill>
                  <a:srgbClr val="002060"/>
                </a:solidFill>
                <a:latin typeface="Monotype Corsiva" pitchFamily="66" charset="0"/>
              </a:rPr>
              <a:t>Молочковецкой</a:t>
            </a:r>
            <a:r>
              <a:rPr lang="ru-RU" sz="2800" b="1" dirty="0" smtClean="0">
                <a:solidFill>
                  <a:srgbClr val="002060"/>
                </a:solidFill>
                <a:latin typeface="Monotype Corsiva" pitchFamily="66" charset="0"/>
              </a:rPr>
              <a:t> Марии Семеновны</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2"/>
          <p:cNvSpPr>
            <a:spLocks noGrp="1"/>
          </p:cNvSpPr>
          <p:nvPr>
            <p:ph idx="1"/>
          </p:nvPr>
        </p:nvSpPr>
        <p:spPr>
          <a:xfrm>
            <a:off x="3851920" y="908720"/>
            <a:ext cx="4546848" cy="4565104"/>
          </a:xfrm>
        </p:spPr>
        <p:txBody>
          <a:bodyPr>
            <a:normAutofit fontScale="70000" lnSpcReduction="20000"/>
          </a:bodyPr>
          <a:lstStyle/>
          <a:p>
            <a:pPr indent="342900" algn="just">
              <a:spcBef>
                <a:spcPts val="0"/>
              </a:spcBef>
              <a:buNone/>
            </a:pPr>
            <a:r>
              <a:rPr lang="ru-RU" sz="2400" i="1" dirty="0" smtClean="0">
                <a:solidFill>
                  <a:srgbClr val="002060"/>
                </a:solidFill>
                <a:latin typeface="Times New Roman" pitchFamily="18" charset="0"/>
                <a:cs typeface="Times New Roman" pitchFamily="18" charset="0"/>
              </a:rPr>
              <a:t> </a:t>
            </a:r>
            <a:r>
              <a:rPr lang="ru-RU" sz="2400" dirty="0" smtClean="0">
                <a:latin typeface="Times New Roman" pitchFamily="18" charset="0"/>
                <a:cs typeface="Times New Roman" pitchFamily="18" charset="0"/>
              </a:rPr>
              <a:t>Хочу описать о своем жизненном пути. Ведь человеческая жизнь не бесконечна, продлить ее может лишь память, которая одна только побеждает время.</a:t>
            </a:r>
          </a:p>
          <a:p>
            <a:pPr indent="342900" algn="just">
              <a:spcBef>
                <a:spcPts val="0"/>
              </a:spcBef>
              <a:buNone/>
            </a:pPr>
            <a:r>
              <a:rPr lang="ru-RU" sz="2400" dirty="0" smtClean="0">
                <a:latin typeface="Times New Roman" pitchFamily="18" charset="0"/>
                <a:cs typeface="Times New Roman" pitchFamily="18" charset="0"/>
              </a:rPr>
              <a:t>Мы сознаем сегодня значимость сделанного и пережитого нами.</a:t>
            </a:r>
          </a:p>
          <a:p>
            <a:pPr indent="342900" algn="just">
              <a:spcBef>
                <a:spcPts val="0"/>
              </a:spcBef>
              <a:buNone/>
            </a:pPr>
            <a:r>
              <a:rPr lang="ru-RU" sz="2400" dirty="0" smtClean="0">
                <a:latin typeface="Times New Roman" pitchFamily="18" charset="0"/>
                <a:cs typeface="Times New Roman" pitchFamily="18" charset="0"/>
              </a:rPr>
              <a:t>Родилась я 8 ноября 1928 г. г. Киеве – Украина в семье служащего. Мой отец, 1902 года рождения, был участником Гражданской войны старшим политруком 130 дивизии  </a:t>
            </a:r>
            <a:r>
              <a:rPr lang="ru-RU" sz="2400" dirty="0" err="1" smtClean="0">
                <a:latin typeface="Times New Roman" pitchFamily="18" charset="0"/>
                <a:cs typeface="Times New Roman" pitchFamily="18" charset="0"/>
              </a:rPr>
              <a:t>Богунского</a:t>
            </a:r>
            <a:r>
              <a:rPr lang="ru-RU" sz="2400" dirty="0" smtClean="0">
                <a:latin typeface="Times New Roman" pitchFamily="18" charset="0"/>
                <a:cs typeface="Times New Roman" pitchFamily="18" charset="0"/>
              </a:rPr>
              <a:t> полка. Учился в 1-ой командной школе Исполнительного комитета Советов. И в первый же день Великой Отечественной войны был мобилизован в ополчение для защиты и обороны г.Киева. Участвовал в боях и погиб в сражениях за г.Киев.</a:t>
            </a:r>
          </a:p>
          <a:p>
            <a:pPr indent="342900" algn="just">
              <a:spcBef>
                <a:spcPts val="0"/>
              </a:spcBef>
              <a:buNone/>
            </a:pPr>
            <a:r>
              <a:rPr lang="ru-RU" sz="2400" dirty="0" smtClean="0">
                <a:latin typeface="Times New Roman" pitchFamily="18" charset="0"/>
                <a:cs typeface="Times New Roman" pitchFamily="18" charset="0"/>
              </a:rPr>
              <a:t>Мама до войны работала в должности воспитателя в детских дошкольных учреждениях.</a:t>
            </a:r>
          </a:p>
          <a:p>
            <a:endParaRPr lang="ru-RU" sz="2400" dirty="0"/>
          </a:p>
        </p:txBody>
      </p:sp>
      <p:pic>
        <p:nvPicPr>
          <p:cNvPr id="3074" name="Picture 2" descr="29 &amp;acy;&amp;pcy;&amp;rcy;&amp;iecy;&amp;lcy;&amp;yacy; &amp;vcy; &amp;mcy;&amp;ucy;&amp;zcy;&amp;iecy;&amp;iecy; «&amp;Bcy;&amp;ocy;&amp;iecy;&amp;vcy;&amp;ocy;&amp;jcy; &amp;Scy;&amp;lcy;&amp;acy;&amp;vcy;&amp;ycy;» &amp;gcy;&amp;icy;&amp;mcy;&amp;ncy;&amp;acy;&amp;zcy;&amp;icy;&amp;icy; &amp;pcy;&amp;rcy;&amp;ocy;&amp;shcy;&amp;lcy;&amp;acy; &amp;vcy;&amp;scy;&amp;tcy;&amp;rcy;&amp;iecy;&amp;chcy;&amp;acy; &amp;scy; &amp;pcy;&amp;iecy;&amp;dcy;&amp;acy;&amp;gcy;&amp;ocy;&amp;gcy;&amp;ocy;&amp;mcy;-&amp;vcy;&amp;iecy;&amp;tcy;&amp;iecy;&amp;rcy;&amp;acy;&amp;ncy;&amp;ocy;&amp;mcy;, &amp;kcy;&amp;ocy;&amp;tcy;&amp;ocy;&amp;rcy;&amp;acy;&amp;yacy; &amp;mcy;&amp;ncy;&amp;ocy;&amp;gcy;&amp;ocy; &amp;lcy;&amp;iecy;&amp;tcy; &amp;pcy;&amp;rcy;&amp;ocy;&amp;rcy;&amp;acy;&amp;bcy;&amp;ocy;&amp;tcy;&amp;acy;&amp;lcy;&amp;acy; &amp;vcy; &amp;gcy;&amp;icy;&amp;mcy;&amp;ncy;&amp;acy;&amp;zcy;&amp;icy;&amp;icy; &amp;ucy;&amp;chcy;&amp;icy;&amp;tcy;&amp;iecy;&amp;lcy;&amp;iecy;&amp;mcy; &amp;icy;&amp;scy;&amp;tcy;&amp;ocy;&amp;rcy;&amp;icy;&amp;icy;, &amp;tcy;&amp;rcy;&amp;ucy;&amp;zhcy;&amp;iecy;&amp;ncy;&amp;icy;&amp;tscy;&amp;iecy;&amp;jcy; &amp;tcy;&amp;ycy;&amp;lcy;&amp;acy; &amp;Mcy;&amp;ocy;&amp;lcy;&amp;ocy;&amp;chcy;&amp;kcy;&amp;ocy;&amp;vcy;&amp;iecy;&amp;tscy;&amp;kcy;&amp;ocy;&amp;jcy; &amp;Mcy;&amp;acy;&amp;rcy;&amp;icy;&amp;iecy;&amp;jcy; &amp;Scy;&amp;iecy;&amp;mcy;&amp;iecy;&amp;ncy;&amp;ocy;&amp;vcy;&amp;ncy;&amp;ocy;&amp;jcy;. &amp;Mcy;&amp;acy;&amp;rcy;&amp;icy;&amp;yacy; &amp;Scy;&amp;iecy;&amp;mcy;&amp;iecy;&amp;ncy;&amp;ocy;&amp;vcy;&amp;ncy;&amp;acy; &amp;rcy;&amp;acy;&amp;scy;&amp;scy;&amp;kcy;&amp;acy;&amp;zcy;&amp;acy; &amp;rcy;&amp;iecy;&amp;bcy;&amp;yacy;&amp;tcy;&amp;acy;&amp;mcy; &amp;ocy; &amp;pcy;&amp;iecy;&amp;rcy;&amp;vcy;&amp;ycy;&amp;khcy; &amp;dcy;&amp;ncy;&amp;yacy;&amp;khcy; &amp;vcy;&amp;ocy;&amp;jcy;&amp;ncy;&amp;ycy;, &amp;ocy; &amp;tcy;&amp;ocy;&amp;mcy; &amp;kcy;&amp;acy;&amp;kcy; &amp;ocy;&amp;ncy;&amp;acy; &amp;scy; &amp;scy;&amp;iecy;&amp;mcy;&amp;softcy;&amp;iecy;&amp;jcy; &amp;bcy;&amp;ycy;&amp;lcy;&amp;acy; &amp;ecy;&amp;vcy;&amp;acy;&amp;kcy;&amp;ucy;&amp;icy;&amp;rcy;&amp;ocy;&amp;vcy;&amp;acy;&amp;ncy;&amp;acy; &amp;vcy; &amp;Kcy;&amp;acy;&amp;ncy;&amp;acy;&amp;shcy;, &amp;kcy;&amp;acy;&amp;kcy; &amp;tcy;&amp;yacy;&amp;zhcy;&amp;iecy;&amp;lcy;&amp;ocy; &amp;bcy;&amp;ycy;&amp;lcy;&amp;ocy; &amp;vcy; &amp;gcy;&amp;ocy;&amp;dcy;&amp;ycy; &amp;vcy;&amp;ocy;&amp;jcy;&amp;ncy;&amp;ycy;: &amp;kcy;&amp;acy;&amp;kcy; &amp;icy; &amp;chcy;&amp;iecy;&amp;mcy; &amp;pcy;&amp;icy;&amp;tcy;&amp;acy;&amp;lcy;&amp;icy;&amp;scy;&amp;softcy;, &amp;kcy;&amp;acy;&amp;kcy; &amp;ucy;&amp;chcy;&amp;icy;&amp;lcy;&amp;icy;&amp;scy;&amp;softcy;, &amp;ocy; &amp;chcy;&amp;iecy;&amp;mcy; &amp;mcy;&amp;iecy;&amp;chcy;&amp;tcy;&amp;acy;&amp;lcy;&amp;icy;. &amp;Rcy;&amp;iecy;&amp;bcy;&amp;yacy;&amp;tcy;&amp;acy; &amp;scy; &amp;ncy;&amp;iecy;&amp;pcy;&amp;ocy;&amp;dcy;&amp;dcy;&amp;iecy;&amp;lcy;&amp;softcy;&amp;ncy;&amp;ycy;&amp;mcy; &amp;icy;&amp;ncy;&amp;tcy;&amp;iecy;&amp;rcy;&amp;iecy;&amp;scy;&amp;ocy;&amp;mcy; &amp;scy;&amp;lcy;&amp;ucy;&amp;shcy;&amp;acy;&amp;lcy;&amp;icy; &amp;iecy;&amp;iecy; &amp;rcy;&amp;acy;&amp;scy;&amp;scy;&amp;kcy;&amp;acy;&amp;zcy;, &amp;zcy;&amp;acy;&amp;dcy;&amp;acy;&amp;vcy;&amp;acy;&amp;lcy;&amp;icy; &amp;vcy;&amp;ocy;&amp;pcy;&amp;rcy;&amp;ocy;&amp;scy;&amp;ycy;, &amp;rcy;&amp;acy;&amp;scy;&amp;scy;&amp;pcy;&amp;rcy;&amp;acy;&amp;shcy;&amp;icy;&amp;vcy;&amp;acy;&amp;lcy;&amp;icy; &amp;ocy; &amp;tcy;&amp;iecy;&amp;khcy; &amp;scy;&amp;tcy;&amp;rcy;&amp;acy;&amp;shcy;&amp;ncy;&amp;ycy;&amp;khcy; &amp;gcy;&amp;ocy;&amp;dcy;&amp;acy;&amp;khcy;."/>
          <p:cNvPicPr>
            <a:picLocks noChangeAspect="1" noChangeArrowheads="1"/>
          </p:cNvPicPr>
          <p:nvPr/>
        </p:nvPicPr>
        <p:blipFill>
          <a:blip r:embed="rId2" cstate="print"/>
          <a:srcRect/>
          <a:stretch>
            <a:fillRect/>
          </a:stretch>
        </p:blipFill>
        <p:spPr bwMode="auto">
          <a:xfrm>
            <a:off x="1475656" y="1556792"/>
            <a:ext cx="2500358" cy="338437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75856" y="548680"/>
            <a:ext cx="5338936" cy="5505475"/>
          </a:xfrm>
        </p:spPr>
        <p:txBody>
          <a:bodyPr>
            <a:noAutofit/>
          </a:bodyPr>
          <a:lstStyle/>
          <a:p>
            <a:pPr marL="360000" indent="342900" algn="just">
              <a:spcBef>
                <a:spcPts val="0"/>
              </a:spcBef>
              <a:buNone/>
            </a:pPr>
            <a:r>
              <a:rPr lang="ru-RU" sz="1200" dirty="0" smtClean="0">
                <a:latin typeface="Times New Roman" pitchFamily="18" charset="0"/>
                <a:cs typeface="Times New Roman" pitchFamily="18" charset="0"/>
              </a:rPr>
              <a:t>Война нас застала в г. Киеве. Ровно в 4 часа утра, когда все спали, вдруг неожиданно раздался грохот канонад, свист, звуки сирены. Фашисты бомбили Киевский аэродром. Так без объявления войны 22 июня вероломно на нашу Родину напала фашистская Германия. Трудно передать тот ужас,  что мы перенесли.</a:t>
            </a:r>
          </a:p>
          <a:p>
            <a:pPr marL="360000" indent="342900" algn="just">
              <a:spcBef>
                <a:spcPts val="0"/>
              </a:spcBef>
              <a:buNone/>
            </a:pPr>
            <a:endParaRPr lang="ru-RU" sz="1200" dirty="0" smtClean="0">
              <a:latin typeface="Times New Roman" pitchFamily="18" charset="0"/>
              <a:cs typeface="Times New Roman" pitchFamily="18" charset="0"/>
            </a:endParaRPr>
          </a:p>
          <a:p>
            <a:pPr marL="360000" indent="342900" algn="just">
              <a:spcBef>
                <a:spcPts val="0"/>
              </a:spcBef>
              <a:buNone/>
            </a:pPr>
            <a:r>
              <a:rPr lang="ru-RU" sz="1200" dirty="0" smtClean="0">
                <a:latin typeface="Times New Roman" pitchFamily="18" charset="0"/>
                <a:cs typeface="Times New Roman" pitchFamily="18" charset="0"/>
              </a:rPr>
              <a:t>И хочется вспомнить слова и музыку </a:t>
            </a:r>
            <a:r>
              <a:rPr lang="ru-RU" sz="1200" dirty="0" err="1" smtClean="0">
                <a:latin typeface="Times New Roman" pitchFamily="18" charset="0"/>
                <a:cs typeface="Times New Roman" pitchFamily="18" charset="0"/>
              </a:rPr>
              <a:t>Ножкина</a:t>
            </a:r>
            <a:r>
              <a:rPr lang="ru-RU" sz="1200" dirty="0" smtClean="0">
                <a:latin typeface="Times New Roman" pitchFamily="18" charset="0"/>
                <a:cs typeface="Times New Roman" pitchFamily="18" charset="0"/>
              </a:rPr>
              <a:t>:</a:t>
            </a:r>
          </a:p>
          <a:p>
            <a:pPr marL="360000" indent="342900" algn="just">
              <a:spcBef>
                <a:spcPts val="0"/>
              </a:spcBef>
              <a:buNone/>
            </a:pPr>
            <a:r>
              <a:rPr lang="ru-RU" sz="1200" dirty="0" smtClean="0">
                <a:latin typeface="Times New Roman" pitchFamily="18" charset="0"/>
                <a:cs typeface="Times New Roman" pitchFamily="18" charset="0"/>
              </a:rPr>
              <a:t>И память Нам покоя не даст.</a:t>
            </a:r>
          </a:p>
          <a:p>
            <a:pPr marL="360000" indent="342900" algn="just">
              <a:spcBef>
                <a:spcPts val="0"/>
              </a:spcBef>
              <a:buNone/>
            </a:pPr>
            <a:r>
              <a:rPr lang="ru-RU" sz="1200" dirty="0" smtClean="0">
                <a:latin typeface="Times New Roman" pitchFamily="18" charset="0"/>
                <a:cs typeface="Times New Roman" pitchFamily="18" charset="0"/>
              </a:rPr>
              <a:t>И совесть Нас с тобой частенько гложет,</a:t>
            </a:r>
          </a:p>
          <a:p>
            <a:pPr marL="360000" indent="342900" algn="just">
              <a:spcBef>
                <a:spcPts val="0"/>
              </a:spcBef>
              <a:buNone/>
            </a:pPr>
            <a:r>
              <a:rPr lang="ru-RU" sz="1200" dirty="0" smtClean="0">
                <a:latin typeface="Times New Roman" pitchFamily="18" charset="0"/>
                <a:cs typeface="Times New Roman" pitchFamily="18" charset="0"/>
              </a:rPr>
              <a:t>И 30 лет – 60 лет и триста лет пройдет</a:t>
            </a:r>
          </a:p>
          <a:p>
            <a:pPr marL="360000" indent="342900" algn="just">
              <a:spcBef>
                <a:spcPts val="0"/>
              </a:spcBef>
              <a:buNone/>
            </a:pPr>
            <a:r>
              <a:rPr lang="ru-RU" sz="1200" dirty="0" smtClean="0">
                <a:latin typeface="Times New Roman" pitchFamily="18" charset="0"/>
                <a:cs typeface="Times New Roman" pitchFamily="18" charset="0"/>
              </a:rPr>
              <a:t>Никто у нас войны забыть не сможет</a:t>
            </a:r>
          </a:p>
          <a:p>
            <a:pPr marL="360000" indent="342900" algn="just">
              <a:spcBef>
                <a:spcPts val="0"/>
              </a:spcBef>
              <a:buNone/>
            </a:pPr>
            <a:r>
              <a:rPr lang="ru-RU" sz="1200" dirty="0" smtClean="0">
                <a:latin typeface="Times New Roman" pitchFamily="18" charset="0"/>
                <a:cs typeface="Times New Roman" pitchFamily="18" charset="0"/>
              </a:rPr>
              <a:t>Да! Это забыть невозможно.</a:t>
            </a:r>
          </a:p>
          <a:p>
            <a:pPr marL="360000" indent="342900" algn="just">
              <a:spcBef>
                <a:spcPts val="0"/>
              </a:spcBef>
              <a:buNone/>
            </a:pPr>
            <a:r>
              <a:rPr lang="ru-RU" sz="1200" dirty="0" smtClean="0">
                <a:latin typeface="Times New Roman" pitchFamily="18" charset="0"/>
                <a:cs typeface="Times New Roman" pitchFamily="18" charset="0"/>
              </a:rPr>
              <a:t> </a:t>
            </a:r>
          </a:p>
          <a:p>
            <a:pPr marL="360000" indent="342900" algn="just">
              <a:spcBef>
                <a:spcPts val="0"/>
              </a:spcBef>
              <a:buNone/>
            </a:pPr>
            <a:r>
              <a:rPr lang="ru-RU" sz="1200" dirty="0" smtClean="0">
                <a:latin typeface="Times New Roman" pitchFamily="18" charset="0"/>
                <a:cs typeface="Times New Roman" pitchFamily="18" charset="0"/>
              </a:rPr>
              <a:t>И лишь в июле 1941 году  мы были эвакуированы </a:t>
            </a:r>
            <a:r>
              <a:rPr lang="ru-RU" sz="1200" dirty="0" err="1" smtClean="0">
                <a:latin typeface="Times New Roman" pitchFamily="18" charset="0"/>
                <a:cs typeface="Times New Roman" pitchFamily="18" charset="0"/>
              </a:rPr>
              <a:t>Дарницким</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Вагоно</a:t>
            </a:r>
            <a:r>
              <a:rPr lang="ru-RU" sz="1200" dirty="0" smtClean="0">
                <a:latin typeface="Times New Roman" pitchFamily="18" charset="0"/>
                <a:cs typeface="Times New Roman" pitchFamily="18" charset="0"/>
              </a:rPr>
              <a:t> – ремонтным заводом в Чувашскую Республику г. Канаш. По пути следования нам приходилось переносить ужасы бомбёжки, наш эшелон в товарных вагонах вез оборудование завода. До сих пор в ушах звучит команда «С вагонов! По вагонам!». Когда началась бомбёжка, выскакивали с вагонов, прятались где только возможно было. Затем вновь залезали в вагоны. Так мы добрались до Чувашской Республики в г. Канаш  и когда мы остановились в Канаше, мы почувствовали облегчение и покой. Не слышали звуки сирен, но знали, что идет страшная война. Нас поселили в недостроенные дома. Началась моя трудовая жизнь и учеба. Мама устроилась работать в вагонно-ремонтный завод в литейный цех. Где проработала 20 лет. Были  аттестована техник - лейтенантом. Трудились по 18 часов. Воспитала троих детей: двух дочерей и сына, которому было 4 года. Жить было нелегко, была карточная система. Мы получали хлеб по 300 гр., а мама 1 кг., т.к. работала в литейном цехе. </a:t>
            </a:r>
          </a:p>
          <a:p>
            <a:pPr marL="360000" indent="342900" algn="just">
              <a:spcBef>
                <a:spcPts val="0"/>
              </a:spcBef>
            </a:pPr>
            <a:endParaRPr lang="ru-RU" sz="900" dirty="0"/>
          </a:p>
        </p:txBody>
      </p:sp>
      <p:pic>
        <p:nvPicPr>
          <p:cNvPr id="17410" name="Picture 2" descr="C:\Users\завуч\Desktop\ПАТРИОТ\фото\молочковецкая - юбилей\PB151328.JPG"/>
          <p:cNvPicPr>
            <a:picLocks noChangeAspect="1" noChangeArrowheads="1"/>
          </p:cNvPicPr>
          <p:nvPr/>
        </p:nvPicPr>
        <p:blipFill>
          <a:blip r:embed="rId2" cstate="print"/>
          <a:srcRect l="18000"/>
          <a:stretch>
            <a:fillRect/>
          </a:stretch>
        </p:blipFill>
        <p:spPr bwMode="auto">
          <a:xfrm>
            <a:off x="1475656" y="1628800"/>
            <a:ext cx="1968155" cy="1800000"/>
          </a:xfrm>
          <a:prstGeom prst="rect">
            <a:avLst/>
          </a:prstGeom>
          <a:ln>
            <a:noFill/>
          </a:ln>
          <a:effectLst>
            <a:softEdge rad="112500"/>
          </a:effectLst>
        </p:spPr>
      </p:pic>
      <p:pic>
        <p:nvPicPr>
          <p:cNvPr id="17411" name="Picture 3" descr="C:\Users\завуч\Desktop\ПАТРИОТ\фото\молочковецкая - юбилей\PB151386.JPG"/>
          <p:cNvPicPr>
            <a:picLocks noChangeAspect="1" noChangeArrowheads="1"/>
          </p:cNvPicPr>
          <p:nvPr/>
        </p:nvPicPr>
        <p:blipFill>
          <a:blip r:embed="rId3" cstate="print"/>
          <a:srcRect/>
          <a:stretch>
            <a:fillRect/>
          </a:stretch>
        </p:blipFill>
        <p:spPr bwMode="auto">
          <a:xfrm>
            <a:off x="1187624" y="3717032"/>
            <a:ext cx="2400203" cy="1800000"/>
          </a:xfrm>
          <a:prstGeom prst="rect">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635896" y="908720"/>
            <a:ext cx="5050904" cy="5217443"/>
          </a:xfrm>
        </p:spPr>
        <p:txBody>
          <a:bodyPr>
            <a:normAutofit fontScale="55000" lnSpcReduction="20000"/>
          </a:bodyPr>
          <a:lstStyle/>
          <a:p>
            <a:pPr marL="360000" indent="342900" algn="just">
              <a:spcBef>
                <a:spcPts val="0"/>
              </a:spcBef>
              <a:buNone/>
            </a:pPr>
            <a:r>
              <a:rPr lang="ru-RU" dirty="0" smtClean="0">
                <a:latin typeface="Times New Roman" pitchFamily="18" charset="0"/>
                <a:cs typeface="Times New Roman" pitchFamily="18" charset="0"/>
              </a:rPr>
              <a:t>Когда мне и сестре вручили комсомольские билеты, тут же были мобилизованы на работу в колхозы по уборке урожая.</a:t>
            </a:r>
          </a:p>
          <a:p>
            <a:pPr marL="360000" indent="342900" algn="just">
              <a:spcBef>
                <a:spcPts val="0"/>
              </a:spcBef>
              <a:buNone/>
            </a:pPr>
            <a:r>
              <a:rPr lang="ru-RU" dirty="0" smtClean="0">
                <a:latin typeface="Times New Roman" pitchFamily="18" charset="0"/>
                <a:cs typeface="Times New Roman" pitchFamily="18" charset="0"/>
              </a:rPr>
              <a:t>Мы знали, что своим трудом помогали приблизить победу, труд и фронт едины. Трудились от зари до зари. Собирали урожаи, косили, вязали снопы, складывали в скирды. Жили вместе с учителями, спали на полу. Варили суп с галушками. И сочиняли песни:</a:t>
            </a:r>
          </a:p>
          <a:p>
            <a:pPr marL="360000" indent="342900" algn="just">
              <a:spcBef>
                <a:spcPts val="0"/>
              </a:spcBef>
              <a:buNone/>
            </a:pPr>
            <a:r>
              <a:rPr lang="ru-RU" dirty="0" smtClean="0">
                <a:latin typeface="Times New Roman" pitchFamily="18" charset="0"/>
                <a:cs typeface="Times New Roman" pitchFamily="18" charset="0"/>
              </a:rPr>
              <a:t>На обед картошки нет,</a:t>
            </a:r>
          </a:p>
          <a:p>
            <a:pPr marL="360000" indent="342900" algn="just">
              <a:spcBef>
                <a:spcPts val="0"/>
              </a:spcBef>
              <a:buNone/>
            </a:pPr>
            <a:r>
              <a:rPr lang="ru-RU" dirty="0" smtClean="0">
                <a:latin typeface="Times New Roman" pitchFamily="18" charset="0"/>
                <a:cs typeface="Times New Roman" pitchFamily="18" charset="0"/>
              </a:rPr>
              <a:t>Только есть галушки,</a:t>
            </a:r>
          </a:p>
          <a:p>
            <a:pPr marL="360000" indent="342900" algn="just">
              <a:spcBef>
                <a:spcPts val="0"/>
              </a:spcBef>
              <a:buNone/>
            </a:pPr>
            <a:r>
              <a:rPr lang="ru-RU" dirty="0" smtClean="0">
                <a:latin typeface="Times New Roman" pitchFamily="18" charset="0"/>
                <a:cs typeface="Times New Roman" pitchFamily="18" charset="0"/>
              </a:rPr>
              <a:t>Потому что аппетит </a:t>
            </a:r>
          </a:p>
          <a:p>
            <a:pPr marL="360000" indent="342900" algn="just">
              <a:spcBef>
                <a:spcPts val="0"/>
              </a:spcBef>
              <a:buNone/>
            </a:pPr>
            <a:r>
              <a:rPr lang="ru-RU" dirty="0" smtClean="0">
                <a:latin typeface="Times New Roman" pitchFamily="18" charset="0"/>
                <a:cs typeface="Times New Roman" pitchFamily="18" charset="0"/>
              </a:rPr>
              <a:t>Только у </a:t>
            </a:r>
            <a:r>
              <a:rPr lang="ru-RU" dirty="0" err="1" smtClean="0">
                <a:latin typeface="Times New Roman" pitchFamily="18" charset="0"/>
                <a:cs typeface="Times New Roman" pitchFamily="18" charset="0"/>
              </a:rPr>
              <a:t>майрушки</a:t>
            </a:r>
            <a:r>
              <a:rPr lang="ru-RU" dirty="0" smtClean="0">
                <a:latin typeface="Times New Roman" pitchFamily="18" charset="0"/>
                <a:cs typeface="Times New Roman" pitchFamily="18" charset="0"/>
              </a:rPr>
              <a:t>.</a:t>
            </a:r>
          </a:p>
          <a:p>
            <a:pPr marL="360000" indent="342900" algn="just">
              <a:spcBef>
                <a:spcPts val="0"/>
              </a:spcBef>
              <a:buNone/>
            </a:pPr>
            <a:r>
              <a:rPr lang="ru-RU" dirty="0" smtClean="0">
                <a:latin typeface="Times New Roman" pitchFamily="18" charset="0"/>
                <a:cs typeface="Times New Roman" pitchFamily="18" charset="0"/>
              </a:rPr>
              <a:t>Также работали в госпиталях города. Помогали санитарам перевязывать раненых. За труд в годы ВОВ имела медаль, за доблестный и самоотверженный труд в период Великой Отечественной войны 1941-1945 г.</a:t>
            </a:r>
          </a:p>
          <a:p>
            <a:endParaRPr lang="ru-RU" dirty="0"/>
          </a:p>
        </p:txBody>
      </p:sp>
      <p:pic>
        <p:nvPicPr>
          <p:cNvPr id="18434" name="Picture 2" descr="C:\Users\завуч\Desktop\ПАТРИОТ\фото\5 декабря\IMG_0696.JPG"/>
          <p:cNvPicPr>
            <a:picLocks noChangeAspect="1" noChangeArrowheads="1"/>
          </p:cNvPicPr>
          <p:nvPr/>
        </p:nvPicPr>
        <p:blipFill>
          <a:blip r:embed="rId2" cstate="print"/>
          <a:srcRect/>
          <a:stretch>
            <a:fillRect/>
          </a:stretch>
        </p:blipFill>
        <p:spPr bwMode="auto">
          <a:xfrm>
            <a:off x="1403648" y="1268760"/>
            <a:ext cx="2400000" cy="1800000"/>
          </a:xfrm>
          <a:prstGeom prst="rect">
            <a:avLst/>
          </a:prstGeom>
          <a:ln>
            <a:noFill/>
          </a:ln>
          <a:effectLst>
            <a:softEdge rad="112500"/>
          </a:effectLst>
        </p:spPr>
      </p:pic>
      <p:pic>
        <p:nvPicPr>
          <p:cNvPr id="5" name="Picture 2" descr="C:\Users\ученик\Desktop\мария семеновна ЮБИЛЕЙ\МС\IMG_3054.jpg"/>
          <p:cNvPicPr>
            <a:picLocks noChangeAspect="1" noChangeArrowheads="1"/>
          </p:cNvPicPr>
          <p:nvPr/>
        </p:nvPicPr>
        <p:blipFill>
          <a:blip r:embed="rId3" cstate="print"/>
          <a:srcRect/>
          <a:stretch>
            <a:fillRect/>
          </a:stretch>
        </p:blipFill>
        <p:spPr bwMode="auto">
          <a:xfrm>
            <a:off x="1403648" y="3429000"/>
            <a:ext cx="2478377" cy="1858783"/>
          </a:xfrm>
          <a:prstGeom prst="rect">
            <a:avLst/>
          </a:prstGeom>
          <a:ln>
            <a:noFill/>
          </a:ln>
          <a:effectLst>
            <a:softEdge rad="1270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23928" y="836712"/>
            <a:ext cx="4762872" cy="5289451"/>
          </a:xfrm>
        </p:spPr>
        <p:txBody>
          <a:bodyPr>
            <a:noAutofit/>
          </a:bodyPr>
          <a:lstStyle/>
          <a:p>
            <a:pPr marL="360000" indent="342900" algn="just">
              <a:spcBef>
                <a:spcPts val="0"/>
              </a:spcBef>
              <a:buNone/>
            </a:pPr>
            <a:r>
              <a:rPr lang="ru-RU" sz="1600" dirty="0" smtClean="0">
                <a:latin typeface="Times New Roman" pitchFamily="18" charset="0"/>
                <a:cs typeface="Times New Roman" pitchFamily="18" charset="0"/>
              </a:rPr>
              <a:t>И на всю жизнь остался в памяти первый день Победы 9 мая 1945 г. Все ликовали, целовали друг друга. Казалось, что провалится пол в доме, где мы жили. Выносили столы, накрывали у кого что было. Жили как одна семья. В трудную минуту поддерживали друг друга. В 1947 году поступила и в 1951 году окончила Чувашский Педагогический институт по специальности учителя истории средней школы. Получила назначение 16 августа 1951 в поселок Васильево в среднюю школу №35 ст. Васильево Казанской ж.д., где проработала до 20 августа 1962 года. За время работы в школе №35 Васильево проводила краеведческую работу. С учащимися составляли историю рабочего поселка Васильево. Всех его промышленных предприятий. За идейно – политическую работу была приглашена в Москву на совещание при ЦКВ и МПС в апреле 1960 г.</a:t>
            </a:r>
          </a:p>
          <a:p>
            <a:pPr marL="360000" indent="342900" algn="just">
              <a:spcBef>
                <a:spcPts val="0"/>
              </a:spcBef>
            </a:pPr>
            <a:endParaRPr lang="ru-RU" sz="1600" dirty="0"/>
          </a:p>
        </p:txBody>
      </p:sp>
      <p:pic>
        <p:nvPicPr>
          <p:cNvPr id="4" name="Picture 3" descr="C:\Users\ученик\Desktop\мария семеновна ЮБИЛЕЙ\МС\IMG_3059.jpg"/>
          <p:cNvPicPr>
            <a:picLocks noChangeAspect="1" noChangeArrowheads="1"/>
          </p:cNvPicPr>
          <p:nvPr/>
        </p:nvPicPr>
        <p:blipFill>
          <a:blip r:embed="rId2" cstate="print"/>
          <a:srcRect/>
          <a:stretch>
            <a:fillRect/>
          </a:stretch>
        </p:blipFill>
        <p:spPr bwMode="auto">
          <a:xfrm>
            <a:off x="1259632" y="404664"/>
            <a:ext cx="2833102" cy="3600400"/>
          </a:xfrm>
          <a:prstGeom prst="ellipse">
            <a:avLst/>
          </a:prstGeom>
          <a:ln>
            <a:noFill/>
          </a:ln>
          <a:effectLst>
            <a:softEdge rad="317500"/>
          </a:effectLst>
        </p:spPr>
      </p:pic>
      <p:pic>
        <p:nvPicPr>
          <p:cNvPr id="19458" name="Picture 2" descr="C:\Users\завуч\Desktop\ПАТРИОТ\фото\молочковецкая - юбилей\PB151324.JPG"/>
          <p:cNvPicPr>
            <a:picLocks noChangeAspect="1" noChangeArrowheads="1"/>
          </p:cNvPicPr>
          <p:nvPr/>
        </p:nvPicPr>
        <p:blipFill>
          <a:blip r:embed="rId3" cstate="print"/>
          <a:srcRect/>
          <a:stretch>
            <a:fillRect/>
          </a:stretch>
        </p:blipFill>
        <p:spPr bwMode="auto">
          <a:xfrm>
            <a:off x="1547664" y="3933056"/>
            <a:ext cx="2400203" cy="1800000"/>
          </a:xfrm>
          <a:prstGeom prst="rect">
            <a:avLst/>
          </a:prstGeom>
          <a:ln>
            <a:noFill/>
          </a:ln>
          <a:effectLst>
            <a:softEdge rad="112500"/>
          </a:effectLst>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511</Words>
  <Application>Microsoft Office PowerPoint</Application>
  <PresentationFormat>Экран (4:3)</PresentationFormat>
  <Paragraphs>27</Paragraphs>
  <Slides>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vt:i4>
      </vt:variant>
    </vt:vector>
  </HeadingPairs>
  <TitlesOfParts>
    <vt:vector size="6" baseType="lpstr">
      <vt:lpstr>Тема Office</vt:lpstr>
      <vt:lpstr>Слайд 1</vt:lpstr>
      <vt:lpstr>Слайд 2</vt:lpstr>
      <vt:lpstr>Слайд 3</vt:lpstr>
      <vt:lpstr>Слайд 4</vt:lpstr>
      <vt:lpstr>Слайд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Cветлана</dc:creator>
  <cp:lastModifiedBy>завуч</cp:lastModifiedBy>
  <cp:revision>11</cp:revision>
  <dcterms:created xsi:type="dcterms:W3CDTF">2014-07-18T09:17:25Z</dcterms:created>
  <dcterms:modified xsi:type="dcterms:W3CDTF">2015-03-12T11:12:06Z</dcterms:modified>
</cp:coreProperties>
</file>