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14"/>
  </p:notesMasterIdLst>
  <p:sldIdLst>
    <p:sldId id="256" r:id="rId2"/>
    <p:sldId id="301" r:id="rId3"/>
    <p:sldId id="303" r:id="rId4"/>
    <p:sldId id="304" r:id="rId5"/>
    <p:sldId id="306" r:id="rId6"/>
    <p:sldId id="307" r:id="rId7"/>
    <p:sldId id="315" r:id="rId8"/>
    <p:sldId id="318" r:id="rId9"/>
    <p:sldId id="317" r:id="rId10"/>
    <p:sldId id="312" r:id="rId11"/>
    <p:sldId id="316" r:id="rId12"/>
    <p:sldId id="300" r:id="rId13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9EBC"/>
    <a:srgbClr val="DDD5C2"/>
    <a:srgbClr val="16D2E6"/>
    <a:srgbClr val="EAE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771" autoAdjust="0"/>
  </p:normalViewPr>
  <p:slideViewPr>
    <p:cSldViewPr>
      <p:cViewPr varScale="1">
        <p:scale>
          <a:sx n="111" d="100"/>
          <a:sy n="111" d="100"/>
        </p:scale>
        <p:origin x="161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3C5850-2F16-420A-BE18-7A47DCD1D16A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BD652-364F-4096-98FD-3E33087656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213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9E27F-7815-4DB7-86FF-F22D6B951025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D1C83-A8E1-4125-BDA6-7B6AB8388C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982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9E27F-7815-4DB7-86FF-F22D6B951025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D1C83-A8E1-4125-BDA6-7B6AB8388C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246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9E27F-7815-4DB7-86FF-F22D6B951025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D1C83-A8E1-4125-BDA6-7B6AB8388CF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4636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9E27F-7815-4DB7-86FF-F22D6B951025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D1C83-A8E1-4125-BDA6-7B6AB8388C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1288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9E27F-7815-4DB7-86FF-F22D6B951025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D1C83-A8E1-4125-BDA6-7B6AB8388CF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73742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9E27F-7815-4DB7-86FF-F22D6B951025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D1C83-A8E1-4125-BDA6-7B6AB8388C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6234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9E27F-7815-4DB7-86FF-F22D6B951025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D1C83-A8E1-4125-BDA6-7B6AB8388C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815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9E27F-7815-4DB7-86FF-F22D6B951025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D1C83-A8E1-4125-BDA6-7B6AB8388C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349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9E27F-7815-4DB7-86FF-F22D6B951025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D1C83-A8E1-4125-BDA6-7B6AB8388C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272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9E27F-7815-4DB7-86FF-F22D6B951025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D1C83-A8E1-4125-BDA6-7B6AB8388C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314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9E27F-7815-4DB7-86FF-F22D6B951025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D1C83-A8E1-4125-BDA6-7B6AB8388C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426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9E27F-7815-4DB7-86FF-F22D6B951025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D1C83-A8E1-4125-BDA6-7B6AB8388C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403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9E27F-7815-4DB7-86FF-F22D6B951025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D1C83-A8E1-4125-BDA6-7B6AB8388C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432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9E27F-7815-4DB7-86FF-F22D6B951025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D1C83-A8E1-4125-BDA6-7B6AB8388C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440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9E27F-7815-4DB7-86FF-F22D6B951025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D1C83-A8E1-4125-BDA6-7B6AB8388C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009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9E27F-7815-4DB7-86FF-F22D6B951025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D1C83-A8E1-4125-BDA6-7B6AB8388C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256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9E27F-7815-4DB7-86FF-F22D6B951025}" type="datetimeFigureOut">
              <a:rPr lang="ru-RU" smtClean="0"/>
              <a:pPr/>
              <a:t>25.08.2025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7ED1C83-A8E1-4125-BDA6-7B6AB8388C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380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2204864"/>
            <a:ext cx="4646178" cy="34563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7101" y="-603448"/>
            <a:ext cx="8804690" cy="2708243"/>
          </a:xfrm>
        </p:spPr>
        <p:txBody>
          <a:bodyPr>
            <a:norm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</a:t>
            </a:r>
            <a:b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 общеобразовательная школа №12» Вахитовского района г. Казани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70396" y="2780928"/>
            <a:ext cx="4229605" cy="388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9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202761" cy="2424906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Подробный анализ итогов работ с выявлением недостатков, определением проблемных вопросов и путей их решения позволил вовремя скорректировать и устранить выявленные недостатки в подготовке обучающихся в текущем учебном году. Об этом, в частности, свидетельствует положительная динамика среднего балла, полученного обучающимися за работу.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9037822"/>
              </p:ext>
            </p:extLst>
          </p:nvPr>
        </p:nvGraphicFramePr>
        <p:xfrm>
          <a:off x="609600" y="3034506"/>
          <a:ext cx="7346776" cy="32028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0764">
                  <a:extLst>
                    <a:ext uri="{9D8B030D-6E8A-4147-A177-3AD203B41FA5}">
                      <a16:colId xmlns:a16="http://schemas.microsoft.com/office/drawing/2014/main" val="2196312723"/>
                    </a:ext>
                  </a:extLst>
                </a:gridCol>
                <a:gridCol w="5452212">
                  <a:extLst>
                    <a:ext uri="{9D8B030D-6E8A-4147-A177-3AD203B41FA5}">
                      <a16:colId xmlns:a16="http://schemas.microsoft.com/office/drawing/2014/main" val="3412863196"/>
                    </a:ext>
                  </a:extLst>
                </a:gridCol>
                <a:gridCol w="1413800">
                  <a:extLst>
                    <a:ext uri="{9D8B030D-6E8A-4147-A177-3AD203B41FA5}">
                      <a16:colId xmlns:a16="http://schemas.microsoft.com/office/drawing/2014/main" val="674748600"/>
                    </a:ext>
                  </a:extLst>
                </a:gridCol>
              </a:tblGrid>
              <a:tr h="6405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№ п/п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469" marR="664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Показатель результативности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469" marR="664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Значение показателя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469" marR="66469" marT="0" marB="0"/>
                </a:tc>
                <a:extLst>
                  <a:ext uri="{0D108BD9-81ED-4DB2-BD59-A6C34878D82A}">
                    <a16:rowId xmlns:a16="http://schemas.microsoft.com/office/drawing/2014/main" val="2835718356"/>
                  </a:ext>
                </a:extLst>
              </a:tr>
              <a:tr h="6405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469" marR="6646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Средний балл входной диагностической работы, 01.10.2024г.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469" marR="664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469" marR="66469" marT="0" marB="0"/>
                </a:tc>
                <a:extLst>
                  <a:ext uri="{0D108BD9-81ED-4DB2-BD59-A6C34878D82A}">
                    <a16:rowId xmlns:a16="http://schemas.microsoft.com/office/drawing/2014/main" val="2614351500"/>
                  </a:ext>
                </a:extLst>
              </a:tr>
              <a:tr h="6405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469" marR="6646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Средний балл диагностической работы за первое полугодие 2024/2025 </a:t>
                      </a:r>
                      <a:r>
                        <a:rPr lang="ru-RU" sz="1400" dirty="0" err="1">
                          <a:effectLst/>
                        </a:rPr>
                        <a:t>уч.г</a:t>
                      </a:r>
                      <a:r>
                        <a:rPr lang="ru-RU" sz="1400" dirty="0">
                          <a:effectLst/>
                        </a:rPr>
                        <a:t>., 24.12.2024 г.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469" marR="664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469" marR="66469" marT="0" marB="0"/>
                </a:tc>
                <a:extLst>
                  <a:ext uri="{0D108BD9-81ED-4DB2-BD59-A6C34878D82A}">
                    <a16:rowId xmlns:a16="http://schemas.microsoft.com/office/drawing/2014/main" val="3683268740"/>
                  </a:ext>
                </a:extLst>
              </a:tr>
              <a:tr h="6405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469" marR="6646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Средний балл диагностической работы в формате ВПР, 03.04.2025 г.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469" marR="664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4,4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469" marR="66469" marT="0" marB="0"/>
                </a:tc>
                <a:extLst>
                  <a:ext uri="{0D108BD9-81ED-4DB2-BD59-A6C34878D82A}">
                    <a16:rowId xmlns:a16="http://schemas.microsoft.com/office/drawing/2014/main" val="2204387554"/>
                  </a:ext>
                </a:extLst>
              </a:tr>
              <a:tr h="6405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469" marR="66469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Средний балл итоговой диагностической работы, 20.05.2025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469" marR="664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4,3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6469" marR="66469" marT="0" marB="0"/>
                </a:tc>
                <a:extLst>
                  <a:ext uri="{0D108BD9-81ED-4DB2-BD59-A6C34878D82A}">
                    <a16:rowId xmlns:a16="http://schemas.microsoft.com/office/drawing/2014/main" val="25355938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3634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8066856" cy="1320800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Результаты итоговой диагностической работы показывают отсутствие обучающихся, которым «необходимо выравнивание» (то есть получивших отметку «неудовлетворительно</a:t>
            </a:r>
            <a:r>
              <a:rPr lang="ru-RU" sz="2000" dirty="0" smtClean="0">
                <a:solidFill>
                  <a:schemeClr val="tx1"/>
                </a:solidFill>
              </a:rPr>
              <a:t>»).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Если в первой диагностической работе отметки распределились следующим образом: отметку «5» получили 4 учащихся, «4» - 7, «3» - 3, «2» - 7, то результаты итоговой работы: «5» - 7, «4» - 13, «3» - 1, «2» - 0.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2564904"/>
            <a:ext cx="3512390" cy="4392488"/>
          </a:xfrm>
        </p:spPr>
        <p:txBody>
          <a:bodyPr>
            <a:normAutofit/>
          </a:bodyPr>
          <a:lstStyle/>
          <a:p>
            <a:r>
              <a:rPr lang="ru-RU" dirty="0" smtClean="0"/>
              <a:t>Таким </a:t>
            </a:r>
            <a:r>
              <a:rPr lang="ru-RU" dirty="0"/>
              <a:t>образом, у обучающихся </a:t>
            </a:r>
            <a:r>
              <a:rPr lang="ru-RU" dirty="0" err="1"/>
              <a:t>предпрофильного</a:t>
            </a:r>
            <a:r>
              <a:rPr lang="ru-RU" dirty="0"/>
              <a:t> физико-математического 7Б  класса наблюдается повышение уровня математической грамотности, развитие критического мышления и практических навыков применения математических знаний, что свидетельствует о том, что цель и задачи проекта были достигнуты. 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910" y="3501008"/>
            <a:ext cx="5265517" cy="2961853"/>
          </a:xfrm>
        </p:spPr>
      </p:pic>
    </p:spTree>
    <p:extLst>
      <p:ext uri="{BB962C8B-B14F-4D97-AF65-F5344CB8AC3E}">
        <p14:creationId xmlns:p14="http://schemas.microsoft.com/office/powerpoint/2010/main" val="3400354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609600"/>
            <a:ext cx="7452319" cy="634779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Спасибо </a:t>
            </a:r>
            <a:r>
              <a:rPr lang="ru-RU"/>
              <a:t>за </a:t>
            </a:r>
            <a:r>
              <a:rPr lang="ru-RU" smtClean="0"/>
              <a:t>внимание!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277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609600"/>
            <a:ext cx="7850833" cy="6563816"/>
          </a:xfrm>
        </p:spPr>
        <p:txBody>
          <a:bodyPr>
            <a:normAutofit/>
          </a:bodyPr>
          <a:lstStyle/>
          <a:p>
            <a:r>
              <a:rPr lang="ru-RU" sz="2400" dirty="0"/>
              <a:t>В настоящее время особенно остро ставится проблема качества образования. Особенно актуальной является задача повышения качества математического образования в аспекте индивидуального и личностного развития каждого ребёнка, поскольку изучение математики и развитие математической компетентности становится одним из основных показателей интеллектуального уровня человека, неотъемлемым элементом культуры и воспитанности, а также будет естественно интегрироваться в общую гуманитарную культуру. Математическая грамотность важна, как для общества в целом, так и для развития таких областей, как экономика данных: «больших данных», «искусственного интеллекта».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55854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609600"/>
            <a:ext cx="7994849" cy="6248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Многие образовательные организации сталкиваются с рядом проблем, связанных с преподаванием математики:</a:t>
            </a:r>
          </a:p>
          <a:p>
            <a:pPr lvl="0"/>
            <a:r>
              <a:rPr lang="ru-RU" dirty="0"/>
              <a:t>нехватка педагогических кадров;</a:t>
            </a:r>
          </a:p>
          <a:p>
            <a:pPr lvl="0"/>
            <a:r>
              <a:rPr lang="ru-RU" dirty="0"/>
              <a:t>потеря познавательного интереса и снижение внутренней мотивации при переходе из начальной школы в основную и при переходе из основной школы в старшую;</a:t>
            </a:r>
          </a:p>
          <a:p>
            <a:pPr lvl="0"/>
            <a:r>
              <a:rPr lang="ru-RU" dirty="0"/>
              <a:t>проблема организации внеурочной и исследовательской деятельности с учащимися;</a:t>
            </a:r>
          </a:p>
          <a:p>
            <a:pPr lvl="0"/>
            <a:r>
              <a:rPr lang="ru-RU" dirty="0"/>
              <a:t>проблема отбора содержания предмета на профильном уровне с учетом расширения объема знаний по предмету, необходимых для подготовки учащихся к дальнейшему обучению в вузах.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7255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9" y="609600"/>
            <a:ext cx="6347714" cy="543176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/>
              <a:t>Цель проекта</a:t>
            </a:r>
            <a:endParaRPr lang="ru-RU" dirty="0"/>
          </a:p>
          <a:p>
            <a:r>
              <a:rPr lang="ru-RU" dirty="0"/>
              <a:t>Повышение уровня математической грамотности, развитие критического мышления и практических навыков применения математических знаний у учащихся через открытие физико-математических классов с углублённым изучением математики, физики и информатики, обновление учебных программ и усиление мотивации к изучению предмета.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8418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609600"/>
            <a:ext cx="8210873" cy="57717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Задачи проекта</a:t>
            </a:r>
            <a:endParaRPr lang="ru-RU" dirty="0"/>
          </a:p>
          <a:p>
            <a:pPr lvl="0"/>
            <a:r>
              <a:rPr lang="ru-RU" dirty="0"/>
              <a:t>Обновление содержания образования: модернизация учебных программ в соответствии с актуальными требованиями ФГОС. </a:t>
            </a:r>
          </a:p>
          <a:p>
            <a:pPr lvl="0"/>
            <a:r>
              <a:rPr lang="ru-RU" dirty="0"/>
              <a:t>Разработка новых учебно-методических материалов, включая интерактивные задачи и практические работы.  </a:t>
            </a:r>
          </a:p>
          <a:p>
            <a:pPr lvl="0"/>
            <a:r>
              <a:rPr lang="ru-RU" dirty="0"/>
              <a:t>Открытие </a:t>
            </a:r>
            <a:r>
              <a:rPr lang="ru-RU" dirty="0" err="1"/>
              <a:t>предпрофильных</a:t>
            </a:r>
            <a:r>
              <a:rPr lang="ru-RU" dirty="0"/>
              <a:t> и профильных классов с углубленным изучением математики.</a:t>
            </a:r>
          </a:p>
          <a:p>
            <a:pPr lvl="0"/>
            <a:r>
              <a:rPr lang="ru-RU" dirty="0"/>
              <a:t>Внедрение проектных и интерактивных технологий: использование метода проектов для развития исследовательских навыков; применение цифровых инструментов (интерактивные доски, онлайн-олимпиады) для повышения вовлеченности.  </a:t>
            </a:r>
          </a:p>
          <a:p>
            <a:pPr lvl="0"/>
            <a:r>
              <a:rPr lang="ru-RU" dirty="0"/>
              <a:t>Повышение квалификации педагогов: создание </a:t>
            </a:r>
            <a:r>
              <a:rPr lang="ru-RU" dirty="0" err="1"/>
              <a:t>стажировочных</a:t>
            </a:r>
            <a:r>
              <a:rPr lang="ru-RU" dirty="0"/>
              <a:t> площадок для обмена опытом.  </a:t>
            </a:r>
          </a:p>
          <a:p>
            <a:pPr lvl="0"/>
            <a:r>
              <a:rPr lang="ru-RU" dirty="0"/>
              <a:t>Развитие внеурочной деятельности: проведение математических конкурсов, турниров.</a:t>
            </a:r>
          </a:p>
          <a:p>
            <a:pPr lvl="0"/>
            <a:r>
              <a:rPr lang="ru-RU" dirty="0"/>
              <a:t>Мониторинг и оценка результатов: регулярная диагностика знаний для выявления пробелов; анализ динамики результатов диагностических работ, ВПР, ЕГЭ/ОГЭ и участия в олимпиадах 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445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692696"/>
            <a:ext cx="8066857" cy="6048672"/>
          </a:xfrm>
        </p:spPr>
        <p:txBody>
          <a:bodyPr/>
          <a:lstStyle/>
          <a:p>
            <a:r>
              <a:rPr lang="ru-RU" b="1" dirty="0"/>
              <a:t>Этапы реализации проекта</a:t>
            </a:r>
            <a:endParaRPr lang="ru-RU" dirty="0"/>
          </a:p>
          <a:p>
            <a:r>
              <a:rPr lang="ru-RU" dirty="0"/>
              <a:t>1. Подготовительный (2023/2024 </a:t>
            </a:r>
            <a:r>
              <a:rPr lang="ru-RU" dirty="0" err="1"/>
              <a:t>уч.г</a:t>
            </a:r>
            <a:r>
              <a:rPr lang="ru-RU" dirty="0"/>
              <a:t>.) – анализ текущего состояния, проведение диагностической работы для отбора обучающихся в физико-математический класс, разработка программ.  </a:t>
            </a:r>
          </a:p>
          <a:p>
            <a:r>
              <a:rPr lang="ru-RU" dirty="0"/>
              <a:t>2. Основной (2024/2025 </a:t>
            </a:r>
            <a:r>
              <a:rPr lang="ru-RU" dirty="0" err="1"/>
              <a:t>уч.г</a:t>
            </a:r>
            <a:r>
              <a:rPr lang="ru-RU" dirty="0"/>
              <a:t>.) – создание физико-математического класса, внедрение технологий, проведение мероприятий корректировка стратегии.  </a:t>
            </a:r>
          </a:p>
          <a:p>
            <a:r>
              <a:rPr lang="ru-RU" dirty="0"/>
              <a:t>3. Итоговый (май-июнь 2025 г.) – оценка эффективности первого года обучения в физико-математическом классе. Рефлексивный анализ, планирование дальнейшего развития.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6703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418785" cy="1320800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Мероприятия по реализации проекта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598" y="1772816"/>
            <a:ext cx="4034409" cy="468052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1. Проведение диагностической работы среди обучающихся, окончивших шестой класс Муниципального бюджетного общеобразовательного учреждения «Средняя общеобразовательная школа №12» </a:t>
            </a:r>
            <a:r>
              <a:rPr lang="ru-RU" dirty="0" err="1"/>
              <a:t>Вахитовского</a:t>
            </a:r>
            <a:r>
              <a:rPr lang="ru-RU" dirty="0"/>
              <a:t> района </a:t>
            </a:r>
            <a:r>
              <a:rPr lang="ru-RU" dirty="0" err="1"/>
              <a:t>г.Казани</a:t>
            </a:r>
            <a:r>
              <a:rPr lang="ru-RU" dirty="0"/>
              <a:t>, для отбора в физико-математический класс </a:t>
            </a:r>
          </a:p>
          <a:p>
            <a:r>
              <a:rPr lang="ru-RU" dirty="0"/>
              <a:t>2. Входная диагностическая работа для обучающихся физико-математического класса. Анализ проведённой работы с выявлением недостатков, определением проблемных вопросов и путей их решения; оценка уровня </a:t>
            </a:r>
            <a:r>
              <a:rPr lang="ru-RU" dirty="0" err="1"/>
              <a:t>сформированности</a:t>
            </a:r>
            <a:r>
              <a:rPr lang="ru-RU" dirty="0"/>
              <a:t> предметных, </a:t>
            </a:r>
            <a:r>
              <a:rPr lang="ru-RU" dirty="0" err="1"/>
              <a:t>метапредметных</a:t>
            </a:r>
            <a:r>
              <a:rPr lang="ru-RU" dirty="0"/>
              <a:t> и личностных результатов учащихся.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284984"/>
            <a:ext cx="4521274" cy="3390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465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404664"/>
            <a:ext cx="5328592" cy="6453336"/>
          </a:xfrm>
        </p:spPr>
        <p:txBody>
          <a:bodyPr>
            <a:normAutofit/>
          </a:bodyPr>
          <a:lstStyle/>
          <a:p>
            <a:r>
              <a:rPr lang="ru-RU" dirty="0"/>
              <a:t>3. Школьный этап </a:t>
            </a:r>
            <a:r>
              <a:rPr lang="ru-RU" dirty="0" err="1"/>
              <a:t>ВсОШ</a:t>
            </a:r>
            <a:r>
              <a:rPr lang="ru-RU" dirty="0"/>
              <a:t> по математике</a:t>
            </a:r>
          </a:p>
          <a:p>
            <a:r>
              <a:rPr lang="ru-RU" dirty="0"/>
              <a:t>4. Первый фестиваль проекта «Физико-математический прорыв».</a:t>
            </a:r>
          </a:p>
          <a:p>
            <a:r>
              <a:rPr lang="ru-RU" dirty="0"/>
              <a:t>5. Методический семинар для ведущих педагогов образовательных организаций и участников проекта, встреча с заместителем премьер-министра Республики Татарстан Романом Александровичем </a:t>
            </a:r>
            <a:r>
              <a:rPr lang="ru-RU" dirty="0" err="1"/>
              <a:t>Шайхутдиновым</a:t>
            </a:r>
            <a:endParaRPr lang="ru-RU" dirty="0"/>
          </a:p>
          <a:p>
            <a:r>
              <a:rPr lang="ru-RU" dirty="0"/>
              <a:t>6. Встреча с авторами учебников по математике </a:t>
            </a:r>
            <a:r>
              <a:rPr lang="ru-RU" dirty="0" err="1"/>
              <a:t>П.И.Самсоновым</a:t>
            </a:r>
            <a:r>
              <a:rPr lang="ru-RU" dirty="0"/>
              <a:t>, </a:t>
            </a:r>
            <a:r>
              <a:rPr lang="ru-RU" dirty="0" err="1"/>
              <a:t>И.Р.Высоцким</a:t>
            </a:r>
            <a:r>
              <a:rPr lang="ru-RU" dirty="0"/>
              <a:t>, </a:t>
            </a:r>
            <a:r>
              <a:rPr lang="ru-RU" dirty="0" err="1"/>
              <a:t>М.А.Волчкевич</a:t>
            </a:r>
            <a:r>
              <a:rPr lang="ru-RU" dirty="0"/>
              <a:t>. Анонс диагностической работы проекта и анализ итогов предыдущих работ</a:t>
            </a:r>
          </a:p>
          <a:p>
            <a:r>
              <a:rPr lang="ru-RU" dirty="0"/>
              <a:t>7. Встреча администрации МБОУ «СОШ №12» </a:t>
            </a:r>
            <a:r>
              <a:rPr lang="ru-RU" dirty="0" err="1"/>
              <a:t>Вахитовского</a:t>
            </a:r>
            <a:r>
              <a:rPr lang="ru-RU" dirty="0"/>
              <a:t> района </a:t>
            </a:r>
            <a:r>
              <a:rPr lang="ru-RU" dirty="0" err="1"/>
              <a:t>г.Казани</a:t>
            </a:r>
            <a:r>
              <a:rPr lang="ru-RU" dirty="0"/>
              <a:t> и учителей, работающих в физико-математическом классе, с руководителями проекта «Физико-математический прорыв»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628800"/>
            <a:ext cx="3343125" cy="4889549"/>
          </a:xfrm>
        </p:spPr>
      </p:pic>
    </p:spTree>
    <p:extLst>
      <p:ext uri="{BB962C8B-B14F-4D97-AF65-F5344CB8AC3E}">
        <p14:creationId xmlns:p14="http://schemas.microsoft.com/office/powerpoint/2010/main" val="664724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476672"/>
            <a:ext cx="4610472" cy="638132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8. Диагностическая работа за первое полугодие для обучающихся физико-математического класса</a:t>
            </a:r>
          </a:p>
          <a:p>
            <a:r>
              <a:rPr lang="ru-RU" dirty="0"/>
              <a:t>9. Получение учебно-методический пособий по алгебре и геометрии, 7 класс</a:t>
            </a:r>
          </a:p>
          <a:p>
            <a:r>
              <a:rPr lang="ru-RU" dirty="0"/>
              <a:t>10. Методический семинар «</a:t>
            </a:r>
            <a:r>
              <a:rPr lang="ru-RU" dirty="0" err="1"/>
              <a:t>Физматпрорыв</a:t>
            </a:r>
            <a:r>
              <a:rPr lang="ru-RU" dirty="0"/>
              <a:t> и Всероссийская проверочная работа» для учителей математики, участвующих в проекте</a:t>
            </a:r>
          </a:p>
          <a:p>
            <a:r>
              <a:rPr lang="ru-RU" dirty="0"/>
              <a:t>11. Диагностическая работа в формате ВПР для обучающихся 7Б класса МБОУ «СОШ №12» </a:t>
            </a:r>
            <a:r>
              <a:rPr lang="ru-RU" dirty="0" err="1"/>
              <a:t>Вахитовского</a:t>
            </a:r>
            <a:r>
              <a:rPr lang="ru-RU" dirty="0"/>
              <a:t> района </a:t>
            </a:r>
            <a:r>
              <a:rPr lang="ru-RU" dirty="0" err="1"/>
              <a:t>г.Казани</a:t>
            </a:r>
            <a:r>
              <a:rPr lang="ru-RU" dirty="0"/>
              <a:t>. Анализ работы.</a:t>
            </a:r>
          </a:p>
          <a:p>
            <a:r>
              <a:rPr lang="ru-RU" dirty="0"/>
              <a:t>12. Итоговая диагностическая работа для обучающихся 7Б класса МБОУ «СОШ №12» </a:t>
            </a:r>
            <a:r>
              <a:rPr lang="ru-RU" dirty="0" err="1"/>
              <a:t>Вахитовского</a:t>
            </a:r>
            <a:r>
              <a:rPr lang="ru-RU" dirty="0"/>
              <a:t> района </a:t>
            </a:r>
            <a:r>
              <a:rPr lang="ru-RU" dirty="0" err="1"/>
              <a:t>г.Казани</a:t>
            </a:r>
            <a:r>
              <a:rPr lang="ru-RU" dirty="0"/>
              <a:t>. Анализ работы.</a:t>
            </a:r>
          </a:p>
          <a:p>
            <a:r>
              <a:rPr lang="ru-RU" dirty="0"/>
              <a:t>13. Итоговая встреча учителей и администраторов школ Проекта «Физико-математический прорыв».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204864"/>
            <a:ext cx="3697210" cy="2772907"/>
          </a:xfrm>
        </p:spPr>
      </p:pic>
    </p:spTree>
    <p:extLst>
      <p:ext uri="{BB962C8B-B14F-4D97-AF65-F5344CB8AC3E}">
        <p14:creationId xmlns:p14="http://schemas.microsoft.com/office/powerpoint/2010/main" val="4268671236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4435</TotalTime>
  <Words>815</Words>
  <Application>Microsoft Office PowerPoint</Application>
  <PresentationFormat>Экран (4:3)</PresentationFormat>
  <Paragraphs>55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Wingdings 3</vt:lpstr>
      <vt:lpstr>Грань</vt:lpstr>
      <vt:lpstr>Муниципальное бюджетное общеобразовательное учреждение  «Средняя общеобразовательная школа №12» Вахитовского района г. Казани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Мероприятия по реализации проекта</vt:lpstr>
      <vt:lpstr>Презентация PowerPoint</vt:lpstr>
      <vt:lpstr>Презентация PowerPoint</vt:lpstr>
      <vt:lpstr>Подробный анализ итогов работ с выявлением недостатков, определением проблемных вопросов и путей их решения позволил вовремя скорректировать и устранить выявленные недостатки в подготовке обучающихся в текущем учебном году. Об этом, в частности, свидетельствует положительная динамика среднего балла, полученного обучающимися за работу. </vt:lpstr>
      <vt:lpstr>Результаты итоговой диагностической работы показывают отсутствие обучающихся, которым «необходимо выравнивание» (то есть получивших отметку «неудовлетворительно»). Если в первой диагностической работе отметки распределились следующим образом: отметку «5» получили 4 учащихся, «4» - 7, «3» - 3, «2» - 7, то результаты итоговой работы: «5» - 7, «4» - 13, «3» - 1, «2» - 0.  </vt:lpstr>
      <vt:lpstr>   Спасибо за внимание!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результатах образовательного процесса в школах г.Казани  в 1 полугодии 2018-2019  учебного года</dc:title>
  <dc:creator>Гульнара Залялетдинова</dc:creator>
  <cp:lastModifiedBy>Лиля</cp:lastModifiedBy>
  <cp:revision>472</cp:revision>
  <cp:lastPrinted>2021-02-12T10:13:26Z</cp:lastPrinted>
  <dcterms:created xsi:type="dcterms:W3CDTF">2019-01-23T08:29:55Z</dcterms:created>
  <dcterms:modified xsi:type="dcterms:W3CDTF">2025-08-25T05:18:39Z</dcterms:modified>
</cp:coreProperties>
</file>