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5" r:id="rId1"/>
  </p:sldMasterIdLst>
  <p:sldIdLst>
    <p:sldId id="256" r:id="rId2"/>
    <p:sldId id="258" r:id="rId3"/>
    <p:sldId id="261" r:id="rId4"/>
    <p:sldId id="259" r:id="rId5"/>
    <p:sldId id="257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E3175A16-E245-466A-8F28-06A2AEC57663}" type="datetimeFigureOut">
              <a:rPr lang="ru-RU" smtClean="0"/>
              <a:t>09.02.2020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9F5A9632-8EC7-482A-B643-64EAF1921DEA}" type="slidenum">
              <a:rPr lang="ru-RU" smtClean="0"/>
              <a:t>‹#›</a:t>
            </a:fld>
            <a:endParaRPr lang="ru-RU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936872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75A16-E245-466A-8F28-06A2AEC57663}" type="datetimeFigureOut">
              <a:rPr lang="ru-RU" smtClean="0"/>
              <a:t>09.02.2020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A9632-8EC7-482A-B643-64EAF1921D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4400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75A16-E245-466A-8F28-06A2AEC57663}" type="datetimeFigureOut">
              <a:rPr lang="ru-RU" smtClean="0"/>
              <a:t>09.02.2020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A9632-8EC7-482A-B643-64EAF1921D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12685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75A16-E245-466A-8F28-06A2AEC57663}" type="datetimeFigureOut">
              <a:rPr lang="ru-RU" smtClean="0"/>
              <a:t>09.02.2020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A9632-8EC7-482A-B643-64EAF1921DEA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246339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75A16-E245-466A-8F28-06A2AEC57663}" type="datetimeFigureOut">
              <a:rPr lang="ru-RU" smtClean="0"/>
              <a:t>09.02.2020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A9632-8EC7-482A-B643-64EAF1921D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40954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75A16-E245-466A-8F28-06A2AEC57663}" type="datetimeFigureOut">
              <a:rPr lang="ru-RU" smtClean="0"/>
              <a:t>09.02.2020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A9632-8EC7-482A-B643-64EAF1921D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84525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75A16-E245-466A-8F28-06A2AEC57663}" type="datetimeFigureOut">
              <a:rPr lang="ru-RU" smtClean="0"/>
              <a:t>09.02.2020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A9632-8EC7-482A-B643-64EAF1921D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02180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75A16-E245-466A-8F28-06A2AEC57663}" type="datetimeFigureOut">
              <a:rPr lang="ru-RU" smtClean="0"/>
              <a:t>09.02.2020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A9632-8EC7-482A-B643-64EAF1921D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51255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75A16-E245-466A-8F28-06A2AEC57663}" type="datetimeFigureOut">
              <a:rPr lang="ru-RU" smtClean="0"/>
              <a:t>09.02.2020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A9632-8EC7-482A-B643-64EAF1921D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68196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75A16-E245-466A-8F28-06A2AEC57663}" type="datetimeFigureOut">
              <a:rPr lang="ru-RU" smtClean="0"/>
              <a:t>09.02.2020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9F5A9632-8EC7-482A-B643-64EAF1921D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64361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75A16-E245-466A-8F28-06A2AEC57663}" type="datetimeFigureOut">
              <a:rPr lang="ru-RU" smtClean="0"/>
              <a:t>09.02.2020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A9632-8EC7-482A-B643-64EAF1921D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83998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75A16-E245-466A-8F28-06A2AEC57663}" type="datetimeFigureOut">
              <a:rPr lang="ru-RU" smtClean="0"/>
              <a:t>09.02.2020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A9632-8EC7-482A-B643-64EAF1921D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99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75A16-E245-466A-8F28-06A2AEC57663}" type="datetimeFigureOut">
              <a:rPr lang="ru-RU" smtClean="0"/>
              <a:t>09.02.2020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A9632-8EC7-482A-B643-64EAF1921D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54840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75A16-E245-466A-8F28-06A2AEC57663}" type="datetimeFigureOut">
              <a:rPr lang="ru-RU" smtClean="0"/>
              <a:t>09.02.2020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A9632-8EC7-482A-B643-64EAF1921D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08723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75A16-E245-466A-8F28-06A2AEC57663}" type="datetimeFigureOut">
              <a:rPr lang="ru-RU" smtClean="0"/>
              <a:t>09.02.2020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A9632-8EC7-482A-B643-64EAF1921D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2033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75A16-E245-466A-8F28-06A2AEC57663}" type="datetimeFigureOut">
              <a:rPr lang="ru-RU" smtClean="0"/>
              <a:t>09.02.2020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A9632-8EC7-482A-B643-64EAF1921D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13830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75A16-E245-466A-8F28-06A2AEC57663}" type="datetimeFigureOut">
              <a:rPr lang="ru-RU" smtClean="0"/>
              <a:t>09.02.2020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A9632-8EC7-482A-B643-64EAF1921D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42585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75A16-E245-466A-8F28-06A2AEC57663}" type="datetimeFigureOut">
              <a:rPr lang="ru-RU" smtClean="0"/>
              <a:t>09.02.2020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A9632-8EC7-482A-B643-64EAF1921D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59721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E3175A16-E245-466A-8F28-06A2AEC57663}" type="datetimeFigureOut">
              <a:rPr lang="ru-RU" smtClean="0"/>
              <a:t>09.02.2020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F5A9632-8EC7-482A-B643-64EAF1921D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66039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  <p:sldLayoutId id="2147483757" r:id="rId12"/>
    <p:sldLayoutId id="2147483758" r:id="rId13"/>
    <p:sldLayoutId id="2147483759" r:id="rId14"/>
    <p:sldLayoutId id="2147483760" r:id="rId15"/>
    <p:sldLayoutId id="2147483761" r:id="rId16"/>
    <p:sldLayoutId id="2147483762" r:id="rId17"/>
    <p:sldLayoutId id="2147483763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764435-DAA7-420A-9BAE-A92D078779C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Муса </a:t>
            </a:r>
            <a:r>
              <a:rPr lang="ru-RU" dirty="0" err="1"/>
              <a:t>Джалиль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9D62D9E-1C07-4DF0-9947-DE875309712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Непокоренный поэт</a:t>
            </a:r>
          </a:p>
        </p:txBody>
      </p:sp>
    </p:spTree>
    <p:extLst>
      <p:ext uri="{BB962C8B-B14F-4D97-AF65-F5344CB8AC3E}">
        <p14:creationId xmlns:p14="http://schemas.microsoft.com/office/powerpoint/2010/main" val="12004062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3655A0-B9DE-436F-8FDD-A808982B6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10" y="685800"/>
            <a:ext cx="11523215" cy="1151965"/>
          </a:xfrm>
        </p:spPr>
        <p:txBody>
          <a:bodyPr>
            <a:noAutofit/>
          </a:bodyPr>
          <a:lstStyle/>
          <a:p>
            <a:r>
              <a:rPr lang="ru-RU" sz="4000" dirty="0"/>
              <a:t>Мое оружье! Я твоим огнем</a:t>
            </a:r>
            <a:br>
              <a:rPr lang="ru-RU" sz="4000" dirty="0"/>
            </a:br>
            <a:r>
              <a:rPr lang="ru-RU" sz="4000" dirty="0"/>
              <a:t>Не только защищаюсь, я его</a:t>
            </a:r>
            <a:br>
              <a:rPr lang="ru-RU" sz="4000" dirty="0"/>
            </a:br>
            <a:r>
              <a:rPr lang="ru-RU" sz="4000" dirty="0"/>
              <a:t>В фашистов направляю, как ответ,</a:t>
            </a:r>
            <a:br>
              <a:rPr lang="ru-RU" sz="4000" dirty="0"/>
            </a:br>
            <a:r>
              <a:rPr lang="ru-RU" sz="4000" dirty="0"/>
              <a:t>Как приговор народа моего.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9C7022E-0536-4D58-833E-C0BDBD5E01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10" y="2393113"/>
            <a:ext cx="7146524" cy="3302494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dirty="0">
                <a:solidFill>
                  <a:srgbClr val="212121"/>
                </a:solidFill>
                <a:latin typeface="Roboto"/>
              </a:rPr>
              <a:t>23 июня 1941 года, на второй день войны </a:t>
            </a:r>
            <a:r>
              <a:rPr lang="ru-RU" dirty="0" err="1">
                <a:solidFill>
                  <a:srgbClr val="212121"/>
                </a:solidFill>
                <a:latin typeface="Roboto"/>
              </a:rPr>
              <a:t>Джалиль</a:t>
            </a:r>
            <a:r>
              <a:rPr lang="ru-RU" dirty="0">
                <a:solidFill>
                  <a:srgbClr val="212121"/>
                </a:solidFill>
                <a:latin typeface="Roboto"/>
              </a:rPr>
              <a:t> отнес в военкомат заявление с просьбой направить его на фронт, а 13 июля надел военную форму. Окончив краткосрочные курсы политработников, он прибыл на Волховский фронт корреспондентом армейской газеты «Отвага».</a:t>
            </a:r>
          </a:p>
          <a:p>
            <a:pPr algn="just"/>
            <a:r>
              <a:rPr lang="ru-RU" dirty="0">
                <a:solidFill>
                  <a:srgbClr val="212121"/>
                </a:solidFill>
                <a:latin typeface="Roboto"/>
              </a:rPr>
              <a:t>В первые недели Отечественной войны </a:t>
            </a:r>
            <a:r>
              <a:rPr lang="ru-RU" dirty="0" err="1">
                <a:solidFill>
                  <a:srgbClr val="212121"/>
                </a:solidFill>
                <a:latin typeface="Roboto"/>
              </a:rPr>
              <a:t>Джалиль</a:t>
            </a:r>
            <a:r>
              <a:rPr lang="ru-RU" dirty="0">
                <a:solidFill>
                  <a:srgbClr val="212121"/>
                </a:solidFill>
                <a:latin typeface="Roboto"/>
              </a:rPr>
              <a:t> написал цикл стихотворений «Против врага», куда вошли боевые песни, марши, страстные патриотические стихи, построенные как взволнованный поэтический монолог. В июне 1942 года фронтовой корреспондент армейской газеты «Отвага» на Волховском фронте Муса </a:t>
            </a:r>
            <a:r>
              <a:rPr lang="ru-RU" dirty="0" err="1">
                <a:solidFill>
                  <a:srgbClr val="212121"/>
                </a:solidFill>
                <a:latin typeface="Roboto"/>
              </a:rPr>
              <a:t>Джалиль</a:t>
            </a:r>
            <a:r>
              <a:rPr lang="ru-RU" dirty="0">
                <a:solidFill>
                  <a:srgbClr val="212121"/>
                </a:solidFill>
                <a:latin typeface="Roboto"/>
              </a:rPr>
              <a:t> попал в окружение и, тяжелораненый, оказался в плену.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62B4579-70C1-470B-A16A-A8D457CE07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2071" y="196138"/>
            <a:ext cx="3164613" cy="4890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9321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27494B75-74A0-48B8-8837-B14ABF929A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9370" y="71485"/>
            <a:ext cx="4828822" cy="2249363"/>
          </a:xfrm>
          <a:prstGeom prst="rect">
            <a:avLst/>
          </a:prstGeom>
        </p:spPr>
      </p:pic>
      <p:sp>
        <p:nvSpPr>
          <p:cNvPr id="13" name="Заголовок 12">
            <a:extLst>
              <a:ext uri="{FF2B5EF4-FFF2-40B4-BE49-F238E27FC236}">
                <a16:creationId xmlns:a16="http://schemas.microsoft.com/office/drawing/2014/main" id="{460507C5-8ADC-43E3-98A3-FCDBE91AA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42" y="360786"/>
            <a:ext cx="6656032" cy="1831998"/>
          </a:xfrm>
        </p:spPr>
        <p:txBody>
          <a:bodyPr>
            <a:noAutofit/>
          </a:bodyPr>
          <a:lstStyle/>
          <a:p>
            <a:r>
              <a:rPr lang="ru-RU" sz="3600"/>
              <a:t>Пусть </a:t>
            </a:r>
            <a:r>
              <a:rPr lang="ru-RU" sz="3600" dirty="0"/>
              <a:t>враг</a:t>
            </a:r>
            <a:br>
              <a:rPr lang="ru-RU" sz="3600" dirty="0"/>
            </a:br>
            <a:r>
              <a:rPr lang="ru-RU" sz="3600" dirty="0"/>
              <a:t>пятнадцать раз собьёт меня,</a:t>
            </a:r>
            <a:br>
              <a:rPr lang="ru-RU" sz="3600" dirty="0"/>
            </a:br>
            <a:r>
              <a:rPr lang="ru-RU" sz="3600" dirty="0"/>
              <a:t>Я  поднимусь- </a:t>
            </a:r>
            <a:br>
              <a:rPr lang="ru-RU" sz="3600" dirty="0"/>
            </a:br>
            <a:r>
              <a:rPr lang="ru-RU" sz="3600" dirty="0"/>
              <a:t>мой дух </a:t>
            </a:r>
            <a:r>
              <a:rPr lang="ru-RU" sz="3600" dirty="0" err="1"/>
              <a:t>неукратим</a:t>
            </a:r>
            <a:r>
              <a:rPr lang="ru-RU" sz="3600" dirty="0"/>
              <a:t> !</a:t>
            </a:r>
          </a:p>
        </p:txBody>
      </p:sp>
      <p:sp>
        <p:nvSpPr>
          <p:cNvPr id="12" name="Объект 11">
            <a:extLst>
              <a:ext uri="{FF2B5EF4-FFF2-40B4-BE49-F238E27FC236}">
                <a16:creationId xmlns:a16="http://schemas.microsoft.com/office/drawing/2014/main" id="{74B7BE53-67F4-4333-AA36-6A61061FC9B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0" y="2320848"/>
            <a:ext cx="5088712" cy="3311189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dirty="0">
                <a:solidFill>
                  <a:srgbClr val="212121"/>
                </a:solidFill>
                <a:latin typeface="Roboto"/>
              </a:rPr>
              <a:t>Из военнопленных представителей поволжских народов, в основном из татар, гитлеровцы сформировали подразделение Вермахта – Волжско-татарский легион «</a:t>
            </a:r>
            <a:r>
              <a:rPr lang="ru-RU" dirty="0" err="1">
                <a:solidFill>
                  <a:srgbClr val="212121"/>
                </a:solidFill>
                <a:latin typeface="Roboto"/>
              </a:rPr>
              <a:t>Идель</a:t>
            </a:r>
            <a:r>
              <a:rPr lang="ru-RU" dirty="0">
                <a:solidFill>
                  <a:srgbClr val="212121"/>
                </a:solidFill>
                <a:latin typeface="Roboto"/>
              </a:rPr>
              <a:t>-Урал». Предполагалось отделить всех тюркских и мусульманских военнопленных от остальных советских военнопленных и создать для них особый лагерь, впоследствии организовав боевые отряды для использования в своих целях.</a:t>
            </a:r>
          </a:p>
          <a:p>
            <a:pPr algn="just"/>
            <a:r>
              <a:rPr lang="ru-RU" dirty="0">
                <a:solidFill>
                  <a:srgbClr val="212121"/>
                </a:solidFill>
                <a:latin typeface="Roboto"/>
              </a:rPr>
              <a:t>Узнав, что Муса </a:t>
            </a:r>
            <a:r>
              <a:rPr lang="ru-RU" dirty="0" err="1">
                <a:solidFill>
                  <a:srgbClr val="212121"/>
                </a:solidFill>
                <a:latin typeface="Roboto"/>
              </a:rPr>
              <a:t>Гумеров</a:t>
            </a:r>
            <a:r>
              <a:rPr lang="ru-RU" dirty="0">
                <a:solidFill>
                  <a:srgbClr val="212121"/>
                </a:solidFill>
                <a:latin typeface="Roboto"/>
              </a:rPr>
              <a:t> (так </a:t>
            </a:r>
            <a:r>
              <a:rPr lang="ru-RU" dirty="0" err="1">
                <a:solidFill>
                  <a:srgbClr val="212121"/>
                </a:solidFill>
                <a:latin typeface="Roboto"/>
              </a:rPr>
              <a:t>Джалиль</a:t>
            </a:r>
            <a:r>
              <a:rPr lang="ru-RU" dirty="0">
                <a:solidFill>
                  <a:srgbClr val="212121"/>
                </a:solidFill>
                <a:latin typeface="Roboto"/>
              </a:rPr>
              <a:t> назвал себя в плену) – известный поэт, немцы включили его в состав «Комитетом </a:t>
            </a:r>
            <a:r>
              <a:rPr lang="ru-RU" dirty="0" err="1">
                <a:solidFill>
                  <a:srgbClr val="212121"/>
                </a:solidFill>
                <a:latin typeface="Roboto"/>
              </a:rPr>
              <a:t>Идель</a:t>
            </a:r>
            <a:r>
              <a:rPr lang="ru-RU" dirty="0">
                <a:solidFill>
                  <a:srgbClr val="212121"/>
                </a:solidFill>
                <a:latin typeface="Roboto"/>
              </a:rPr>
              <a:t>-Урал».</a:t>
            </a:r>
          </a:p>
          <a:p>
            <a:endParaRPr lang="ru-RU" dirty="0"/>
          </a:p>
        </p:txBody>
      </p:sp>
      <p:sp>
        <p:nvSpPr>
          <p:cNvPr id="16" name="Объект 15">
            <a:extLst>
              <a:ext uri="{FF2B5EF4-FFF2-40B4-BE49-F238E27FC236}">
                <a16:creationId xmlns:a16="http://schemas.microsoft.com/office/drawing/2014/main" id="{3B7810C6-AD81-4354-8BDB-0330905C6BAE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456396" y="2320849"/>
            <a:ext cx="5921405" cy="3311188"/>
          </a:xfrm>
        </p:spPr>
        <p:txBody>
          <a:bodyPr>
            <a:normAutofit fontScale="92500" lnSpcReduction="10000"/>
          </a:bodyPr>
          <a:lstStyle/>
          <a:p>
            <a:pPr lvl="0" algn="just">
              <a:buClr>
                <a:srgbClr val="B80E0F"/>
              </a:buClr>
            </a:pPr>
            <a:r>
              <a:rPr lang="ru-RU" sz="1400" dirty="0" err="1">
                <a:solidFill>
                  <a:srgbClr val="212121"/>
                </a:solidFill>
                <a:latin typeface="Roboto"/>
              </a:rPr>
              <a:t>Джалиль</a:t>
            </a:r>
            <a:r>
              <a:rPr lang="ru-RU" sz="1400" dirty="0">
                <a:solidFill>
                  <a:srgbClr val="212121"/>
                </a:solidFill>
                <a:latin typeface="Roboto"/>
              </a:rPr>
              <a:t>, согласившись, организовал подпольную группу, задачей которой стала противостояние планам гитлеровцев. Действия татарских подпольщиков привели к тому, что из всех национальных батальонов именно татарские были для немцев самыми ненадежными, и именно они меньше всех воевали против советских войск. Первый же батальон, отправленный во фронт, восстал и перешел на сторону партизан. Аналогичное произошло и с другими батальонами. Фашисты вынуждены были отказаться от идеи использования легионов на восточном фронте.</a:t>
            </a:r>
          </a:p>
          <a:p>
            <a:pPr lvl="0" algn="just">
              <a:buClr>
                <a:srgbClr val="B80E0F"/>
              </a:buClr>
            </a:pPr>
            <a:r>
              <a:rPr lang="ru-RU" sz="1400" dirty="0">
                <a:solidFill>
                  <a:srgbClr val="212121"/>
                </a:solidFill>
                <a:latin typeface="Roboto"/>
              </a:rPr>
              <a:t>Гестапо с помощью предателя удалось раскрыть подпольную организацию. Муса </a:t>
            </a:r>
            <a:r>
              <a:rPr lang="ru-RU" sz="1400" dirty="0" err="1">
                <a:solidFill>
                  <a:srgbClr val="212121"/>
                </a:solidFill>
                <a:latin typeface="Roboto"/>
              </a:rPr>
              <a:t>Джалиль</a:t>
            </a:r>
            <a:r>
              <a:rPr lang="ru-RU" sz="1400" dirty="0">
                <a:solidFill>
                  <a:srgbClr val="212121"/>
                </a:solidFill>
                <a:latin typeface="Roboto"/>
              </a:rPr>
              <a:t> с соратниками был брошен в </a:t>
            </a:r>
            <a:r>
              <a:rPr lang="ru-RU" sz="1400" dirty="0" err="1">
                <a:solidFill>
                  <a:srgbClr val="212121"/>
                </a:solidFill>
                <a:latin typeface="Roboto"/>
              </a:rPr>
              <a:t>Моабитскую</a:t>
            </a:r>
            <a:r>
              <a:rPr lang="ru-RU" sz="1400" dirty="0">
                <a:solidFill>
                  <a:srgbClr val="212121"/>
                </a:solidFill>
                <a:latin typeface="Roboto"/>
              </a:rPr>
              <a:t> тюрьму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09260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95B1E2-A434-4896-94D4-9D9F690608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532" y="331449"/>
            <a:ext cx="10923976" cy="1151965"/>
          </a:xfrm>
        </p:spPr>
        <p:txBody>
          <a:bodyPr>
            <a:normAutofit fontScale="90000"/>
          </a:bodyPr>
          <a:lstStyle/>
          <a:p>
            <a:r>
              <a:rPr lang="ru-RU" dirty="0"/>
              <a:t>Сердце с последним дыханием жизни выполнит твёрдую клятву свою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3061B19-9AB3-4878-BD0D-025B789309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11596" y="1850291"/>
            <a:ext cx="3310128" cy="576262"/>
          </a:xfrm>
        </p:spPr>
        <p:txBody>
          <a:bodyPr/>
          <a:lstStyle/>
          <a:p>
            <a:r>
              <a:rPr lang="ru-RU" dirty="0" err="1"/>
              <a:t>Моабитская</a:t>
            </a:r>
            <a:r>
              <a:rPr lang="ru-RU" dirty="0"/>
              <a:t> тетрадь</a:t>
            </a:r>
          </a:p>
        </p:txBody>
      </p:sp>
      <p:sp>
        <p:nvSpPr>
          <p:cNvPr id="12" name="Текст 11">
            <a:extLst>
              <a:ext uri="{FF2B5EF4-FFF2-40B4-BE49-F238E27FC236}">
                <a16:creationId xmlns:a16="http://schemas.microsoft.com/office/drawing/2014/main" id="{09822DEB-66AC-4DAB-85CC-FB6ACD17EBC0}"/>
              </a:ext>
            </a:extLst>
          </p:cNvPr>
          <p:cNvSpPr>
            <a:spLocks noGrp="1"/>
          </p:cNvSpPr>
          <p:nvPr>
            <p:ph type="body" sz="half" idx="16"/>
          </p:nvPr>
        </p:nvSpPr>
        <p:spPr>
          <a:xfrm>
            <a:off x="156532" y="4857474"/>
            <a:ext cx="3310128" cy="1151965"/>
          </a:xfrm>
        </p:spPr>
        <p:txBody>
          <a:bodyPr/>
          <a:lstStyle/>
          <a:p>
            <a:r>
              <a:rPr lang="ru-RU" dirty="0"/>
              <a:t>В тюремных застенках пламенный поэт-антифашист создал 115 поэтических произведений</a:t>
            </a:r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770EF1D9-74BD-44A0-96FC-3E3C6CFF506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id="{F2C8DF3A-A8CC-4825-9C92-30643044EC3F}"/>
              </a:ext>
            </a:extLst>
          </p:cNvPr>
          <p:cNvSpPr>
            <a:spLocks noGrp="1"/>
          </p:cNvSpPr>
          <p:nvPr>
            <p:ph type="body" sz="half" idx="17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7AA3F7E3-E703-4A71-9864-2D01D455EE46}"/>
              </a:ext>
            </a:extLst>
          </p:cNvPr>
          <p:cNvPicPr>
            <a:picLocks noGrp="1" noChangeAspect="1"/>
          </p:cNvPicPr>
          <p:nvPr>
            <p:ph sz="quarter" idx="4294967295"/>
          </p:nvPr>
        </p:nvPicPr>
        <p:blipFill>
          <a:blip r:embed="rId2"/>
          <a:stretch>
            <a:fillRect/>
          </a:stretch>
        </p:blipFill>
        <p:spPr>
          <a:xfrm>
            <a:off x="4993586" y="1591805"/>
            <a:ext cx="6363200" cy="3930105"/>
          </a:xfrm>
          <a:prstGeom prst="rect">
            <a:avLst/>
          </a:prstGeo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id="{C53B6A48-5C29-4BE3-BE1F-75D502F02A68}"/>
              </a:ext>
            </a:extLst>
          </p:cNvPr>
          <p:cNvPicPr>
            <a:picLocks noGrp="1" noChangeAspect="1"/>
          </p:cNvPicPr>
          <p:nvPr>
            <p:ph sz="quarter" idx="4294967295"/>
          </p:nvPr>
        </p:nvPicPr>
        <p:blipFill>
          <a:blip r:embed="rId3"/>
          <a:stretch>
            <a:fillRect/>
          </a:stretch>
        </p:blipFill>
        <p:spPr>
          <a:xfrm>
            <a:off x="412045" y="2385368"/>
            <a:ext cx="3811785" cy="2513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7196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9572F48A-0B40-4C73-9FD5-3C4AC899E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816" y="112061"/>
            <a:ext cx="10394707" cy="1158140"/>
          </a:xfrm>
        </p:spPr>
        <p:txBody>
          <a:bodyPr/>
          <a:lstStyle/>
          <a:p>
            <a:r>
              <a:rPr lang="ru-RU" dirty="0"/>
              <a:t>Лишь в свободе жизни красота…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6247781C-3B16-4EC0-9A11-68B8797952A0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9255070" y="1103446"/>
            <a:ext cx="2490410" cy="3320546"/>
          </a:xfrm>
          <a:prstGeom prst="rect">
            <a:avLst/>
          </a:prstGeom>
        </p:spPr>
      </p:pic>
      <p:sp>
        <p:nvSpPr>
          <p:cNvPr id="8" name="Объект 7">
            <a:extLst>
              <a:ext uri="{FF2B5EF4-FFF2-40B4-BE49-F238E27FC236}">
                <a16:creationId xmlns:a16="http://schemas.microsoft.com/office/drawing/2014/main" id="{2221BA1F-02C4-4B6B-8CC2-7A15C56AF34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876061" y="2320332"/>
            <a:ext cx="4690369" cy="42073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400" dirty="0">
                <a:solidFill>
                  <a:srgbClr val="212121"/>
                </a:solidFill>
                <a:latin typeface="Roboto"/>
              </a:rPr>
              <a:t>5 августа 1944 года в военной тюрьме </a:t>
            </a:r>
            <a:r>
              <a:rPr lang="ru-RU" sz="1400" dirty="0" err="1">
                <a:solidFill>
                  <a:srgbClr val="212121"/>
                </a:solidFill>
                <a:latin typeface="Roboto"/>
              </a:rPr>
              <a:t>Плётцензее</a:t>
            </a:r>
            <a:r>
              <a:rPr lang="ru-RU" sz="1400" dirty="0">
                <a:solidFill>
                  <a:srgbClr val="212121"/>
                </a:solidFill>
                <a:latin typeface="Roboto"/>
              </a:rPr>
              <a:t> в Берлине за участие в подпольной организации были гильотинированы 11 легионеров-татар: </a:t>
            </a:r>
            <a:r>
              <a:rPr lang="ru-RU" sz="1400" dirty="0" err="1">
                <a:solidFill>
                  <a:srgbClr val="212121"/>
                </a:solidFill>
                <a:latin typeface="Roboto"/>
              </a:rPr>
              <a:t>Гайнан</a:t>
            </a:r>
            <a:r>
              <a:rPr lang="ru-RU" sz="1400" dirty="0">
                <a:solidFill>
                  <a:srgbClr val="212121"/>
                </a:solidFill>
                <a:latin typeface="Roboto"/>
              </a:rPr>
              <a:t> </a:t>
            </a:r>
            <a:r>
              <a:rPr lang="ru-RU" sz="1400" dirty="0" err="1">
                <a:solidFill>
                  <a:srgbClr val="212121"/>
                </a:solidFill>
                <a:latin typeface="Roboto"/>
              </a:rPr>
              <a:t>Курмаш</a:t>
            </a:r>
            <a:r>
              <a:rPr lang="ru-RU" sz="1400" dirty="0">
                <a:solidFill>
                  <a:srgbClr val="212121"/>
                </a:solidFill>
                <a:latin typeface="Roboto"/>
              </a:rPr>
              <a:t>, </a:t>
            </a:r>
            <a:r>
              <a:rPr lang="ru-RU" sz="1400" dirty="0" err="1">
                <a:solidFill>
                  <a:srgbClr val="212121"/>
                </a:solidFill>
                <a:latin typeface="Roboto"/>
              </a:rPr>
              <a:t>Фуат</a:t>
            </a:r>
            <a:r>
              <a:rPr lang="ru-RU" sz="1400" dirty="0">
                <a:solidFill>
                  <a:srgbClr val="212121"/>
                </a:solidFill>
                <a:latin typeface="Roboto"/>
              </a:rPr>
              <a:t> </a:t>
            </a:r>
            <a:r>
              <a:rPr lang="ru-RU" sz="1400" dirty="0" err="1">
                <a:solidFill>
                  <a:srgbClr val="212121"/>
                </a:solidFill>
                <a:latin typeface="Roboto"/>
              </a:rPr>
              <a:t>Сайфульму</a:t>
            </a:r>
            <a:r>
              <a:rPr lang="ru-RU" sz="1400" dirty="0">
                <a:solidFill>
                  <a:srgbClr val="212121"/>
                </a:solidFill>
                <a:latin typeface="Roboto"/>
              </a:rPr>
              <a:t>-люков, Абдулла </a:t>
            </a:r>
            <a:r>
              <a:rPr lang="ru-RU" sz="1400" dirty="0" err="1">
                <a:solidFill>
                  <a:srgbClr val="212121"/>
                </a:solidFill>
                <a:latin typeface="Roboto"/>
              </a:rPr>
              <a:t>Алиш</a:t>
            </a:r>
            <a:r>
              <a:rPr lang="ru-RU" sz="1400" dirty="0">
                <a:solidFill>
                  <a:srgbClr val="212121"/>
                </a:solidFill>
                <a:latin typeface="Roboto"/>
              </a:rPr>
              <a:t>, </a:t>
            </a:r>
            <a:r>
              <a:rPr lang="ru-RU" sz="1400" dirty="0" err="1">
                <a:solidFill>
                  <a:srgbClr val="212121"/>
                </a:solidFill>
                <a:latin typeface="Roboto"/>
              </a:rPr>
              <a:t>Фуат</a:t>
            </a:r>
            <a:r>
              <a:rPr lang="ru-RU" sz="1400" dirty="0">
                <a:solidFill>
                  <a:srgbClr val="212121"/>
                </a:solidFill>
                <a:latin typeface="Roboto"/>
              </a:rPr>
              <a:t> Булатов, Муса </a:t>
            </a:r>
            <a:r>
              <a:rPr lang="ru-RU" sz="1400" dirty="0" err="1">
                <a:solidFill>
                  <a:srgbClr val="212121"/>
                </a:solidFill>
                <a:latin typeface="Roboto"/>
              </a:rPr>
              <a:t>Джалиль</a:t>
            </a:r>
            <a:r>
              <a:rPr lang="ru-RU" sz="1400" dirty="0">
                <a:solidFill>
                  <a:srgbClr val="212121"/>
                </a:solidFill>
                <a:latin typeface="Roboto"/>
              </a:rPr>
              <a:t>, </a:t>
            </a:r>
            <a:r>
              <a:rPr lang="ru-RU" sz="1400" dirty="0" err="1">
                <a:solidFill>
                  <a:srgbClr val="212121"/>
                </a:solidFill>
                <a:latin typeface="Roboto"/>
              </a:rPr>
              <a:t>Гариф</a:t>
            </a:r>
            <a:r>
              <a:rPr lang="ru-RU" sz="1400" dirty="0">
                <a:solidFill>
                  <a:srgbClr val="212121"/>
                </a:solidFill>
                <a:latin typeface="Roboto"/>
              </a:rPr>
              <a:t> </a:t>
            </a:r>
            <a:r>
              <a:rPr lang="ru-RU" sz="1400" dirty="0" err="1">
                <a:solidFill>
                  <a:srgbClr val="212121"/>
                </a:solidFill>
                <a:latin typeface="Roboto"/>
              </a:rPr>
              <a:t>Шабаев</a:t>
            </a:r>
            <a:r>
              <a:rPr lang="ru-RU" sz="1400" dirty="0">
                <a:solidFill>
                  <a:srgbClr val="212121"/>
                </a:solidFill>
                <a:latin typeface="Roboto"/>
              </a:rPr>
              <a:t>, Ахмет </a:t>
            </a:r>
            <a:r>
              <a:rPr lang="ru-RU" sz="1400" dirty="0" err="1">
                <a:solidFill>
                  <a:srgbClr val="212121"/>
                </a:solidFill>
                <a:latin typeface="Roboto"/>
              </a:rPr>
              <a:t>Симаев</a:t>
            </a:r>
            <a:r>
              <a:rPr lang="ru-RU" sz="1400" dirty="0">
                <a:solidFill>
                  <a:srgbClr val="212121"/>
                </a:solidFill>
                <a:latin typeface="Roboto"/>
              </a:rPr>
              <a:t>, Абдулла </a:t>
            </a:r>
            <a:r>
              <a:rPr lang="ru-RU" sz="1400" dirty="0" err="1">
                <a:solidFill>
                  <a:srgbClr val="212121"/>
                </a:solidFill>
                <a:latin typeface="Roboto"/>
              </a:rPr>
              <a:t>Батталов</a:t>
            </a:r>
            <a:r>
              <a:rPr lang="ru-RU" sz="1400" dirty="0">
                <a:solidFill>
                  <a:srgbClr val="212121"/>
                </a:solidFill>
                <a:latin typeface="Roboto"/>
              </a:rPr>
              <a:t>, </a:t>
            </a:r>
            <a:r>
              <a:rPr lang="ru-RU" sz="1400" dirty="0" err="1">
                <a:solidFill>
                  <a:srgbClr val="212121"/>
                </a:solidFill>
                <a:latin typeface="Roboto"/>
              </a:rPr>
              <a:t>Зиннат</a:t>
            </a:r>
            <a:r>
              <a:rPr lang="ru-RU" sz="1400" dirty="0">
                <a:solidFill>
                  <a:srgbClr val="212121"/>
                </a:solidFill>
                <a:latin typeface="Roboto"/>
              </a:rPr>
              <a:t> Хасанов, Ахат </a:t>
            </a:r>
            <a:r>
              <a:rPr lang="ru-RU" sz="1400" dirty="0" err="1">
                <a:solidFill>
                  <a:srgbClr val="212121"/>
                </a:solidFill>
                <a:latin typeface="Roboto"/>
              </a:rPr>
              <a:t>Аднашев</a:t>
            </a:r>
            <a:r>
              <a:rPr lang="ru-RU" sz="1400" dirty="0">
                <a:solidFill>
                  <a:srgbClr val="212121"/>
                </a:solidFill>
                <a:latin typeface="Roboto"/>
              </a:rPr>
              <a:t>, Салим Бухаров. Все они были молодыми, приблизи-</a:t>
            </a:r>
            <a:r>
              <a:rPr lang="ru-RU" sz="1400" dirty="0" err="1">
                <a:solidFill>
                  <a:srgbClr val="212121"/>
                </a:solidFill>
                <a:latin typeface="Roboto"/>
              </a:rPr>
              <a:t>тельно</a:t>
            </a:r>
            <a:r>
              <a:rPr lang="ru-RU" sz="1400" dirty="0">
                <a:solidFill>
                  <a:srgbClr val="212121"/>
                </a:solidFill>
                <a:latin typeface="Roboto"/>
              </a:rPr>
              <a:t> 25-27 лет, и все предстали перед смертью. Самому старшему среди них, Мусе, было 38 лет. </a:t>
            </a:r>
            <a:endParaRPr lang="ru-RU" sz="1400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015B9E0-04ED-4F33-A78F-6A83485A18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816" y="1277119"/>
            <a:ext cx="4554245" cy="4303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30251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лавное мероприятие">
  <a:themeElements>
    <a:clrScheme name="Главное мероприятие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Главное мероприятие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ое мероприятие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TM04033927[[fn=Главное мероприятие]]</Template>
  <TotalTime>53</TotalTime>
  <Words>425</Words>
  <Application>Microsoft Office PowerPoint</Application>
  <PresentationFormat>Широкоэкранный</PresentationFormat>
  <Paragraphs>15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Impact</vt:lpstr>
      <vt:lpstr>Roboto</vt:lpstr>
      <vt:lpstr>Главное мероприятие</vt:lpstr>
      <vt:lpstr>Муса Джалиль</vt:lpstr>
      <vt:lpstr>Мое оружье! Я твоим огнем Не только защищаюсь, я его В фашистов направляю, как ответ, Как приговор народа моего.</vt:lpstr>
      <vt:lpstr>Пусть враг пятнадцать раз собьёт меня, Я  поднимусь-  мой дух неукратим !</vt:lpstr>
      <vt:lpstr>Сердце с последним дыханием жизни выполнит твёрдую клятву свою</vt:lpstr>
      <vt:lpstr>Лишь в свободе жизни красота…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Муса Джалиль</dc:title>
  <dc:creator>Пользователь</dc:creator>
  <cp:lastModifiedBy>Пользователь</cp:lastModifiedBy>
  <cp:revision>6</cp:revision>
  <dcterms:created xsi:type="dcterms:W3CDTF">2020-02-09T15:43:55Z</dcterms:created>
  <dcterms:modified xsi:type="dcterms:W3CDTF">2020-02-09T16:37:07Z</dcterms:modified>
</cp:coreProperties>
</file>