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20" y="53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9EA3E-E86E-49F6-94BB-610524FBBF5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4DD99-2D4D-4D17-BCB7-A57FDA1A7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4DD99-2D4D-4D17-BCB7-A57FDA1A74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6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67AA0-4CEB-C854-8D4D-D85622E97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33D091-1655-7CC7-533D-81B4CC5A6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6FE84-5F00-E2DD-9B78-C6388754A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569EB0-ADB7-3580-0A68-BC47191E3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2D51ED-6258-75A1-3531-7846F0AE9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65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66442-D8C3-F18F-D6A4-715995534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9CB844-2DD3-BA92-E92D-82E96A705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F88E2B-A9E2-0074-74BB-5267C0F91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DAB152-42A7-6C03-2452-36A9785F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5156C2-2C24-65C0-20F9-69430DAD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5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05CA96-C497-EE21-7947-F128B5902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1FC21A-3E6D-1900-CC74-558DD38B4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00FBBC-2736-0E7C-71E9-72D61993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ADF6AF-5014-DECD-BC6B-F8213E680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B25F43-B003-7B76-276B-3FA360F3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24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486E1-25CC-714B-BE1A-BD71DE85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EF8826-6B2C-9D64-E14D-6D006ED42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99DD78-E4BB-5795-E6BD-5EED868D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F115F-253F-E989-F0CE-AFE3DC0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01BA86-DE8B-6FB8-0E5A-E66A063E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33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61233-473B-303D-4E7F-11D63AFC8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B2BAAF-7473-CD77-A464-FD53E9CDD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A523F3-1C3F-F2D9-1892-31B59456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03CD37-F005-AC04-BD99-9EF910BE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EC148A-E8E3-ABC7-A215-08BAAF85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44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A67DC-25D7-FE5B-65AC-77D70D94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8D149C-756E-C37F-AC65-A7B52509D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6F980F-CA8D-4DB9-990D-EC10DE259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63750C-E0C5-5548-3BDE-3AD09C66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E5CD71-2702-2330-079F-8AE8CF63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E6799D-D420-3B93-66F3-DD181A351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2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F2D0C-B35E-6612-3426-DD09981BA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C48E63-2BEB-CA8E-D1BD-3F017696C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44A8BC-CEF7-4C1A-9755-27503FF33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2B14710-26E6-0A9D-0FAB-0CB410D5E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F49852-86A4-68DE-87AA-9DBA6493C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C1CEF46-8750-2640-B036-8F8EC23A7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59B652-B598-0C41-FC3E-4FFF23E9B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1AC5B23-6D01-B7F2-E8D5-640176A6C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4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5F850-C6D7-B1C0-A5AC-8FE66808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776E573-AC59-615C-1C30-E33431C05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458C31-AFFB-DBA7-DDDA-97628E602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E2D468-6D31-1EA7-0B1C-042D717D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33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95B478-259D-4E8D-FFFB-B9158969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7C6760-4384-5196-A368-A4CF1F89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BAEA19-66FB-1D5D-5B02-CDD3299A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9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FC805-4E3A-4D2E-7562-04934078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BD6118-66F9-B16F-7053-1BADFBF6E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F08F5F-BB29-9AB6-85F1-DD0050163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8FEE0E-F754-B5C1-7249-57F3F5549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936219-69CA-2ED4-722F-B865B752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C8FB6D-C5B6-0F5A-8FBF-4CCCD19B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63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83B7B-6F82-1AF0-F28B-A7789B6DC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C0A40E-FDB8-F282-8F67-4D90D7BB1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41BEFD-F135-F0A3-1C3D-ADE9A0084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C1682B-171F-DA67-D722-B90BF13C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E1765C-2D12-6A25-5503-9D024187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06909C-86ED-A2DE-EF21-7DF6E2FD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681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7C31-26D9-7C68-4E16-58A95187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AF2D70-A728-366F-4FBE-AF7EEDC63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375A6-CB7C-7BC4-CB0A-B6A13995C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DB78E-8C16-49D5-ADEE-BFE7F01A8CFF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2A73A3-75E6-AD1A-DAE8-9F17297B6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D1C4E3-8087-2375-53BB-7CD39F740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2AD69-30F4-4219-A5D0-9978D0A8C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6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mail.ru/card/698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239233F-37A6-1848-B0C0-5D279AE72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13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2949CA5-C54A-D4EA-6337-5AF2672BE495}"/>
              </a:ext>
            </a:extLst>
          </p:cNvPr>
          <p:cNvGrpSpPr/>
          <p:nvPr/>
        </p:nvGrpSpPr>
        <p:grpSpPr>
          <a:xfrm>
            <a:off x="0" y="0"/>
            <a:ext cx="12192000" cy="1321011"/>
            <a:chOff x="0" y="0"/>
            <a:chExt cx="12192000" cy="132101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3E15E2E6-81BB-36AB-B3CE-B6AFB259A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1321011"/>
            </a:xfrm>
            <a:prstGeom prst="rect">
              <a:avLst/>
            </a:prstGeom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734A97D-707A-925C-D09A-81798FFEEA56}"/>
                </a:ext>
              </a:extLst>
            </p:cNvPr>
            <p:cNvSpPr/>
            <p:nvPr/>
          </p:nvSpPr>
          <p:spPr>
            <a:xfrm>
              <a:off x="10821971" y="0"/>
              <a:ext cx="1370029" cy="3959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881CAB6-19A1-3F23-50CE-6986FE1B2315}"/>
              </a:ext>
            </a:extLst>
          </p:cNvPr>
          <p:cNvGrpSpPr/>
          <p:nvPr/>
        </p:nvGrpSpPr>
        <p:grpSpPr>
          <a:xfrm>
            <a:off x="114693" y="0"/>
            <a:ext cx="12077307" cy="1321011"/>
            <a:chOff x="0" y="0"/>
            <a:chExt cx="12192000" cy="132101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6F6E7AC-644A-569C-00F4-C69D50410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1321011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2C22D89-86B1-C230-0805-A256E0024CEC}"/>
                </a:ext>
              </a:extLst>
            </p:cNvPr>
            <p:cNvSpPr/>
            <p:nvPr/>
          </p:nvSpPr>
          <p:spPr>
            <a:xfrm>
              <a:off x="10821971" y="0"/>
              <a:ext cx="1370029" cy="3959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Объект 2">
            <a:extLst>
              <a:ext uri="{FF2B5EF4-FFF2-40B4-BE49-F238E27FC236}">
                <a16:creationId xmlns:a16="http://schemas.microsoft.com/office/drawing/2014/main" id="{42152B27-FFBE-5D9A-01C7-2FACFEBA47C1}"/>
              </a:ext>
            </a:extLst>
          </p:cNvPr>
          <p:cNvSpPr txBox="1">
            <a:spLocks/>
          </p:cNvSpPr>
          <p:nvPr/>
        </p:nvSpPr>
        <p:spPr>
          <a:xfrm>
            <a:off x="282805" y="1611984"/>
            <a:ext cx="11642102" cy="5137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3000" spc="5" dirty="0">
                <a:solidFill>
                  <a:srgbClr val="2C2D2E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БРИКС — это </a:t>
            </a:r>
            <a:r>
              <a:rPr lang="ru-RU" sz="3000" u="sng" spc="5" dirty="0">
                <a:solidFill>
                  <a:srgbClr val="0000FF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международное объединение</a:t>
            </a:r>
            <a:r>
              <a:rPr lang="ru-RU" sz="3000" spc="5" dirty="0">
                <a:solidFill>
                  <a:srgbClr val="2C2D2E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созданное с целью укрепления многополюсного мира и развития экономического сотрудничества. С момента своего основания в 2006 году БРИКС стремится способствовать взаимопониманию между государствами</a:t>
            </a:r>
            <a:r>
              <a:rPr lang="ru-RU" sz="3000" spc="5">
                <a:solidFill>
                  <a:srgbClr val="2C2D2E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представителей </a:t>
            </a:r>
            <a:r>
              <a:rPr lang="ru-RU" sz="3000" spc="5" dirty="0">
                <a:solidFill>
                  <a:srgbClr val="2C2D2E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которых объединяют общие интересы и цели. Данная организация фокусируется на совместных усилиях в областях экономики, политики и безопасности, а также гуманитарного развития. На протяжении более чем пятнадцати лет БРИКС доказал свою эффективность в решении важных вопросов, касающихся глобального благосостояния и безопасности.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7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разилия, флаги, флаг значок">
            <a:extLst>
              <a:ext uri="{FF2B5EF4-FFF2-40B4-BE49-F238E27FC236}">
                <a16:creationId xmlns:a16="http://schemas.microsoft.com/office/drawing/2014/main" id="{369357DB-57C6-04EA-F16F-7926E4431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64" y="1196811"/>
            <a:ext cx="1948194" cy="194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оссия, флаги, флаг значок">
            <a:extLst>
              <a:ext uri="{FF2B5EF4-FFF2-40B4-BE49-F238E27FC236}">
                <a16:creationId xmlns:a16="http://schemas.microsoft.com/office/drawing/2014/main" id="{512A5CD5-CF09-35B6-DE3A-36BD4F5AD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99" y="1163615"/>
            <a:ext cx="1981390" cy="198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итай, флаги, флаг значок">
            <a:extLst>
              <a:ext uri="{FF2B5EF4-FFF2-40B4-BE49-F238E27FC236}">
                <a16:creationId xmlns:a16="http://schemas.microsoft.com/office/drawing/2014/main" id="{F453E4E1-0D34-884C-7836-CA2AA19D3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85" y="1196811"/>
            <a:ext cx="1975700" cy="197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Египет, флаги, флаг значок">
            <a:extLst>
              <a:ext uri="{FF2B5EF4-FFF2-40B4-BE49-F238E27FC236}">
                <a16:creationId xmlns:a16="http://schemas.microsoft.com/office/drawing/2014/main" id="{F5B40A59-A6E4-8C01-E75D-09BC78BB9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643" y="4147794"/>
            <a:ext cx="1915577" cy="191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едины, арабский, эмираты, флаги, флаг значок">
            <a:extLst>
              <a:ext uri="{FF2B5EF4-FFF2-40B4-BE49-F238E27FC236}">
                <a16:creationId xmlns:a16="http://schemas.microsoft.com/office/drawing/2014/main" id="{E50F8955-7798-207B-096B-80F8B9B49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901" y="4114886"/>
            <a:ext cx="1981391" cy="198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Иран, флаги, флаг значок">
            <a:extLst>
              <a:ext uri="{FF2B5EF4-FFF2-40B4-BE49-F238E27FC236}">
                <a16:creationId xmlns:a16="http://schemas.microsoft.com/office/drawing/2014/main" id="{F99D0E97-B88A-341D-0766-AAF1F18D7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38" y="4147794"/>
            <a:ext cx="2055828" cy="205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югозападный, Африка, флаг, флаги значок">
            <a:extLst>
              <a:ext uri="{FF2B5EF4-FFF2-40B4-BE49-F238E27FC236}">
                <a16:creationId xmlns:a16="http://schemas.microsoft.com/office/drawing/2014/main" id="{A2E8BC9F-23C7-C38A-1798-3F5158FD2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042" y="1208748"/>
            <a:ext cx="2055828" cy="205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Индия, флаги, флаг значок">
            <a:extLst>
              <a:ext uri="{FF2B5EF4-FFF2-40B4-BE49-F238E27FC236}">
                <a16:creationId xmlns:a16="http://schemas.microsoft.com/office/drawing/2014/main" id="{5DF1660C-7D83-7964-8CD3-53671ABF7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476" y="1163615"/>
            <a:ext cx="2055827" cy="205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Эфиопия значок">
            <a:extLst>
              <a:ext uri="{FF2B5EF4-FFF2-40B4-BE49-F238E27FC236}">
                <a16:creationId xmlns:a16="http://schemas.microsoft.com/office/drawing/2014/main" id="{9AB4408E-6597-8760-B250-5BBF7DB2D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571" y="4180700"/>
            <a:ext cx="1915577" cy="191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304DA7-4439-4534-67D6-565EE8B24E40}"/>
              </a:ext>
            </a:extLst>
          </p:cNvPr>
          <p:cNvSpPr txBox="1"/>
          <p:nvPr/>
        </p:nvSpPr>
        <p:spPr>
          <a:xfrm>
            <a:off x="666222" y="141399"/>
            <a:ext cx="10859556" cy="841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Aft>
                <a:spcPts val="800"/>
              </a:spcAft>
            </a:pPr>
            <a:r>
              <a:rPr lang="ru-RU" sz="3200" b="1" spc="5" dirty="0">
                <a:solidFill>
                  <a:srgbClr val="2C2D2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 2024 году состав стран-участников БРИКС расширился. </a:t>
            </a:r>
          </a:p>
          <a:p>
            <a:pPr algn="ctr">
              <a:lnSpc>
                <a:spcPts val="2400"/>
              </a:lnSpc>
              <a:spcAft>
                <a:spcPts val="800"/>
              </a:spcAft>
            </a:pPr>
            <a:r>
              <a:rPr lang="ru-RU" sz="3200" b="1" spc="5" dirty="0">
                <a:solidFill>
                  <a:srgbClr val="2C2D2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Теперь в объединение входят:</a:t>
            </a:r>
            <a:endParaRPr lang="ru-RU" sz="32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5DA8C8-1CB1-DFF6-4CE4-16E585D77295}"/>
              </a:ext>
            </a:extLst>
          </p:cNvPr>
          <p:cNvSpPr txBox="1"/>
          <p:nvPr/>
        </p:nvSpPr>
        <p:spPr>
          <a:xfrm>
            <a:off x="255227" y="3219442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Бразилия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F0E158-6CCD-FEF9-2EA2-BE0AC2134D8E}"/>
              </a:ext>
            </a:extLst>
          </p:cNvPr>
          <p:cNvSpPr txBox="1"/>
          <p:nvPr/>
        </p:nvSpPr>
        <p:spPr>
          <a:xfrm>
            <a:off x="7366555" y="3172511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Китай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32F9C5-9644-C09E-C1F4-3FAAAB9FA339}"/>
              </a:ext>
            </a:extLst>
          </p:cNvPr>
          <p:cNvSpPr txBox="1"/>
          <p:nvPr/>
        </p:nvSpPr>
        <p:spPr>
          <a:xfrm>
            <a:off x="4993259" y="3175064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Индия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6D2370-9E9B-64AD-DBF2-92A75155E3B3}"/>
              </a:ext>
            </a:extLst>
          </p:cNvPr>
          <p:cNvSpPr txBox="1"/>
          <p:nvPr/>
        </p:nvSpPr>
        <p:spPr>
          <a:xfrm>
            <a:off x="2567738" y="3219442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Россия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8C8B0-DD84-0714-742B-BEDC2301FC42}"/>
              </a:ext>
            </a:extLst>
          </p:cNvPr>
          <p:cNvSpPr txBox="1"/>
          <p:nvPr/>
        </p:nvSpPr>
        <p:spPr>
          <a:xfrm>
            <a:off x="9847868" y="3172511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ЮАР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5DE177-F64A-09AD-DC0B-FFFFB88BEC6B}"/>
              </a:ext>
            </a:extLst>
          </p:cNvPr>
          <p:cNvSpPr txBox="1"/>
          <p:nvPr/>
        </p:nvSpPr>
        <p:spPr>
          <a:xfrm>
            <a:off x="8758099" y="6067924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Эфиопия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F95706-8A04-363D-C9C0-8548612251D2}"/>
              </a:ext>
            </a:extLst>
          </p:cNvPr>
          <p:cNvSpPr txBox="1"/>
          <p:nvPr/>
        </p:nvSpPr>
        <p:spPr>
          <a:xfrm>
            <a:off x="6171643" y="6123930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Египет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900C00-3FAC-8DD4-A15F-AC1B176C43F7}"/>
              </a:ext>
            </a:extLst>
          </p:cNvPr>
          <p:cNvSpPr txBox="1"/>
          <p:nvPr/>
        </p:nvSpPr>
        <p:spPr>
          <a:xfrm>
            <a:off x="3521994" y="6117805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ОАЭ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C98C73-F41C-446D-56E5-11201A746748}"/>
              </a:ext>
            </a:extLst>
          </p:cNvPr>
          <p:cNvSpPr txBox="1"/>
          <p:nvPr/>
        </p:nvSpPr>
        <p:spPr>
          <a:xfrm>
            <a:off x="659384" y="6117805"/>
            <a:ext cx="2139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Иран</a:t>
            </a:r>
          </a:p>
        </p:txBody>
      </p:sp>
    </p:spTree>
    <p:extLst>
      <p:ext uri="{BB962C8B-B14F-4D97-AF65-F5344CB8AC3E}">
        <p14:creationId xmlns:p14="http://schemas.microsoft.com/office/powerpoint/2010/main" val="243400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7C872-026E-866F-41B5-0E6CE2AAD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682"/>
            <a:ext cx="10515600" cy="1989055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2200" b="1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Кандидаты на вступление в объединение</a:t>
            </a:r>
            <a:br>
              <a:rPr lang="ru-RU" sz="2200" b="1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Страны воспринимают БРИКС как платформу для диалога и сотрудничества на равноправной основе, что делает её очень привлекательной.</a:t>
            </a:r>
            <a:b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 горизонте БРИКС появляются новые страны, заинтересованные в членстве. Среди них: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3E42FCF-8B63-9806-49E1-FC2D5EDBA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59722"/>
              </p:ext>
            </p:extLst>
          </p:nvPr>
        </p:nvGraphicFramePr>
        <p:xfrm>
          <a:off x="838200" y="2158737"/>
          <a:ext cx="105156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99760097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30135289"/>
                    </a:ext>
                  </a:extLst>
                </a:gridCol>
              </a:tblGrid>
              <a:tr h="3085740">
                <a:tc>
                  <a:txBody>
                    <a:bodyPr/>
                    <a:lstStyle/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Алжир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Бангладеш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Бахрейн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Белоруссия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Боливия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Венесуэла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Вьетнам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Куба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Гондурас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Казахстан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Кувейт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Марокко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Нигерия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Палестина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Саудовская Аравия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Сенегал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Таиланд</a:t>
                      </a:r>
                    </a:p>
                    <a:p>
                      <a:pPr marL="457200" lvl="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Турция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13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1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4984E5-3EF6-671A-AAF5-B6A8002B7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640" y="141402"/>
            <a:ext cx="5476973" cy="6551629"/>
          </a:xfrm>
        </p:spPr>
        <p:txBody>
          <a:bodyPr/>
          <a:lstStyle/>
          <a:p>
            <a:pPr marL="0" indent="0" algn="ctr">
              <a:lnSpc>
                <a:spcPts val="2400"/>
              </a:lnSpc>
              <a:spcAft>
                <a:spcPts val="800"/>
              </a:spcAft>
              <a:buNone/>
            </a:pPr>
            <a:r>
              <a:rPr lang="ru-RU" sz="1800" b="1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Полезная информация о БРИКС-2024 в Казани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Даты саммита БРИКС были известны заранее, но места проведения объявили лишь недавно. Основные мероприятия состоятся на трех ключевых локациях: в выставочном комплексе «Казань Экспо», Казанской ратуше и Казанском Кремле. Несмотря на то, что мероприятие будет недоступно обычным гражданам, и займет всего пару дней, город активно готовится к его проведению.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  <a:spcAft>
                <a:spcPts val="800"/>
              </a:spcAft>
            </a:pPr>
            <a:r>
              <a:rPr lang="ru-RU" sz="1800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Даты проведения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Саммит БРИКС пройдет в Казани с 22 по 24 октября 2024 года. Это важное событие не только для участников, но и для всей международной общественности. Город активно готовится к встрече высокопоставленных гостей, и на это выделены значительные средства.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82" name="Picture 10" descr="Picture background">
            <a:extLst>
              <a:ext uri="{FF2B5EF4-FFF2-40B4-BE49-F238E27FC236}">
                <a16:creationId xmlns:a16="http://schemas.microsoft.com/office/drawing/2014/main" id="{B1DB8006-2A3C-E434-8654-C1295E1EF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6" r="4645"/>
          <a:stretch/>
        </p:blipFill>
        <p:spPr bwMode="auto">
          <a:xfrm>
            <a:off x="122548" y="315137"/>
            <a:ext cx="6347383" cy="620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1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BB1974-72AD-D84A-7209-C8529D00B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75414"/>
            <a:ext cx="11023862" cy="40063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ru-RU" sz="1800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саммите также примут участие генсеки ООН, ШОС, СНГ, </a:t>
            </a:r>
            <a:r>
              <a:rPr lang="ru-RU" sz="1800" dirty="0" err="1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ЕврАзЭс</a:t>
            </a:r>
            <a:r>
              <a:rPr lang="ru-RU" sz="1800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Союзного государства России и Белоруссии, президент Нового банка развития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300"/>
              </a:lnSpc>
              <a:spcAft>
                <a:spcPts val="800"/>
              </a:spcAft>
            </a:pPr>
            <a:r>
              <a:rPr lang="ru-RU" sz="1800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Полный список стран-участников в саммите БРИКС-2024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Казань, столицу Татарстана, планируют прибытие лидеры стран участниц БРИКС, а также представителей 28 приглашенных государств и руководителей шести международных организаций. Свое участие подтвердили 18 глав государств, а Индонезию будет представлять министр иностранных дел. Такое количество мировых лидеров одновременно в России ещё не собиралось.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страны БРИКС отправят в Казань не только своих лидеров, но и делегации, каждая из которых может насчитывать до 100 человек.</a:t>
            </a:r>
          </a:p>
          <a:p>
            <a:pPr marL="0" indent="0" algn="ctr">
              <a:buNone/>
            </a:pPr>
            <a:r>
              <a:rPr lang="ru-RU" sz="1800" b="1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Список первых лиц саммита БРИКС: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C84D400-F9D8-CA24-FFA2-E23788134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350634"/>
              </p:ext>
            </p:extLst>
          </p:nvPr>
        </p:nvGraphicFramePr>
        <p:xfrm>
          <a:off x="559324" y="4081806"/>
          <a:ext cx="10794476" cy="2560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98619">
                  <a:extLst>
                    <a:ext uri="{9D8B030D-6E8A-4147-A177-3AD203B41FA5}">
                      <a16:colId xmlns:a16="http://schemas.microsoft.com/office/drawing/2014/main" val="3269522804"/>
                    </a:ext>
                  </a:extLst>
                </a:gridCol>
                <a:gridCol w="2698619">
                  <a:extLst>
                    <a:ext uri="{9D8B030D-6E8A-4147-A177-3AD203B41FA5}">
                      <a16:colId xmlns:a16="http://schemas.microsoft.com/office/drawing/2014/main" val="3443502364"/>
                    </a:ext>
                  </a:extLst>
                </a:gridCol>
                <a:gridCol w="2698619">
                  <a:extLst>
                    <a:ext uri="{9D8B030D-6E8A-4147-A177-3AD203B41FA5}">
                      <a16:colId xmlns:a16="http://schemas.microsoft.com/office/drawing/2014/main" val="2712956319"/>
                    </a:ext>
                  </a:extLst>
                </a:gridCol>
                <a:gridCol w="2698619">
                  <a:extLst>
                    <a:ext uri="{9D8B030D-6E8A-4147-A177-3AD203B41FA5}">
                      <a16:colId xmlns:a16="http://schemas.microsoft.com/office/drawing/2014/main" val="3557360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Председатель КНР Си Цзиньпин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Премьер Индии Нарендра Моди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ЮАР Сирил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</a:rPr>
                        <a:t>Рамафоза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Бразилии Лула да Силва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Ирана Масуд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</a:rPr>
                        <a:t>Пезешкиан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Египта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effectLst/>
                        </a:rPr>
                        <a:t>Абдельфаттах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 Сиси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ОАЭ Мухаммед Бен Заид Аль Нахайян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Наследный принц Саудовской Аравии Мухаммед бен Сальман Аль Сауд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Премьер Эфиопии Абий Ахмед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Турции Реджеп Тайип Эрдоган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Премьер Армении Никол Пашинян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Белоруссии Александр Лукашенко</a:t>
                      </a:r>
                    </a:p>
                    <a:p>
                      <a:pPr lvl="0"/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</a:rPr>
                        <a:t>Президент Монголии Ухнаагийн Хурэлсух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452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78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863D8A-6F69-DCFD-98C1-6CD60D37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7" y="0"/>
            <a:ext cx="11745798" cy="596957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3300"/>
              </a:lnSpc>
              <a:spcAft>
                <a:spcPts val="800"/>
              </a:spcAft>
              <a:buNone/>
            </a:pPr>
            <a:r>
              <a:rPr lang="ru-RU" sz="1800" b="1" spc="-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темы обсуждения на саммите БРИКС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 повестке дня саммита запланированы обсуждения ряда важных тем, среди которых: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Углубление экономического сотрудничества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безопасности и стабильности на международной арене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Социально-экономическое развитие стран БРИКС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в сфере науки и технологий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ct val="9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Модернизация международной финансовой системы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400"/>
              </a:lnSpc>
              <a:spcAft>
                <a:spcPts val="800"/>
              </a:spcAft>
              <a:buNone/>
            </a:pPr>
            <a:r>
              <a:rPr lang="ru-RU" sz="1800" spc="5" dirty="0">
                <a:solidFill>
                  <a:srgbClr val="2C2D2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Страны-участники БРИКС в 2024 году продолжают работать над укреплением своих позиций на международной арене. Участие нового состава стран в саммите, который пройдет в Казани, демонстрирует растущее влияние БРИКС в глобальной политике. Ожидается, что саммит станет знаковым событием и будет способствовать дальнейшему укреплению взаимного сотрудничества среди развивающихся стран.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FC57F98-D56C-5183-7E95-0866B98B07CF}"/>
              </a:ext>
            </a:extLst>
          </p:cNvPr>
          <p:cNvGrpSpPr/>
          <p:nvPr/>
        </p:nvGrpSpPr>
        <p:grpSpPr>
          <a:xfrm>
            <a:off x="57346" y="5458120"/>
            <a:ext cx="12077307" cy="1321011"/>
            <a:chOff x="0" y="0"/>
            <a:chExt cx="12192000" cy="132101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4046CE7-EF5D-8853-2686-BEC09E028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1321011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0A61137-DEE7-1E09-C85A-3545D2982601}"/>
                </a:ext>
              </a:extLst>
            </p:cNvPr>
            <p:cNvSpPr/>
            <p:nvPr/>
          </p:nvSpPr>
          <p:spPr>
            <a:xfrm>
              <a:off x="10821971" y="0"/>
              <a:ext cx="1370029" cy="3959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12887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544</Words>
  <Application>Microsoft Office PowerPoint</Application>
  <PresentationFormat>Широкоэкранный</PresentationFormat>
  <Paragraphs>62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Кандидаты на вступление в объединение  Страны воспринимают БРИКС как платформу для диалога и сотрудничества на равноправной основе, что делает её очень привлекательной. На горизонте БРИКС появляются новые страны, заинтересованные в членстве. Среди них: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Синицын</dc:creator>
  <cp:lastModifiedBy>Olga</cp:lastModifiedBy>
  <cp:revision>4</cp:revision>
  <dcterms:created xsi:type="dcterms:W3CDTF">2024-10-13T17:36:08Z</dcterms:created>
  <dcterms:modified xsi:type="dcterms:W3CDTF">2024-10-14T05:47:38Z</dcterms:modified>
</cp:coreProperties>
</file>