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6763" y="472703"/>
            <a:ext cx="7766936" cy="164630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«Школа № 60» 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 г. Казани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369713"/>
            <a:ext cx="7766936" cy="387654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целевой модели наставничества 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УСПЕХА</a:t>
            </a: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747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Разработчики проекта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99981"/>
            <a:ext cx="10617438" cy="4510667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1. </a:t>
            </a:r>
            <a:r>
              <a:rPr lang="ru-RU" sz="3200" b="1" u="sng" dirty="0" smtClean="0"/>
              <a:t>Закирова  </a:t>
            </a:r>
            <a:r>
              <a:rPr lang="ru-RU" sz="3200" b="1" u="sng" dirty="0" err="1" smtClean="0"/>
              <a:t>Альфия</a:t>
            </a:r>
            <a:r>
              <a:rPr lang="ru-RU" sz="3200" b="1" u="sng" dirty="0" smtClean="0"/>
              <a:t>  </a:t>
            </a:r>
            <a:r>
              <a:rPr lang="ru-RU" sz="3200" b="1" u="sng" dirty="0" err="1" smtClean="0"/>
              <a:t>Масгутовна</a:t>
            </a:r>
            <a:r>
              <a:rPr lang="ru-RU" sz="3200" b="1" dirty="0" smtClean="0"/>
              <a:t>,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заместитель директора по учебной работе</a:t>
            </a:r>
          </a:p>
          <a:p>
            <a:r>
              <a:rPr lang="ru-RU" sz="3200" b="1" dirty="0" smtClean="0"/>
              <a:t>2. </a:t>
            </a:r>
            <a:r>
              <a:rPr lang="ru-RU" sz="3200" b="1" u="sng" dirty="0" err="1" smtClean="0"/>
              <a:t>Купчихина</a:t>
            </a:r>
            <a:r>
              <a:rPr lang="ru-RU" sz="3200" b="1" u="sng" dirty="0" smtClean="0"/>
              <a:t>  Лена  Алексеевна</a:t>
            </a:r>
            <a:r>
              <a:rPr lang="ru-RU" sz="3200" b="1" dirty="0" smtClean="0"/>
              <a:t>,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учитель географии ,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руководитель ШМО классных руководителей</a:t>
            </a:r>
          </a:p>
          <a:p>
            <a:r>
              <a:rPr lang="ru-RU" sz="3200" b="1" dirty="0" smtClean="0"/>
              <a:t>3. </a:t>
            </a:r>
            <a:r>
              <a:rPr lang="ru-RU" sz="3200" b="1" u="sng" dirty="0" err="1" smtClean="0"/>
              <a:t>Штинникова</a:t>
            </a:r>
            <a:r>
              <a:rPr lang="ru-RU" sz="3200" b="1" u="sng" dirty="0" smtClean="0"/>
              <a:t>  Альбина  Рустамовна</a:t>
            </a:r>
            <a:r>
              <a:rPr lang="ru-RU" sz="3200" b="1" dirty="0" smtClean="0"/>
              <a:t>, </a:t>
            </a:r>
          </a:p>
          <a:p>
            <a:pPr marL="0" indent="0"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   педагог-психолог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43163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0"/>
            <a:ext cx="9278035" cy="18416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Сведения </a:t>
            </a:r>
            <a:b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об образовательной организации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09859"/>
            <a:ext cx="11235625" cy="5009882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</a:rPr>
              <a:t>МБОУ «Школа № 60»  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расположена в ЖМ «Сухая река», также обучаются дети из ЖМ «Борисоглебск»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Численность учащихся – 832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Классов-комплектов - 26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Педагогов- 48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человек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Учителей высшей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и первой квалификационной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категории –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31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человек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Учителей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СЗД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– 7 человек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844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66" y="180304"/>
            <a:ext cx="11642502" cy="31295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4"/>
                </a:solidFill>
              </a:rPr>
              <a:t> «Я убедился, что, как бы успешно человек не закончил педагогический ВУЗ, как бы он не был талантлив, а, если не будет учиться на опыте, то никогда не будет хорошим педагогом; я сам учился у более старых педагогов»             </a:t>
            </a:r>
            <a:r>
              <a:rPr lang="ru-RU" sz="2000" b="1" dirty="0" err="1" smtClean="0">
                <a:solidFill>
                  <a:schemeClr val="accent4"/>
                </a:solidFill>
              </a:rPr>
              <a:t>А.С.Макаренко</a:t>
            </a:r>
            <a:endParaRPr lang="ru-RU" sz="2000" b="1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699" y="1339403"/>
            <a:ext cx="11784169" cy="5306095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 Программа направлена на молодых начинающих учителей, а также и на вновь прибывших и на уже работающих педагогов.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Объект программы </a:t>
            </a:r>
            <a:r>
              <a:rPr lang="ru-RU" sz="2000" b="1" dirty="0" smtClean="0"/>
              <a:t>- процесс </a:t>
            </a:r>
            <a:r>
              <a:rPr lang="ru-RU" sz="2000" b="1" dirty="0"/>
              <a:t>передачи опыта </a:t>
            </a:r>
            <a:r>
              <a:rPr lang="ru-RU" sz="2000" b="1" dirty="0" smtClean="0"/>
              <a:t>учительской деятельности.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Субъектами программы </a:t>
            </a:r>
            <a:r>
              <a:rPr lang="ru-RU" sz="2000" b="1" dirty="0" smtClean="0"/>
              <a:t>наставничества  </a:t>
            </a:r>
            <a:r>
              <a:rPr lang="ru-RU" sz="2000" b="1" dirty="0"/>
              <a:t>являются все участники наставнической </a:t>
            </a:r>
            <a:r>
              <a:rPr lang="ru-RU" sz="2000" b="1" dirty="0" smtClean="0"/>
              <a:t>деятельности: заместители директора, </a:t>
            </a:r>
            <a:r>
              <a:rPr lang="ru-RU" sz="2000" b="1" dirty="0"/>
              <a:t>руководители </a:t>
            </a:r>
            <a:r>
              <a:rPr lang="ru-RU" sz="2000" b="1" dirty="0" smtClean="0"/>
              <a:t>МО </a:t>
            </a:r>
            <a:r>
              <a:rPr lang="ru-RU" sz="2000" b="1" dirty="0"/>
              <a:t>учителей-предметников, наставники и </a:t>
            </a:r>
            <a:r>
              <a:rPr lang="ru-RU" sz="2000" b="1" dirty="0" smtClean="0"/>
              <a:t>наставляемые.</a:t>
            </a:r>
          </a:p>
          <a:p>
            <a:r>
              <a:rPr lang="ru-RU" sz="2000" b="1" dirty="0"/>
              <a:t>Программа предполагает реализацию в </a:t>
            </a:r>
            <a:r>
              <a:rPr lang="ru-RU" sz="2000" b="1" dirty="0" smtClean="0"/>
              <a:t>школе в </a:t>
            </a:r>
            <a:r>
              <a:rPr lang="ru-RU" sz="2000" b="1" dirty="0"/>
              <a:t>рамках формы наставничества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«Учитель-учитель» </a:t>
            </a:r>
            <a:r>
              <a:rPr lang="ru-RU" sz="2000" b="1" dirty="0"/>
              <a:t>прежде всего следующих </a:t>
            </a:r>
            <a:r>
              <a:rPr lang="ru-RU" sz="2000" b="1" dirty="0" smtClean="0"/>
              <a:t>моделей:</a:t>
            </a:r>
          </a:p>
          <a:p>
            <a:pPr marL="0" indent="0">
              <a:buNone/>
            </a:pPr>
            <a:r>
              <a:rPr lang="ru-RU" sz="2000" b="1" dirty="0" smtClean="0"/>
              <a:t>          </a:t>
            </a:r>
            <a:r>
              <a:rPr lang="ru-RU" sz="2000" b="1" dirty="0" smtClean="0">
                <a:solidFill>
                  <a:srgbClr val="002060"/>
                </a:solidFill>
              </a:rPr>
              <a:t>− </a:t>
            </a:r>
            <a:r>
              <a:rPr lang="ru-RU" sz="2000" b="1" dirty="0">
                <a:solidFill>
                  <a:srgbClr val="002060"/>
                </a:solidFill>
              </a:rPr>
              <a:t>«опытный учитель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– молодой специалист»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− </a:t>
            </a:r>
            <a:r>
              <a:rPr lang="ru-RU" sz="2000" b="1" dirty="0">
                <a:solidFill>
                  <a:srgbClr val="002060"/>
                </a:solidFill>
              </a:rPr>
              <a:t>«опытный классный руководитель – начинающий классный руководитель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− </a:t>
            </a:r>
            <a:r>
              <a:rPr lang="ru-RU" sz="2000" b="1" dirty="0">
                <a:solidFill>
                  <a:srgbClr val="002060"/>
                </a:solidFill>
              </a:rPr>
              <a:t>«лидер педагогического сообщества – педагог, </a:t>
            </a:r>
            <a:r>
              <a:rPr lang="ru-RU" sz="2000" b="1" dirty="0" smtClean="0">
                <a:solidFill>
                  <a:srgbClr val="002060"/>
                </a:solidFill>
              </a:rPr>
              <a:t>испытывающий  проблемы</a:t>
            </a:r>
            <a:r>
              <a:rPr lang="ru-RU" sz="2000" b="1" dirty="0">
                <a:solidFill>
                  <a:srgbClr val="002060"/>
                </a:solidFill>
              </a:rPr>
              <a:t>»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− </a:t>
            </a:r>
            <a:r>
              <a:rPr lang="ru-RU" sz="2000" b="1" dirty="0">
                <a:solidFill>
                  <a:srgbClr val="002060"/>
                </a:solidFill>
              </a:rPr>
              <a:t>«педагог-новатор – консервативный педагог»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− </a:t>
            </a:r>
            <a:r>
              <a:rPr lang="ru-RU" sz="2000" b="1" dirty="0">
                <a:solidFill>
                  <a:srgbClr val="002060"/>
                </a:solidFill>
              </a:rPr>
              <a:t>«опытный предметник – неопытный предметник»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5560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397" y="1"/>
            <a:ext cx="11243257" cy="2537138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chemeClr val="accent2">
                    <a:lumMod val="75000"/>
                  </a:schemeClr>
                </a:solidFill>
              </a:rPr>
              <a:t>           Цель программы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раскрытие потенциала личности наставляемого для успешной профессиональной реализации в условиях современной школы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34" y="2369713"/>
            <a:ext cx="11784169" cy="435305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63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Задачи</a:t>
            </a:r>
            <a:r>
              <a:rPr lang="ru-RU" sz="6300" b="1" dirty="0" smtClean="0"/>
              <a:t>:</a:t>
            </a:r>
          </a:p>
          <a:p>
            <a:r>
              <a:rPr lang="ru-RU" sz="4400" b="1" dirty="0" smtClean="0"/>
              <a:t>1.Адаптировать нового специалиста</a:t>
            </a:r>
          </a:p>
          <a:p>
            <a:r>
              <a:rPr lang="ru-RU" sz="4400" b="1" dirty="0" smtClean="0"/>
              <a:t>2. Выявить склонности, возможности и трудности в работе</a:t>
            </a:r>
          </a:p>
          <a:p>
            <a:r>
              <a:rPr lang="ru-RU" sz="4400" b="1" dirty="0" smtClean="0"/>
              <a:t>3. </a:t>
            </a:r>
            <a:r>
              <a:rPr lang="ru-RU" sz="4400" b="1" dirty="0"/>
              <a:t>С</a:t>
            </a:r>
            <a:r>
              <a:rPr lang="ru-RU" sz="4400" b="1" dirty="0" smtClean="0"/>
              <a:t>планировать мероприятия по передаче навыков и знаний от наставника</a:t>
            </a:r>
          </a:p>
          <a:p>
            <a:r>
              <a:rPr lang="ru-RU" sz="4400" b="1" dirty="0"/>
              <a:t>4</a:t>
            </a:r>
            <a:r>
              <a:rPr lang="ru-RU" sz="4400" b="1" dirty="0" smtClean="0"/>
              <a:t>. Отслеживать динамику развития профессиональных качеств</a:t>
            </a:r>
          </a:p>
          <a:p>
            <a:r>
              <a:rPr lang="ru-RU" sz="4400" b="1" dirty="0"/>
              <a:t>5</a:t>
            </a:r>
            <a:r>
              <a:rPr lang="ru-RU" sz="4400" b="1" dirty="0" smtClean="0"/>
              <a:t>. Оценка результатов программы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82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94015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Формы и методы работы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40159"/>
            <a:ext cx="8596668" cy="5101204"/>
          </a:xfrm>
        </p:spPr>
        <p:txBody>
          <a:bodyPr>
            <a:normAutofit fontScale="92500"/>
          </a:bodyPr>
          <a:lstStyle/>
          <a:p>
            <a:r>
              <a:rPr lang="ru-RU" sz="3200" b="1" dirty="0" smtClean="0"/>
              <a:t>Собеседования, тренинги, анкетирование </a:t>
            </a:r>
          </a:p>
          <a:p>
            <a:r>
              <a:rPr lang="ru-RU" sz="3200" b="1" dirty="0" smtClean="0"/>
              <a:t>Встречи с опытными учителями</a:t>
            </a:r>
          </a:p>
          <a:p>
            <a:r>
              <a:rPr lang="ru-RU" sz="3200" b="1" dirty="0" smtClean="0"/>
              <a:t>Открытые уроки, внеклассные мероприятия, разработка и проведение уроков совместно с наставником</a:t>
            </a:r>
          </a:p>
          <a:p>
            <a:r>
              <a:rPr lang="ru-RU" sz="3200" b="1" dirty="0" smtClean="0"/>
              <a:t>Тематические педсоветы</a:t>
            </a:r>
          </a:p>
          <a:p>
            <a:r>
              <a:rPr lang="ru-RU" sz="3200" b="1" dirty="0" smtClean="0"/>
              <a:t>Семинары, методические консультации</a:t>
            </a:r>
          </a:p>
          <a:p>
            <a:r>
              <a:rPr lang="ru-RU" sz="3200" b="1" dirty="0" smtClean="0"/>
              <a:t>Прохождение курсов повышения квалификации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586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70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Планируемые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результаты: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3645"/>
            <a:ext cx="10437134" cy="52545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повышение </a:t>
            </a:r>
            <a:r>
              <a:rPr lang="ru-RU" sz="2400" b="1" dirty="0"/>
              <a:t>мотивации </a:t>
            </a:r>
            <a:r>
              <a:rPr lang="ru-RU" sz="2400" b="1" dirty="0" smtClean="0"/>
              <a:t>наставляемого педагога </a:t>
            </a:r>
            <a:r>
              <a:rPr lang="ru-RU" sz="2400" b="1" dirty="0"/>
              <a:t>к </a:t>
            </a:r>
            <a:r>
              <a:rPr lang="ru-RU" sz="2400" b="1" dirty="0" smtClean="0"/>
              <a:t>профессиональной деятельности</a:t>
            </a:r>
            <a:r>
              <a:rPr lang="ru-RU" sz="2400" b="1" dirty="0"/>
              <a:t>;</a:t>
            </a:r>
          </a:p>
          <a:p>
            <a:r>
              <a:rPr lang="ru-RU" sz="2400" b="1" dirty="0" smtClean="0"/>
              <a:t> повышение </a:t>
            </a:r>
            <a:r>
              <a:rPr lang="ru-RU" sz="2400" b="1" dirty="0"/>
              <a:t>уровня методической, интеллектуальной, </a:t>
            </a:r>
            <a:r>
              <a:rPr lang="ru-RU" sz="2400" b="1" dirty="0" smtClean="0"/>
              <a:t>аналитической    культуры всех    участников программы;</a:t>
            </a:r>
            <a:endParaRPr lang="ru-RU" sz="2400" b="1" dirty="0"/>
          </a:p>
          <a:p>
            <a:r>
              <a:rPr lang="ru-RU" sz="2400" b="1" dirty="0" smtClean="0"/>
              <a:t>повышение </a:t>
            </a:r>
            <a:r>
              <a:rPr lang="ru-RU" sz="2400" b="1" dirty="0"/>
              <a:t>педагогического мастерства молодого </a:t>
            </a:r>
            <a:r>
              <a:rPr lang="ru-RU" sz="2400" b="1" dirty="0" smtClean="0"/>
              <a:t>специалиста, измеримое </a:t>
            </a:r>
            <a:r>
              <a:rPr lang="ru-RU" sz="2400" b="1" dirty="0"/>
              <a:t>улучшение его личных показателей </a:t>
            </a:r>
            <a:r>
              <a:rPr lang="ru-RU" sz="2400" b="1" dirty="0" smtClean="0"/>
              <a:t>эффективности,  связанное </a:t>
            </a:r>
            <a:r>
              <a:rPr lang="ru-RU" sz="2400" b="1" dirty="0"/>
              <a:t>с развитием гибких навыков (навыков </a:t>
            </a:r>
            <a:r>
              <a:rPr lang="ru-RU" sz="2400" b="1" dirty="0" smtClean="0"/>
              <a:t>общения, нестандартного </a:t>
            </a:r>
            <a:r>
              <a:rPr lang="ru-RU" sz="2400" b="1" dirty="0"/>
              <a:t>мышления, принятия решения, работы в команде) </a:t>
            </a:r>
          </a:p>
          <a:p>
            <a:r>
              <a:rPr lang="ru-RU" sz="2400" b="1" dirty="0" smtClean="0"/>
              <a:t>позитивная </a:t>
            </a:r>
            <a:r>
              <a:rPr lang="ru-RU" sz="2400" b="1" dirty="0"/>
              <a:t>социальная адаптация молодого специалиста </a:t>
            </a:r>
            <a:r>
              <a:rPr lang="ru-RU" sz="2400" b="1" dirty="0" smtClean="0"/>
              <a:t>в  педагогическом </a:t>
            </a:r>
            <a:r>
              <a:rPr lang="ru-RU" sz="2400" b="1" dirty="0"/>
              <a:t>коллективе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744336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405</Words>
  <Application>Microsoft Office PowerPoint</Application>
  <PresentationFormat>Произвольный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Грань</vt:lpstr>
      <vt:lpstr>Муниципальное бюджетное общеобразовательное учреждение  «Школа № 60»   Авиастроительного района г. Казани</vt:lpstr>
      <vt:lpstr>Разработчики проекта</vt:lpstr>
      <vt:lpstr>Сведения  об образовательной организации</vt:lpstr>
      <vt:lpstr> «Я убедился, что, как бы успешно человек не закончил педагогический ВУЗ, как бы он не был талантлив, а, если не будет учиться на опыте, то никогда не будет хорошим педагогом; я сам учился у более старых педагогов»             А.С.Макаренко</vt:lpstr>
      <vt:lpstr>           Цель программы:  раскрытие потенциала личности наставляемого для успешной профессиональной реализации в условиях современной школы</vt:lpstr>
      <vt:lpstr>Формы и методы работы</vt:lpstr>
      <vt:lpstr>Планируемые результаты: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«Школа № 60»   Авиастроительного района г. Казани</dc:title>
  <dc:creator>Пользователь Windows</dc:creator>
  <cp:lastModifiedBy>школа 60</cp:lastModifiedBy>
  <cp:revision>10</cp:revision>
  <dcterms:created xsi:type="dcterms:W3CDTF">2023-05-14T07:50:01Z</dcterms:created>
  <dcterms:modified xsi:type="dcterms:W3CDTF">2023-05-18T06:43:36Z</dcterms:modified>
</cp:coreProperties>
</file>