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</p:sldMasterIdLst>
  <p:notesMasterIdLst>
    <p:notesMasterId r:id="rId24"/>
  </p:notesMasterIdLst>
  <p:sldIdLst>
    <p:sldId id="256" r:id="rId4"/>
    <p:sldId id="269" r:id="rId5"/>
    <p:sldId id="264" r:id="rId6"/>
    <p:sldId id="263" r:id="rId7"/>
    <p:sldId id="266" r:id="rId8"/>
    <p:sldId id="265" r:id="rId9"/>
    <p:sldId id="257" r:id="rId10"/>
    <p:sldId id="258" r:id="rId11"/>
    <p:sldId id="270" r:id="rId12"/>
    <p:sldId id="259" r:id="rId13"/>
    <p:sldId id="271" r:id="rId14"/>
    <p:sldId id="260" r:id="rId15"/>
    <p:sldId id="272" r:id="rId16"/>
    <p:sldId id="261" r:id="rId17"/>
    <p:sldId id="262" r:id="rId18"/>
    <p:sldId id="274" r:id="rId19"/>
    <p:sldId id="277" r:id="rId20"/>
    <p:sldId id="278" r:id="rId21"/>
    <p:sldId id="267" r:id="rId22"/>
    <p:sldId id="268" r:id="rId23"/>
  </p:sldIdLst>
  <p:sldSz cx="9144000" cy="6858000" type="screen4x3"/>
  <p:notesSz cx="7559675" cy="106918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Arial Unicode MS" charset="0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Arial Unicode MS" charset="0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Arial Unicode MS" charset="0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Arial Unicode MS" charset="0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Arial Unicode MS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 Unicode MS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 Unicode MS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 Unicode MS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 Unicode MS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E816AC"/>
    <a:srgbClr val="14C218"/>
    <a:srgbClr val="ED7613"/>
    <a:srgbClr val="903039"/>
    <a:srgbClr val="FF0000"/>
    <a:srgbClr val="DF393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1765" autoAdjust="0"/>
    <p:restoredTop sz="94624" autoAdjust="0"/>
  </p:normalViewPr>
  <p:slideViewPr>
    <p:cSldViewPr>
      <p:cViewPr varScale="1">
        <p:scale>
          <a:sx n="66" d="100"/>
          <a:sy n="66" d="100"/>
        </p:scale>
        <p:origin x="-1644" y="-10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312863" y="1027113"/>
            <a:ext cx="4932362" cy="3698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4098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1169988" y="5086350"/>
            <a:ext cx="5224462" cy="4105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12863" y="1027113"/>
            <a:ext cx="4933950" cy="370046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106863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12863" y="1027113"/>
            <a:ext cx="4933950" cy="370046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106863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12863" y="1027113"/>
            <a:ext cx="4933950" cy="370046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106863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12863" y="1027113"/>
            <a:ext cx="4933950" cy="370046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106863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12863" y="1027113"/>
            <a:ext cx="4933950" cy="370046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106863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12863" y="1027113"/>
            <a:ext cx="4933950" cy="370046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106863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12863" y="1027113"/>
            <a:ext cx="4933950" cy="370046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106863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5.12.12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711587F9-3A90-4BDC-B3CB-58632E422D0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5.12.12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39DBD1E4-FF2C-4D55-A6DF-57263B3288D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06538"/>
            <a:ext cx="2055813" cy="4622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06538"/>
            <a:ext cx="6019800" cy="4622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5.12.12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B3857086-1AD0-4BDA-AEBB-F48A27071AD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5.12.12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4FD6E668-E8D8-48AA-BFE3-090AC2AE237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5.12.12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1F31EB71-4B4B-41F1-A4E4-CAF1D9B30E9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5.12.12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5269E15F-4B62-4702-94FC-EE9962F1A2A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8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5.12.12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D6196D1D-9157-47AF-BFE2-B4474691C16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5.12.12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6FA12619-16EB-45A2-8239-272805CAF85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5.12.12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9784DA4A-D3A5-4199-9DA8-911F5D5281B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5.12.12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C13A0B92-DDC5-445F-95C0-D22237D6E1D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5.12.12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BEE984AB-9621-4381-B955-1F007047738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5.12.12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D894D21D-11B8-41B0-B908-B27537E8304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5.12.12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F649DBD0-CF73-4E7C-959A-58199CF34C9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5.12.12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AF1FC34A-7AC7-4A55-9BB9-2492D209DEE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3050"/>
            <a:ext cx="2055813" cy="58562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9800" cy="58562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5.12.12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04F9F5C9-F89E-4BC8-8446-0E751D92D70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46125" y="1938338"/>
            <a:ext cx="3741738" cy="4319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0263" y="1938338"/>
            <a:ext cx="3741737" cy="4319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5.12.12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222BF50D-7928-4326-94D8-988067416D1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27800" y="635000"/>
            <a:ext cx="1951038" cy="56229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71513" y="635000"/>
            <a:ext cx="5703887" cy="56229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8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5.12.12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F0607AC7-45BC-483F-800F-6D9D5740132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5.12.12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C7962DDD-C4E4-487F-8E67-AD8E7796F1F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5.12.12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FEE3667E-754C-49A7-BC0B-A256E208062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5.12.12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4B76FAE2-F7DA-4A6E-98E3-5B44F3B4427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5.12.12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12CF3B63-D0BF-4DBC-8C4D-4599AC99E64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5.12.12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95558705-39DF-4326-8E73-BE837D73E34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6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63500" y="69850"/>
            <a:ext cx="9012238" cy="66929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648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6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28" name="AutoShape 4"/>
          <p:cNvSpPr>
            <a:spLocks noChangeArrowheads="1"/>
          </p:cNvSpPr>
          <p:nvPr/>
        </p:nvSpPr>
        <p:spPr bwMode="auto">
          <a:xfrm>
            <a:off x="65088" y="69850"/>
            <a:ext cx="9012237" cy="669131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648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6172200" y="6191250"/>
            <a:ext cx="2474913" cy="474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+mn-lt"/>
              </a:defRPr>
            </a:lvl1pPr>
          </a:lstStyle>
          <a:p>
            <a:r>
              <a:rPr lang="ru-RU"/>
              <a:t>5.12.12</a:t>
            </a:r>
          </a:p>
        </p:txBody>
      </p:sp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146050" y="6210300"/>
            <a:ext cx="455613" cy="455613"/>
          </a:xfrm>
          <a:prstGeom prst="rect">
            <a:avLst/>
          </a:prstGeom>
          <a:solidFill>
            <a:srgbClr val="D34817"/>
          </a:solidFill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hangingPunct="1">
              <a:lnSpc>
                <a:spcPct val="100000"/>
              </a:lnSpc>
              <a:defRPr sz="1400">
                <a:solidFill>
                  <a:srgbClr val="FFFFFF"/>
                </a:solidFill>
                <a:latin typeface="+mn-lt"/>
              </a:defRPr>
            </a:lvl1pPr>
          </a:lstStyle>
          <a:p>
            <a:fld id="{CDA389EA-9FB9-4254-8E61-A2D6C626DE1C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63500" y="1449388"/>
            <a:ext cx="9021763" cy="1527175"/>
          </a:xfrm>
          <a:prstGeom prst="rect">
            <a:avLst/>
          </a:prstGeom>
          <a:solidFill>
            <a:srgbClr val="D34817"/>
          </a:solidFill>
          <a:ln w="1908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63500" y="1397000"/>
            <a:ext cx="9021763" cy="120650"/>
          </a:xfrm>
          <a:prstGeom prst="rect">
            <a:avLst/>
          </a:prstGeom>
          <a:solidFill>
            <a:srgbClr val="E5B1AB"/>
          </a:solidFill>
          <a:ln w="1908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63500" y="2976563"/>
            <a:ext cx="9021763" cy="109537"/>
          </a:xfrm>
          <a:prstGeom prst="rect">
            <a:avLst/>
          </a:prstGeom>
          <a:solidFill>
            <a:srgbClr val="918485"/>
          </a:solidFill>
          <a:ln w="1908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506538"/>
            <a:ext cx="8228013" cy="14684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5000" rIns="90000" bIns="450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мышьюОбразец заголовка</a:t>
            </a:r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8013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3276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sldNum="0" hdr="0" ftr="0"/>
  <p:txStyles>
    <p:titleStyle>
      <a:lvl1pPr algn="l" defTabSz="449263" rtl="0" fontAlgn="base">
        <a:lnSpc>
          <a:spcPct val="99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l" defTabSz="449263" rtl="0" fontAlgn="base">
        <a:lnSpc>
          <a:spcPct val="99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Century Gothic" charset="0"/>
          <a:cs typeface="Arial Unicode MS" charset="0"/>
        </a:defRPr>
      </a:lvl2pPr>
      <a:lvl3pPr marL="1143000" indent="-228600" algn="l" defTabSz="449263" rtl="0" fontAlgn="base">
        <a:lnSpc>
          <a:spcPct val="99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Century Gothic" charset="0"/>
          <a:cs typeface="Arial Unicode MS" charset="0"/>
        </a:defRPr>
      </a:lvl3pPr>
      <a:lvl4pPr marL="1600200" indent="-228600" algn="l" defTabSz="449263" rtl="0" fontAlgn="base">
        <a:lnSpc>
          <a:spcPct val="99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Century Gothic" charset="0"/>
          <a:cs typeface="Arial Unicode MS" charset="0"/>
        </a:defRPr>
      </a:lvl4pPr>
      <a:lvl5pPr marL="2057400" indent="-228600" algn="l" defTabSz="449263" rtl="0" fontAlgn="base">
        <a:lnSpc>
          <a:spcPct val="99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Century Gothic" charset="0"/>
          <a:cs typeface="Arial Unicode MS" charset="0"/>
        </a:defRPr>
      </a:lvl5pPr>
      <a:lvl6pPr marL="2514600" indent="-228600" algn="l" defTabSz="449263" rtl="0" fontAlgn="base">
        <a:lnSpc>
          <a:spcPct val="99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Century Gothic" charset="0"/>
          <a:cs typeface="Arial Unicode MS" charset="0"/>
        </a:defRPr>
      </a:lvl6pPr>
      <a:lvl7pPr marL="2971800" indent="-228600" algn="l" defTabSz="449263" rtl="0" fontAlgn="base">
        <a:lnSpc>
          <a:spcPct val="99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Century Gothic" charset="0"/>
          <a:cs typeface="Arial Unicode MS" charset="0"/>
        </a:defRPr>
      </a:lvl7pPr>
      <a:lvl8pPr marL="3429000" indent="-228600" algn="l" defTabSz="449263" rtl="0" fontAlgn="base">
        <a:lnSpc>
          <a:spcPct val="99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Century Gothic" charset="0"/>
          <a:cs typeface="Arial Unicode MS" charset="0"/>
        </a:defRPr>
      </a:lvl8pPr>
      <a:lvl9pPr marL="3886200" indent="-228600" algn="l" defTabSz="449263" rtl="0" fontAlgn="base">
        <a:lnSpc>
          <a:spcPct val="99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Century Gothic" charset="0"/>
          <a:cs typeface="Arial Unicode MS" charset="0"/>
        </a:defRPr>
      </a:lvl9pPr>
    </p:titleStyle>
    <p:bodyStyle>
      <a:lvl1pPr marL="342900" indent="-342900" algn="l" defTabSz="449263" rtl="0" fontAlgn="base">
        <a:lnSpc>
          <a:spcPct val="99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6" charset="0"/>
        <a:defRPr sz="26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fontAlgn="base">
        <a:lnSpc>
          <a:spcPct val="99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2pPr>
      <a:lvl3pPr marL="1143000" indent="-228600" algn="l" defTabSz="449263" rtl="0" fontAlgn="base">
        <a:lnSpc>
          <a:spcPct val="99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3pPr>
      <a:lvl4pPr marL="1600200" indent="-228600" algn="l" defTabSz="449263" rtl="0" fontAlgn="base">
        <a:lnSpc>
          <a:spcPct val="99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4pPr>
      <a:lvl5pPr marL="2057400" indent="-228600" algn="l" defTabSz="449263" rtl="0" fontAlgn="base">
        <a:lnSpc>
          <a:spcPct val="99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5pPr>
      <a:lvl6pPr marL="2514600" indent="-228600" algn="l" defTabSz="449263" rtl="0" fontAlgn="base">
        <a:lnSpc>
          <a:spcPct val="99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fontAlgn="base">
        <a:lnSpc>
          <a:spcPct val="99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fontAlgn="base">
        <a:lnSpc>
          <a:spcPct val="99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fontAlgn="base">
        <a:lnSpc>
          <a:spcPct val="99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6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63500" y="69850"/>
            <a:ext cx="9012238" cy="66929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648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6172200" y="6191250"/>
            <a:ext cx="2474913" cy="474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+mn-lt"/>
              </a:defRPr>
            </a:lvl1pPr>
          </a:lstStyle>
          <a:p>
            <a:r>
              <a:rPr lang="ru-RU"/>
              <a:t>5.12.12</a:t>
            </a: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146050" y="6210300"/>
            <a:ext cx="455613" cy="455613"/>
          </a:xfrm>
          <a:prstGeom prst="rect">
            <a:avLst/>
          </a:prstGeom>
          <a:solidFill>
            <a:srgbClr val="D34817"/>
          </a:solidFill>
          <a:ln w="9525">
            <a:noFill/>
            <a:round/>
            <a:headEnd/>
            <a:tailEnd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hangingPunct="1">
              <a:lnSpc>
                <a:spcPct val="100000"/>
              </a:lnSpc>
              <a:defRPr>
                <a:solidFill>
                  <a:srgbClr val="000000"/>
                </a:solidFill>
                <a:latin typeface="+mn-lt"/>
              </a:defRPr>
            </a:lvl1pPr>
          </a:lstStyle>
          <a:p>
            <a:fld id="{D5C0E35A-1053-4201-948A-84376610CC3B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3050"/>
            <a:ext cx="8228013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8013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3276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/>
  <p:txStyles>
    <p:titleStyle>
      <a:lvl1pPr algn="l" defTabSz="449263" rtl="0" fontAlgn="base">
        <a:lnSpc>
          <a:spcPct val="99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l" defTabSz="449263" rtl="0" fontAlgn="base">
        <a:lnSpc>
          <a:spcPct val="99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Century Gothic" charset="0"/>
          <a:cs typeface="Arial Unicode MS" charset="0"/>
        </a:defRPr>
      </a:lvl2pPr>
      <a:lvl3pPr marL="1143000" indent="-228600" algn="l" defTabSz="449263" rtl="0" fontAlgn="base">
        <a:lnSpc>
          <a:spcPct val="99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Century Gothic" charset="0"/>
          <a:cs typeface="Arial Unicode MS" charset="0"/>
        </a:defRPr>
      </a:lvl3pPr>
      <a:lvl4pPr marL="1600200" indent="-228600" algn="l" defTabSz="449263" rtl="0" fontAlgn="base">
        <a:lnSpc>
          <a:spcPct val="99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Century Gothic" charset="0"/>
          <a:cs typeface="Arial Unicode MS" charset="0"/>
        </a:defRPr>
      </a:lvl4pPr>
      <a:lvl5pPr marL="2057400" indent="-228600" algn="l" defTabSz="449263" rtl="0" fontAlgn="base">
        <a:lnSpc>
          <a:spcPct val="99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Century Gothic" charset="0"/>
          <a:cs typeface="Arial Unicode MS" charset="0"/>
        </a:defRPr>
      </a:lvl5pPr>
      <a:lvl6pPr marL="2514600" indent="-228600" algn="l" defTabSz="449263" rtl="0" fontAlgn="base">
        <a:lnSpc>
          <a:spcPct val="99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Century Gothic" charset="0"/>
          <a:cs typeface="Arial Unicode MS" charset="0"/>
        </a:defRPr>
      </a:lvl6pPr>
      <a:lvl7pPr marL="2971800" indent="-228600" algn="l" defTabSz="449263" rtl="0" fontAlgn="base">
        <a:lnSpc>
          <a:spcPct val="99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Century Gothic" charset="0"/>
          <a:cs typeface="Arial Unicode MS" charset="0"/>
        </a:defRPr>
      </a:lvl7pPr>
      <a:lvl8pPr marL="3429000" indent="-228600" algn="l" defTabSz="449263" rtl="0" fontAlgn="base">
        <a:lnSpc>
          <a:spcPct val="99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Century Gothic" charset="0"/>
          <a:cs typeface="Arial Unicode MS" charset="0"/>
        </a:defRPr>
      </a:lvl8pPr>
      <a:lvl9pPr marL="3886200" indent="-228600" algn="l" defTabSz="449263" rtl="0" fontAlgn="base">
        <a:lnSpc>
          <a:spcPct val="99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Century Gothic" charset="0"/>
          <a:cs typeface="Arial Unicode MS" charset="0"/>
        </a:defRPr>
      </a:lvl9pPr>
    </p:titleStyle>
    <p:bodyStyle>
      <a:lvl1pPr marL="342900" indent="-342900" algn="l" defTabSz="449263" rtl="0" fontAlgn="base">
        <a:lnSpc>
          <a:spcPct val="99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6" charset="0"/>
        <a:defRPr sz="26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fontAlgn="base">
        <a:lnSpc>
          <a:spcPct val="99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2pPr>
      <a:lvl3pPr marL="1143000" indent="-228600" algn="l" defTabSz="449263" rtl="0" fontAlgn="base">
        <a:lnSpc>
          <a:spcPct val="99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3pPr>
      <a:lvl4pPr marL="1600200" indent="-228600" algn="l" defTabSz="449263" rtl="0" fontAlgn="base">
        <a:lnSpc>
          <a:spcPct val="99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4pPr>
      <a:lvl5pPr marL="2057400" indent="-228600" algn="l" defTabSz="449263" rtl="0" fontAlgn="base">
        <a:lnSpc>
          <a:spcPct val="99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5pPr>
      <a:lvl6pPr marL="2514600" indent="-228600" algn="l" defTabSz="449263" rtl="0" fontAlgn="base">
        <a:lnSpc>
          <a:spcPct val="99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fontAlgn="base">
        <a:lnSpc>
          <a:spcPct val="99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fontAlgn="base">
        <a:lnSpc>
          <a:spcPct val="99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fontAlgn="base">
        <a:lnSpc>
          <a:spcPct val="99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71513" y="635000"/>
            <a:ext cx="7807325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6125" y="1938338"/>
            <a:ext cx="7635875" cy="4319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25578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 b="1" i="1">
          <a:solidFill>
            <a:srgbClr val="99284C"/>
          </a:solidFill>
          <a:latin typeface="+mj-lt"/>
          <a:ea typeface="+mj-ea"/>
          <a:cs typeface="+mj-cs"/>
        </a:defRPr>
      </a:lvl1pPr>
      <a:lvl2pPr marL="742950" indent="-28575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 b="1" i="1">
          <a:solidFill>
            <a:srgbClr val="99284C"/>
          </a:solidFill>
          <a:latin typeface="Arial" charset="0"/>
          <a:cs typeface="Arial Unicode MS" charset="0"/>
        </a:defRPr>
      </a:lvl2pPr>
      <a:lvl3pPr marL="1143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 b="1" i="1">
          <a:solidFill>
            <a:srgbClr val="99284C"/>
          </a:solidFill>
          <a:latin typeface="Arial" charset="0"/>
          <a:cs typeface="Arial Unicode MS" charset="0"/>
        </a:defRPr>
      </a:lvl3pPr>
      <a:lvl4pPr marL="1600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 b="1" i="1">
          <a:solidFill>
            <a:srgbClr val="99284C"/>
          </a:solidFill>
          <a:latin typeface="Arial" charset="0"/>
          <a:cs typeface="Arial Unicode MS" charset="0"/>
        </a:defRPr>
      </a:lvl4pPr>
      <a:lvl5pPr marL="20574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 b="1" i="1">
          <a:solidFill>
            <a:srgbClr val="99284C"/>
          </a:solidFill>
          <a:latin typeface="Arial" charset="0"/>
          <a:cs typeface="Arial Unicode MS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 b="1" i="1">
          <a:solidFill>
            <a:srgbClr val="99284C"/>
          </a:solidFill>
          <a:latin typeface="Arial" charset="0"/>
          <a:cs typeface="Arial Unicode MS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 b="1" i="1">
          <a:solidFill>
            <a:srgbClr val="99284C"/>
          </a:solidFill>
          <a:latin typeface="Arial" charset="0"/>
          <a:cs typeface="Arial Unicode MS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 b="1" i="1">
          <a:solidFill>
            <a:srgbClr val="99284C"/>
          </a:solidFill>
          <a:latin typeface="Arial" charset="0"/>
          <a:cs typeface="Arial Unicode MS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 b="1" i="1">
          <a:solidFill>
            <a:srgbClr val="99284C"/>
          </a:solidFill>
          <a:latin typeface="Arial" charset="0"/>
          <a:cs typeface="Arial Unicode MS" charset="0"/>
        </a:defRPr>
      </a:lvl9pPr>
    </p:titleStyle>
    <p:bodyStyle>
      <a:lvl1pPr marL="342900" indent="-3429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9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500">
          <a:solidFill>
            <a:srgbClr val="333333"/>
          </a:solidFill>
          <a:latin typeface="+mn-lt"/>
          <a:cs typeface="+mn-cs"/>
        </a:defRPr>
      </a:lvl2pPr>
      <a:lvl3pPr marL="11430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200">
          <a:solidFill>
            <a:srgbClr val="333333"/>
          </a:solidFill>
          <a:latin typeface="+mn-lt"/>
          <a:cs typeface="+mn-cs"/>
        </a:defRPr>
      </a:lvl3pPr>
      <a:lvl4pPr marL="16002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333333"/>
          </a:solidFill>
          <a:latin typeface="+mn-lt"/>
          <a:cs typeface="+mn-cs"/>
        </a:defRPr>
      </a:lvl4pPr>
      <a:lvl5pPr marL="20574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333333"/>
          </a:solidFill>
          <a:latin typeface="+mn-lt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333333"/>
          </a:solidFill>
          <a:latin typeface="+mn-lt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333333"/>
          </a:solidFill>
          <a:latin typeface="+mn-lt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333333"/>
          </a:solidFill>
          <a:latin typeface="+mn-lt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333333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1300163" y="576263"/>
            <a:ext cx="5683250" cy="11604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66168" rIns="90000" bIns="45000"/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ru-RU" sz="2400" i="1" dirty="0">
                <a:solidFill>
                  <a:srgbClr val="000000"/>
                </a:solidFill>
              </a:rPr>
              <a:t>МБОУ «СОШ №60»</a:t>
            </a:r>
          </a:p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ru-RU" sz="2400" i="1" dirty="0">
                <a:solidFill>
                  <a:srgbClr val="000000"/>
                </a:solidFill>
              </a:rPr>
              <a:t>Авиастроительного района г. Казани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endParaRPr lang="ru-RU" sz="2800" i="1" dirty="0">
              <a:solidFill>
                <a:srgbClr val="000000"/>
              </a:solidFill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3863" y="2084388"/>
            <a:ext cx="2671762" cy="3819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016813" y="1785927"/>
            <a:ext cx="6589624" cy="39565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DF3939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Молодежно</a:t>
            </a:r>
            <a:r>
              <a:rPr lang="en-US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DF3939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-</a:t>
            </a: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DF3939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детская </a:t>
            </a:r>
          </a:p>
          <a:p>
            <a:pPr algn="ctr"/>
            <a:r>
              <a:rPr lang="ru-RU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DF3939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о</a:t>
            </a: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DF3939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бщественная организация</a:t>
            </a:r>
          </a:p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DF3939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«ЮВЕНТА»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DF3939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38" y="3071813"/>
            <a:ext cx="2938462" cy="352425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  <a:effectLst/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88" y="3857625"/>
            <a:ext cx="2568575" cy="276225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  <a:effectLst/>
        </p:spPr>
      </p:pic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1871663" y="360363"/>
            <a:ext cx="5299075" cy="9445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ru-RU" sz="2800" b="1" i="1">
                <a:solidFill>
                  <a:srgbClr val="000000"/>
                </a:solidFill>
                <a:latin typeface="Century Gothic" charset="0"/>
              </a:rPr>
              <a:t>Министерство здравоохранения и спорта</a:t>
            </a: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1838325" y="2236788"/>
            <a:ext cx="4786313" cy="20113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>
            <a:spAutoFit/>
          </a:bodyPr>
          <a:lstStyle/>
          <a:p>
            <a:pPr marL="215900" indent="-215900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b="1" i="1">
                <a:solidFill>
                  <a:srgbClr val="000000"/>
                </a:solidFill>
                <a:latin typeface="Century Gothic" charset="0"/>
              </a:rPr>
              <a:t>Отвечает за:</a:t>
            </a:r>
          </a:p>
          <a:p>
            <a:pPr marL="215900" indent="-215900" hangingPunct="1">
              <a:lnSpc>
                <a:spcPct val="100000"/>
              </a:lnSpc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i="1">
                <a:solidFill>
                  <a:srgbClr val="000000"/>
                </a:solidFill>
                <a:latin typeface="Century Gothic" charset="0"/>
              </a:rPr>
              <a:t> подготовку и проведение спортивных соревнований;</a:t>
            </a:r>
          </a:p>
          <a:p>
            <a:pPr marL="215900" indent="-215900" hangingPunct="1">
              <a:lnSpc>
                <a:spcPct val="100000"/>
              </a:lnSpc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i="1">
                <a:solidFill>
                  <a:srgbClr val="000000"/>
                </a:solidFill>
                <a:latin typeface="Century Gothic" charset="0"/>
              </a:rPr>
              <a:t> участие в общегородских спортивных мероприятиях;</a:t>
            </a:r>
          </a:p>
          <a:p>
            <a:pPr marL="215900" indent="-215900" hangingPunct="1">
              <a:lnSpc>
                <a:spcPct val="100000"/>
              </a:lnSpc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i="1">
                <a:solidFill>
                  <a:srgbClr val="000000"/>
                </a:solidFill>
                <a:latin typeface="Century Gothic" charset="0"/>
              </a:rPr>
              <a:t> сбор информации о спортивных достижениях учащихся школы.</a:t>
            </a:r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 cstate="print"/>
          <a:srcRect r="49986"/>
          <a:stretch>
            <a:fillRect/>
          </a:stretch>
        </p:blipFill>
        <p:spPr bwMode="auto">
          <a:xfrm>
            <a:off x="7107238" y="576263"/>
            <a:ext cx="1074737" cy="2151062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420888"/>
            <a:ext cx="3619526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500041"/>
            <a:ext cx="3643338" cy="2728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3" cstate="print"/>
          <a:srcRect l="9523" t="3600" r="4272" b="9700"/>
          <a:stretch>
            <a:fillRect/>
          </a:stretch>
        </p:blipFill>
        <p:spPr bwMode="auto">
          <a:xfrm>
            <a:off x="5213350" y="947738"/>
            <a:ext cx="3078163" cy="297180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  <a:effectLst/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 cstate="print"/>
          <a:srcRect l="18944" t="17320" r="15837" b="20433"/>
          <a:stretch>
            <a:fillRect/>
          </a:stretch>
        </p:blipFill>
        <p:spPr bwMode="auto">
          <a:xfrm>
            <a:off x="628650" y="3360738"/>
            <a:ext cx="3000375" cy="285750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  <a:effectLst/>
        </p:spPr>
      </p:pic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642938" y="639763"/>
            <a:ext cx="4714875" cy="9445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800" b="1" i="1">
                <a:solidFill>
                  <a:srgbClr val="000000"/>
                </a:solidFill>
                <a:latin typeface="Century Gothic" charset="0"/>
              </a:rPr>
              <a:t>Министерство труда и заботы</a:t>
            </a: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1857375" y="2071688"/>
            <a:ext cx="4929188" cy="22844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>
            <a:spAutoFit/>
          </a:bodyPr>
          <a:lstStyle/>
          <a:p>
            <a:pPr marL="215900" indent="-215900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b="1" i="1">
                <a:solidFill>
                  <a:srgbClr val="000000"/>
                </a:solidFill>
                <a:latin typeface="Century Gothic" charset="0"/>
              </a:rPr>
              <a:t>Отвечает за:</a:t>
            </a:r>
          </a:p>
          <a:p>
            <a:pPr marL="215900" indent="-215900" hangingPunct="1">
              <a:lnSpc>
                <a:spcPct val="100000"/>
              </a:lnSpc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i="1">
                <a:solidFill>
                  <a:srgbClr val="000000"/>
                </a:solidFill>
                <a:latin typeface="Century Gothic" charset="0"/>
              </a:rPr>
              <a:t> уборку помещений школы в конце четверти;</a:t>
            </a:r>
          </a:p>
          <a:p>
            <a:pPr marL="215900" indent="-215900" hangingPunct="1">
              <a:lnSpc>
                <a:spcPct val="100000"/>
              </a:lnSpc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i="1">
                <a:solidFill>
                  <a:srgbClr val="000000"/>
                </a:solidFill>
                <a:latin typeface="Century Gothic" charset="0"/>
              </a:rPr>
              <a:t> помощь администрации в обеспечении порядка в школе;</a:t>
            </a:r>
          </a:p>
          <a:p>
            <a:pPr marL="215900" indent="-215900" hangingPunct="1">
              <a:lnSpc>
                <a:spcPct val="100000"/>
              </a:lnSpc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i="1">
                <a:solidFill>
                  <a:srgbClr val="000000"/>
                </a:solidFill>
                <a:latin typeface="Century Gothic" charset="0"/>
              </a:rPr>
              <a:t> проведение субботников;</a:t>
            </a:r>
          </a:p>
          <a:p>
            <a:pPr marL="215900" indent="-215900" hangingPunct="1">
              <a:lnSpc>
                <a:spcPct val="100000"/>
              </a:lnSpc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i="1">
                <a:solidFill>
                  <a:srgbClr val="000000"/>
                </a:solidFill>
                <a:latin typeface="Century Gothic" charset="0"/>
              </a:rPr>
              <a:t> оказание помощи малышам, заботу о ветеранах.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500042"/>
            <a:ext cx="8072462" cy="6054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428603"/>
            <a:ext cx="4000528" cy="3000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2638" y="3279775"/>
            <a:ext cx="2562225" cy="255270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  <a:effectLst/>
        </p:spPr>
      </p:pic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2486025" y="571500"/>
            <a:ext cx="4714875" cy="9445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800" b="1" i="1">
                <a:solidFill>
                  <a:srgbClr val="000000"/>
                </a:solidFill>
                <a:latin typeface="Century Gothic" charset="0"/>
              </a:rPr>
              <a:t>Министерство правопорядка</a:t>
            </a: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3143250" y="1714500"/>
            <a:ext cx="4786313" cy="25590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>
            <a:spAutoFit/>
          </a:bodyPr>
          <a:lstStyle/>
          <a:p>
            <a:pPr marL="215900" indent="-215900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b="1" i="1">
                <a:solidFill>
                  <a:srgbClr val="000000"/>
                </a:solidFill>
                <a:latin typeface="Century Gothic" charset="0"/>
              </a:rPr>
              <a:t>Отвечает за:</a:t>
            </a:r>
          </a:p>
          <a:p>
            <a:pPr marL="215900" indent="-215900" hangingPunct="1">
              <a:lnSpc>
                <a:spcPct val="100000"/>
              </a:lnSpc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i="1">
                <a:solidFill>
                  <a:srgbClr val="000000"/>
                </a:solidFill>
                <a:latin typeface="Century Gothic" charset="0"/>
              </a:rPr>
              <a:t> дежурство по школе;</a:t>
            </a:r>
          </a:p>
          <a:p>
            <a:pPr marL="215900" indent="-215900" hangingPunct="1">
              <a:lnSpc>
                <a:spcPct val="100000"/>
              </a:lnSpc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i="1">
                <a:solidFill>
                  <a:srgbClr val="000000"/>
                </a:solidFill>
                <a:latin typeface="Century Gothic" charset="0"/>
              </a:rPr>
              <a:t> охрану правопорядка на школьных вечерах;</a:t>
            </a:r>
          </a:p>
          <a:p>
            <a:pPr marL="215900" indent="-215900" hangingPunct="1">
              <a:lnSpc>
                <a:spcPct val="100000"/>
              </a:lnSpc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i="1">
                <a:solidFill>
                  <a:srgbClr val="000000"/>
                </a:solidFill>
                <a:latin typeface="Century Gothic" charset="0"/>
              </a:rPr>
              <a:t> ознакомление учащихся с правилами безопасного поведения;</a:t>
            </a:r>
          </a:p>
          <a:p>
            <a:pPr marL="215900" indent="-215900" hangingPunct="1">
              <a:lnSpc>
                <a:spcPct val="100000"/>
              </a:lnSpc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i="1">
                <a:solidFill>
                  <a:srgbClr val="000000"/>
                </a:solidFill>
                <a:latin typeface="Century Gothic" charset="0"/>
              </a:rPr>
              <a:t> осуществление контроля за выполнением требований внутреннего распорядка.</a:t>
            </a: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2597150"/>
            <a:ext cx="2611438" cy="3562350"/>
          </a:xfrm>
          <a:prstGeom prst="rect">
            <a:avLst/>
          </a:prstGeom>
          <a:solidFill>
            <a:srgbClr val="FFFFFF"/>
          </a:solidFill>
          <a:ln w="76320">
            <a:solidFill>
              <a:srgbClr val="292929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39813" y="1765300"/>
            <a:ext cx="3716337" cy="3786188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  <a:effectLst/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65675" y="663575"/>
            <a:ext cx="3619500" cy="2733675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  <a:effectLst/>
        </p:spPr>
      </p:pic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792163" y="576263"/>
            <a:ext cx="6286500" cy="9445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ru-RU" sz="2800" b="1" i="1">
                <a:solidFill>
                  <a:srgbClr val="000000"/>
                </a:solidFill>
                <a:latin typeface="Century Gothic" charset="0"/>
              </a:rPr>
              <a:t>Министерство средств массовой информации</a:t>
            </a: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4500563" y="3786188"/>
            <a:ext cx="3571875" cy="1736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>
            <a:spAutoFit/>
          </a:bodyPr>
          <a:lstStyle/>
          <a:p>
            <a:pPr marL="215900" indent="-215900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ru-RU" i="1">
                <a:solidFill>
                  <a:srgbClr val="000000"/>
                </a:solidFill>
                <a:latin typeface="Century Gothic" charset="0"/>
              </a:rPr>
              <a:t>Отвечает за:</a:t>
            </a:r>
          </a:p>
          <a:p>
            <a:pPr marL="215900" indent="-215900" hangingPunct="1">
              <a:lnSpc>
                <a:spcPct val="100000"/>
              </a:lnSpc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ru-RU" i="1">
                <a:solidFill>
                  <a:srgbClr val="000000"/>
                </a:solidFill>
                <a:latin typeface="Century Gothic" charset="0"/>
              </a:rPr>
              <a:t>формирование имиджа школы;</a:t>
            </a:r>
          </a:p>
          <a:p>
            <a:pPr marL="215900" indent="-215900" hangingPunct="1">
              <a:lnSpc>
                <a:spcPct val="100000"/>
              </a:lnSpc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ru-RU" i="1">
                <a:solidFill>
                  <a:srgbClr val="000000"/>
                </a:solidFill>
                <a:latin typeface="Century Gothic" charset="0"/>
              </a:rPr>
              <a:t> выпуск школьной газеты;</a:t>
            </a:r>
          </a:p>
          <a:p>
            <a:pPr marL="215900" indent="-215900" hangingPunct="1">
              <a:lnSpc>
                <a:spcPct val="100000"/>
              </a:lnSpc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ru-RU" i="1">
                <a:solidFill>
                  <a:srgbClr val="000000"/>
                </a:solidFill>
                <a:latin typeface="Century Gothic" charset="0"/>
              </a:rPr>
              <a:t> обмен информацией с другими организациями.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500042"/>
            <a:ext cx="8143900" cy="610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620688"/>
            <a:ext cx="6984776" cy="10082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Министерство науки и образования</a:t>
            </a:r>
            <a:endParaRPr lang="ru-RU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11560" y="1844824"/>
            <a:ext cx="6912768" cy="22104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Отвечает за: </a:t>
            </a:r>
          </a:p>
          <a:p>
            <a:endParaRPr lang="ru-RU" sz="2400" b="1" dirty="0" smtClean="0"/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Создание  условий для учебной деятельности школьников;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Сбор информации об учебном процессе;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Проверку дневников, учебников;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Посещаемость уроков.</a:t>
            </a:r>
            <a:endParaRPr lang="ru-RU" sz="2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028" name="Picture 4" descr="C:\Users\Анна\Desktop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509120"/>
            <a:ext cx="2466975" cy="1847850"/>
          </a:xfrm>
          <a:prstGeom prst="rect">
            <a:avLst/>
          </a:prstGeom>
          <a:noFill/>
        </p:spPr>
      </p:pic>
      <p:pic>
        <p:nvPicPr>
          <p:cNvPr id="1029" name="Picture 5" descr="C:\Users\Анна\Desktop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548680"/>
            <a:ext cx="1752600" cy="2609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на\Desktop\ФОТО\2011-2012\День учителя\SAM_33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355976" cy="3717032"/>
          </a:xfrm>
          <a:prstGeom prst="rect">
            <a:avLst/>
          </a:prstGeom>
          <a:noFill/>
        </p:spPr>
      </p:pic>
      <p:pic>
        <p:nvPicPr>
          <p:cNvPr id="3" name="Picture 3" descr="C:\Users\Анна\Desktop\IUi2287l_U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3501008"/>
            <a:ext cx="4716016" cy="3356992"/>
          </a:xfrm>
          <a:prstGeom prst="rect">
            <a:avLst/>
          </a:prstGeom>
          <a:noFill/>
        </p:spPr>
      </p:pic>
      <p:pic>
        <p:nvPicPr>
          <p:cNvPr id="1028" name="Picture 4" descr="C:\Users\Анна\Desktop\vUTUaWkoPr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549402"/>
            <a:ext cx="4411464" cy="3308598"/>
          </a:xfrm>
          <a:prstGeom prst="rect">
            <a:avLst/>
          </a:prstGeom>
          <a:noFill/>
        </p:spPr>
      </p:pic>
      <p:pic>
        <p:nvPicPr>
          <p:cNvPr id="7" name="Picture 3" descr="C:\Users\Анна\Desktop\ФОТО\2011-2012\заседание старостата\SAM_35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5976" y="0"/>
            <a:ext cx="4788024" cy="3645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500042"/>
            <a:ext cx="7443128" cy="4433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dirty="0" smtClean="0">
                <a:solidFill>
                  <a:srgbClr val="903039"/>
                </a:solidFill>
              </a:rPr>
              <a:t>МДОО «ЮВЕНТА»  на протяжении </a:t>
            </a:r>
          </a:p>
          <a:p>
            <a:pPr algn="ctr">
              <a:lnSpc>
                <a:spcPct val="150000"/>
              </a:lnSpc>
            </a:pPr>
            <a:r>
              <a:rPr lang="ru-RU" sz="3200" dirty="0" smtClean="0">
                <a:solidFill>
                  <a:srgbClr val="903039"/>
                </a:solidFill>
              </a:rPr>
              <a:t>всего своего существования </a:t>
            </a:r>
          </a:p>
          <a:p>
            <a:pPr algn="ctr">
              <a:lnSpc>
                <a:spcPct val="150000"/>
              </a:lnSpc>
            </a:pPr>
            <a:r>
              <a:rPr lang="ru-RU" sz="3200" dirty="0" smtClean="0">
                <a:solidFill>
                  <a:srgbClr val="903039"/>
                </a:solidFill>
              </a:rPr>
              <a:t>является активным участником и </a:t>
            </a:r>
          </a:p>
          <a:p>
            <a:pPr algn="ctr">
              <a:lnSpc>
                <a:spcPct val="150000"/>
              </a:lnSpc>
            </a:pPr>
            <a:r>
              <a:rPr lang="ru-RU" sz="3200" dirty="0" smtClean="0">
                <a:solidFill>
                  <a:srgbClr val="903039"/>
                </a:solidFill>
              </a:rPr>
              <a:t>победителем  многих конкурсов, </a:t>
            </a:r>
          </a:p>
          <a:p>
            <a:pPr algn="ctr">
              <a:lnSpc>
                <a:spcPct val="150000"/>
              </a:lnSpc>
            </a:pPr>
            <a:r>
              <a:rPr lang="ru-RU" sz="3200" dirty="0" smtClean="0">
                <a:solidFill>
                  <a:srgbClr val="903039"/>
                </a:solidFill>
              </a:rPr>
              <a:t>различных мероприятий, о чем </a:t>
            </a:r>
          </a:p>
          <a:p>
            <a:pPr algn="ctr">
              <a:lnSpc>
                <a:spcPct val="150000"/>
              </a:lnSpc>
            </a:pPr>
            <a:r>
              <a:rPr lang="ru-RU" sz="3200" dirty="0" smtClean="0">
                <a:solidFill>
                  <a:srgbClr val="903039"/>
                </a:solidFill>
              </a:rPr>
              <a:t>свидетельствуют грамоты и дипломы.</a:t>
            </a:r>
            <a:endParaRPr lang="ru-RU" sz="3200" dirty="0">
              <a:solidFill>
                <a:srgbClr val="90303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0034" y="642918"/>
            <a:ext cx="8143932" cy="57596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6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2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Ю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2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ные</a:t>
            </a:r>
            <a:endParaRPr lang="ru-RU" sz="6600" b="1" dirty="0" smtClean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2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  <a:p>
            <a:r>
              <a:rPr lang="ru-RU" sz="66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В</a:t>
            </a:r>
            <a:r>
              <a:rPr lang="ru-RU" sz="40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еселые</a:t>
            </a:r>
            <a:r>
              <a:rPr lang="ru-RU" sz="66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/>
            </a:r>
            <a:br>
              <a:rPr lang="ru-RU" sz="66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</a:br>
            <a:r>
              <a:rPr lang="ru-RU" sz="66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Е</a:t>
            </a:r>
            <a:r>
              <a:rPr lang="ru-RU" sz="40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динственные</a:t>
            </a:r>
            <a:r>
              <a:rPr lang="ru-RU" sz="66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/>
            </a:r>
            <a:br>
              <a:rPr lang="ru-RU" sz="66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</a:br>
            <a:r>
              <a:rPr lang="ru-RU" sz="66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ED7613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Н</a:t>
            </a:r>
            <a:r>
              <a:rPr lang="ru-RU" sz="40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ED7613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адежные</a:t>
            </a:r>
            <a:r>
              <a:rPr lang="ru-RU" sz="66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/>
            </a:r>
            <a:br>
              <a:rPr lang="ru-RU" sz="66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</a:br>
            <a:r>
              <a:rPr lang="ru-RU" sz="66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14C218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Т</a:t>
            </a:r>
            <a:r>
              <a:rPr lang="ru-RU" sz="40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14C218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алантливые</a:t>
            </a:r>
            <a:r>
              <a:rPr lang="ru-RU" sz="66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/>
            </a:r>
            <a:br>
              <a:rPr lang="ru-RU" sz="66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</a:br>
            <a:r>
              <a:rPr lang="ru-RU" sz="66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E816AC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А</a:t>
            </a:r>
            <a:r>
              <a:rPr lang="ru-RU" sz="40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E816AC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ктивные</a:t>
            </a:r>
            <a:endParaRPr lang="ru-RU" sz="66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E816AC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1027" name="Picture 3" descr="E:\DCIM\100CANON\IMG_13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573016"/>
            <a:ext cx="3851920" cy="2567947"/>
          </a:xfrm>
          <a:prstGeom prst="rect">
            <a:avLst/>
          </a:prstGeom>
          <a:noFill/>
        </p:spPr>
      </p:pic>
      <p:pic>
        <p:nvPicPr>
          <p:cNvPr id="1028" name="Picture 4" descr="E:\DCIM\100CANON\IMG_13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1492" y="548680"/>
            <a:ext cx="3888432" cy="2592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8" name="Picture 4" descr="p1_dsc027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2949" name="Text Box 5"/>
          <p:cNvSpPr txBox="1">
            <a:spLocks noChangeArrowheads="1"/>
          </p:cNvSpPr>
          <p:nvPr/>
        </p:nvSpPr>
        <p:spPr bwMode="auto">
          <a:xfrm>
            <a:off x="142844" y="4995952"/>
            <a:ext cx="9001156" cy="186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1" algn="r">
              <a:lnSpc>
                <a:spcPts val="1100"/>
              </a:lnSpc>
              <a:spcBef>
                <a:spcPct val="50000"/>
              </a:spcBef>
            </a:pPr>
            <a:r>
              <a:rPr lang="ru-RU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Школа №</a:t>
            </a:r>
            <a:r>
              <a:rPr lang="ru-RU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60</a:t>
            </a:r>
            <a:endParaRPr lang="en-US" sz="24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lvl="1" algn="r">
              <a:lnSpc>
                <a:spcPts val="1100"/>
              </a:lnSpc>
              <a:spcBef>
                <a:spcPct val="50000"/>
              </a:spcBef>
            </a:pPr>
            <a:r>
              <a:rPr lang="ru-RU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420098 г.Казань, ул. Граничная, 2</a:t>
            </a:r>
          </a:p>
          <a:p>
            <a:pPr lvl="1" algn="r">
              <a:lnSpc>
                <a:spcPts val="1100"/>
              </a:lnSpc>
              <a:spcBef>
                <a:spcPct val="50000"/>
              </a:spcBef>
            </a:pPr>
            <a:r>
              <a:rPr lang="ru-RU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Тел. 570-85-97 </a:t>
            </a:r>
            <a:endParaRPr lang="ru-RU" sz="2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lvl="1" algn="r">
              <a:lnSpc>
                <a:spcPts val="1100"/>
              </a:lnSpc>
              <a:spcBef>
                <a:spcPct val="50000"/>
              </a:spcBef>
            </a:pPr>
            <a:r>
              <a:rPr lang="ru-RU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Адрес электронной почты: </a:t>
            </a:r>
            <a:r>
              <a:rPr lang="ru-RU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sch060</a:t>
            </a:r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@rambler</a:t>
            </a:r>
            <a:r>
              <a:rPr lang="ru-RU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ru-RU" sz="2400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ru</a:t>
            </a:r>
            <a:r>
              <a:rPr lang="ru-RU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</a:t>
            </a:r>
          </a:p>
          <a:p>
            <a:pPr lvl="1" algn="r">
              <a:lnSpc>
                <a:spcPts val="1100"/>
              </a:lnSpc>
              <a:spcBef>
                <a:spcPct val="50000"/>
              </a:spcBef>
            </a:pPr>
            <a:r>
              <a:rPr lang="ru-RU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Адрес сайта</a:t>
            </a:r>
            <a:r>
              <a:rPr lang="ru-RU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:</a:t>
            </a:r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ru-RU" sz="24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lvl="1" algn="r">
              <a:lnSpc>
                <a:spcPts val="1100"/>
              </a:lnSpc>
              <a:spcBef>
                <a:spcPct val="50000"/>
              </a:spcBef>
            </a:pPr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https://edu.tatar.ru/aviastroit/page2190.htm/sch060</a:t>
            </a:r>
            <a:endParaRPr lang="ru-RU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2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829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829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829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60"/>
                            </p:stCondLst>
                            <p:childTnLst>
                              <p:par>
                                <p:cTn id="1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829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829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829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60"/>
                            </p:stCondLst>
                            <p:childTnLst>
                              <p:par>
                                <p:cTn id="2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829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829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829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620"/>
                            </p:stCondLst>
                            <p:childTnLst>
                              <p:par>
                                <p:cTn id="2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829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829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829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220"/>
                            </p:stCondLst>
                            <p:childTnLst>
                              <p:par>
                                <p:cTn id="3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829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829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829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700"/>
                            </p:stCondLst>
                            <p:childTnLst>
                              <p:par>
                                <p:cTn id="3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829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829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829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500034" y="549275"/>
            <a:ext cx="7929618" cy="5546725"/>
          </a:xfrm>
          <a:prstGeom prst="rect">
            <a:avLst/>
          </a:prstGeom>
        </p:spPr>
        <p:txBody>
          <a:bodyPr/>
          <a:lstStyle/>
          <a:p>
            <a:pPr marL="342900" marR="0" lvl="0" indent="-342900" algn="just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Wingdings" pitchFamily="2" charset="2"/>
              <a:buNone/>
              <a:tabLst/>
              <a:defRPr/>
            </a:pPr>
            <a:r>
              <a:rPr kumimoji="0" lang="ru-RU" sz="44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Ювента</a:t>
            </a:r>
            <a:r>
              <a:rPr kumimoji="0" lang="ru-RU" sz="4400" b="0" i="1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4400" b="0" i="1" u="none" strike="noStrike" kern="0" cap="none" spc="0" normalizeH="0" baseline="0" noProof="0" dirty="0" smtClean="0">
                <a:ln>
                  <a:noFill/>
                </a:ln>
                <a:solidFill>
                  <a:srgbClr val="90303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или </a:t>
            </a:r>
            <a:r>
              <a:rPr kumimoji="0" lang="ru-RU" sz="44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90303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Ювентас</a:t>
            </a:r>
            <a:r>
              <a:rPr kumimoji="0" lang="ru-RU" sz="4400" b="0" i="1" u="none" strike="noStrike" kern="0" cap="none" spc="0" normalizeH="0" baseline="0" noProof="0" dirty="0" smtClean="0">
                <a:ln>
                  <a:noFill/>
                </a:ln>
                <a:solidFill>
                  <a:srgbClr val="90303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</a:t>
            </a:r>
            <a:r>
              <a:rPr kumimoji="0" lang="ru-RU" sz="4400" b="1" i="1" u="none" strike="noStrike" kern="0" cap="none" spc="0" normalizeH="0" baseline="0" noProof="0" dirty="0" smtClean="0">
                <a:ln>
                  <a:noFill/>
                </a:ln>
                <a:solidFill>
                  <a:srgbClr val="90303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лат.</a:t>
            </a:r>
            <a:r>
              <a:rPr kumimoji="0" lang="ru-RU" sz="4400" b="0" i="1" u="none" strike="noStrike" kern="0" cap="none" spc="0" normalizeH="0" baseline="0" noProof="0" dirty="0" smtClean="0">
                <a:ln>
                  <a:noFill/>
                </a:ln>
                <a:solidFill>
                  <a:srgbClr val="90303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44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90303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Iuventas</a:t>
            </a:r>
            <a:r>
              <a:rPr kumimoji="0" lang="ru-RU" sz="4400" b="0" i="1" u="none" strike="noStrike" kern="0" cap="none" spc="0" normalizeH="0" baseline="0" noProof="0" dirty="0" smtClean="0">
                <a:ln>
                  <a:noFill/>
                </a:ln>
                <a:solidFill>
                  <a:srgbClr val="90303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— у древних римлян богиня юности, имевшая своё небольшое святилище в пределах храма Юпитера Капитолийского.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500034" y="428604"/>
            <a:ext cx="8001056" cy="2708275"/>
          </a:xfrm>
          <a:prstGeom prst="rect">
            <a:avLst/>
          </a:prstGeom>
        </p:spPr>
        <p:txBody>
          <a:bodyPr/>
          <a:lstStyle/>
          <a:p>
            <a:pPr marL="0" marR="0" lvl="0" indent="0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ru-RU" sz="3600" b="1" i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lgerian" pitchFamily="82" charset="0"/>
                <a:ea typeface="+mj-ea"/>
                <a:cs typeface="+mj-cs"/>
              </a:rPr>
              <a:t>    </a:t>
            </a:r>
            <a:r>
              <a:rPr kumimoji="0" lang="ru-RU" sz="4000" b="1" i="1" u="none" strike="noStrike" kern="0" cap="none" spc="0" normalizeH="0" baseline="0" noProof="0" dirty="0" smtClean="0">
                <a:ln>
                  <a:noFill/>
                </a:ln>
                <a:solidFill>
                  <a:srgbClr val="903039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Наш девиз:</a:t>
            </a:r>
            <a:r>
              <a:rPr kumimoji="0" lang="ru-RU" sz="4000" b="1" i="1" u="none" strike="noStrike" kern="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/>
            </a:r>
            <a:br>
              <a:rPr kumimoji="0" lang="ru-RU" sz="4000" b="1" i="1" u="none" strike="noStrike" kern="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</a:br>
            <a:r>
              <a:rPr kumimoji="0" lang="ru-RU" sz="40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ЮВЕНТА по-гречески</a:t>
            </a:r>
            <a:r>
              <a:rPr kumimoji="0" lang="ru-RU" sz="4000" b="1" i="1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 </a:t>
            </a:r>
            <a:r>
              <a:rPr kumimoji="0" lang="ru-RU" sz="40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молодость, </a:t>
            </a:r>
          </a:p>
          <a:p>
            <a:pPr marL="0" marR="0" lvl="0" indent="0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ru-RU" sz="40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а молодость-это МЫ!</a:t>
            </a:r>
            <a:r>
              <a:rPr kumimoji="0" lang="ru-RU" sz="4000" b="1" i="1" u="none" strike="noStrike" kern="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/>
            </a:r>
            <a:br>
              <a:rPr kumimoji="0" lang="ru-RU" sz="4000" b="1" i="1" u="none" strike="noStrike" kern="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</a:br>
            <a:r>
              <a:rPr kumimoji="0" lang="ru-RU" sz="3600" b="1" i="1" u="none" strike="noStrike" kern="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/>
            </a:r>
            <a:br>
              <a:rPr kumimoji="0" lang="ru-RU" sz="3600" b="1" i="1" u="none" strike="noStrike" kern="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</a:br>
            <a:endParaRPr kumimoji="0" lang="ru-RU" sz="3600" b="1" i="1" u="none" strike="noStrike" kern="0" cap="none" spc="0" normalizeH="0" baseline="0" noProof="0" dirty="0" smtClean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Monotype Corsiva" pitchFamily="66" charset="0"/>
              <a:ea typeface="+mj-ea"/>
              <a:cs typeface="+mj-cs"/>
            </a:endParaRP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2428860" y="3000372"/>
            <a:ext cx="5148262" cy="239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4000" b="1" dirty="0">
                <a:solidFill>
                  <a:srgbClr val="FF0000"/>
                </a:solidFill>
                <a:latin typeface="Monotype Corsiva" pitchFamily="66" charset="0"/>
              </a:rPr>
              <a:t>МДОО «</a:t>
            </a:r>
            <a:r>
              <a:rPr lang="ru-RU" sz="4000" b="1" dirty="0" err="1">
                <a:solidFill>
                  <a:srgbClr val="FF0000"/>
                </a:solidFill>
                <a:latin typeface="Monotype Corsiva" pitchFamily="66" charset="0"/>
              </a:rPr>
              <a:t>Ювента</a:t>
            </a:r>
            <a:r>
              <a:rPr lang="ru-RU" sz="4000" b="1" dirty="0">
                <a:solidFill>
                  <a:srgbClr val="FF0000"/>
                </a:solidFill>
                <a:latin typeface="Monotype Corsiva" pitchFamily="66" charset="0"/>
              </a:rPr>
              <a:t>» имеет свою </a:t>
            </a:r>
            <a:r>
              <a:rPr lang="ru-RU" sz="4000" b="1" dirty="0">
                <a:solidFill>
                  <a:srgbClr val="903039"/>
                </a:solidFill>
                <a:latin typeface="Monotype Corsiva" pitchFamily="66" charset="0"/>
              </a:rPr>
              <a:t>символику</a:t>
            </a:r>
            <a:r>
              <a:rPr lang="ru-RU" sz="4000" b="1" dirty="0">
                <a:solidFill>
                  <a:srgbClr val="FF0000"/>
                </a:solidFill>
                <a:latin typeface="Monotype Corsiva" pitchFamily="66" charset="0"/>
              </a:rPr>
              <a:t>, символ единства Молодости и Мудрости</a:t>
            </a:r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.</a:t>
            </a:r>
          </a:p>
        </p:txBody>
      </p:sp>
      <p:pic>
        <p:nvPicPr>
          <p:cNvPr id="19458" name="Рисунок 0" descr="сканирование00ф06.jpg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2357430"/>
            <a:ext cx="2538414" cy="39131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16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2484438" y="1700213"/>
            <a:ext cx="6011862" cy="44958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just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Wingdings" pitchFamily="2" charset="2"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lang="ru-RU" sz="2800" kern="0" dirty="0">
                <a:solidFill>
                  <a:srgbClr val="903039"/>
                </a:solidFill>
                <a:latin typeface="+mn-lt"/>
                <a:cs typeface="+mn-cs"/>
              </a:rPr>
              <a:t>с</a:t>
            </a:r>
            <a:r>
              <a:rPr kumimoji="0" lang="ru-RU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90303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оздать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90303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условия для развития творческих, индивидуальных способностей личности ребёнка в условиях национальной школы, формирования человека с высоким самосознанием, обладающего активной жизненной позицией и нравственностью.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14348" y="571480"/>
            <a:ext cx="4131259" cy="86517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Наша цель:</a:t>
            </a:r>
            <a:endParaRPr lang="ru-RU" sz="54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2071670" y="1643050"/>
            <a:ext cx="6427787" cy="4637088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449263" rtl="0" eaLnBrk="1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Wingdings" pitchFamily="2" charset="2"/>
              <a:buChar char="Ø"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90303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Развитие познавательных интересов  и творческой активности детей через многообразные формы деятельности.</a:t>
            </a:r>
          </a:p>
          <a:p>
            <a:pPr marL="342900" marR="0" lvl="0" indent="-342900" algn="l" defTabSz="449263" rtl="0" eaLnBrk="1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Wingdings" pitchFamily="2" charset="2"/>
              <a:buChar char="Ø"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90303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Воспитание личностного потенциала на традициях, культуре татарского и русского народов, выражающегося в уважении, чести, достоинства своих людей, независимо от их возраста и характера общения.</a:t>
            </a:r>
          </a:p>
          <a:p>
            <a:pPr marL="342900" marR="0" lvl="0" indent="-342900" algn="l" defTabSz="449263" rtl="0" eaLnBrk="1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Wingdings" pitchFamily="2" charset="2"/>
              <a:buChar char="Ø"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90303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Привитие знаний, умений и навыков, необходимых в жизни, различных видах трудовой деятельности, спорте и т. д.</a:t>
            </a:r>
          </a:p>
          <a:p>
            <a:pPr marL="342900" marR="0" lvl="0" indent="-342900" algn="l" defTabSz="449263" rtl="0" eaLnBrk="1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Wingdings" pitchFamily="2" charset="2"/>
              <a:buChar char="Ø"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90303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Формирование ценностного отношения к природе, человечеству.</a:t>
            </a:r>
          </a:p>
          <a:p>
            <a:pPr marL="342900" marR="0" lvl="0" indent="-342900" algn="l" defTabSz="449263" rtl="0" eaLnBrk="1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Wingdings" pitchFamily="2" charset="2"/>
              <a:buNone/>
              <a:tabLst/>
              <a:defRPr/>
            </a:pP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571480"/>
            <a:ext cx="2870081" cy="86517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Задачи:</a:t>
            </a:r>
            <a:endParaRPr lang="ru-RU" sz="54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15313" y="5572125"/>
            <a:ext cx="449262" cy="625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2138363" y="498475"/>
            <a:ext cx="4702175" cy="4381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66168" rIns="90000" bIns="45000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400" b="1" i="1">
                <a:solidFill>
                  <a:srgbClr val="000000"/>
                </a:solidFill>
              </a:rPr>
              <a:t>Структура МДОО «Ювента»</a:t>
            </a:r>
          </a:p>
        </p:txBody>
      </p:sp>
      <p:sp>
        <p:nvSpPr>
          <p:cNvPr id="6147" name="Oval 3"/>
          <p:cNvSpPr>
            <a:spLocks noChangeArrowheads="1"/>
          </p:cNvSpPr>
          <p:nvPr/>
        </p:nvSpPr>
        <p:spPr bwMode="auto">
          <a:xfrm>
            <a:off x="3527425" y="2663825"/>
            <a:ext cx="1368425" cy="1079500"/>
          </a:xfrm>
          <a:prstGeom prst="ellipse">
            <a:avLst/>
          </a:prstGeom>
          <a:solidFill>
            <a:srgbClr val="FFCC99"/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90000" tIns="60876" rIns="90000" bIns="45000" anchor="ctr"/>
          <a:lstStyle/>
          <a:p>
            <a:pPr algn="ctr">
              <a:tabLst>
                <a:tab pos="723900" algn="l"/>
              </a:tabLst>
            </a:pPr>
            <a:r>
              <a:rPr lang="ru-RU" i="1">
                <a:solidFill>
                  <a:srgbClr val="000000"/>
                </a:solidFill>
              </a:rPr>
              <a:t>президент</a:t>
            </a:r>
          </a:p>
        </p:txBody>
      </p:sp>
      <p:sp>
        <p:nvSpPr>
          <p:cNvPr id="6148" name="Oval 4"/>
          <p:cNvSpPr>
            <a:spLocks noChangeArrowheads="1"/>
          </p:cNvSpPr>
          <p:nvPr/>
        </p:nvSpPr>
        <p:spPr bwMode="auto">
          <a:xfrm>
            <a:off x="1301750" y="1801813"/>
            <a:ext cx="1944688" cy="1439862"/>
          </a:xfrm>
          <a:prstGeom prst="ellipse">
            <a:avLst/>
          </a:prstGeom>
          <a:solidFill>
            <a:srgbClr val="FFFFCC"/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149" name="Oval 5"/>
          <p:cNvSpPr>
            <a:spLocks noChangeArrowheads="1"/>
          </p:cNvSpPr>
          <p:nvPr/>
        </p:nvSpPr>
        <p:spPr bwMode="auto">
          <a:xfrm>
            <a:off x="3562350" y="1079500"/>
            <a:ext cx="1728788" cy="1143000"/>
          </a:xfrm>
          <a:prstGeom prst="ellipse">
            <a:avLst/>
          </a:prstGeom>
          <a:solidFill>
            <a:srgbClr val="FFFFCC"/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90000" tIns="58230" rIns="90000" bIns="45000" anchor="ctr"/>
          <a:lstStyle/>
          <a:p>
            <a:pPr algn="ctr">
              <a:tabLst>
                <a:tab pos="723900" algn="l"/>
                <a:tab pos="1447800" algn="l"/>
              </a:tabLst>
            </a:pPr>
            <a:r>
              <a:rPr lang="ru-RU" sz="1500" i="1">
                <a:solidFill>
                  <a:srgbClr val="000000"/>
                </a:solidFill>
              </a:rPr>
              <a:t>Министерство </a:t>
            </a:r>
          </a:p>
          <a:p>
            <a:pPr algn="ctr">
              <a:tabLst>
                <a:tab pos="723900" algn="l"/>
                <a:tab pos="1447800" algn="l"/>
              </a:tabLst>
            </a:pPr>
            <a:r>
              <a:rPr lang="ru-RU" sz="1500" i="1">
                <a:solidFill>
                  <a:srgbClr val="000000"/>
                </a:solidFill>
              </a:rPr>
              <a:t>труда и заботы</a:t>
            </a:r>
          </a:p>
        </p:txBody>
      </p:sp>
      <p:sp>
        <p:nvSpPr>
          <p:cNvPr id="6150" name="Oval 6"/>
          <p:cNvSpPr>
            <a:spLocks noChangeArrowheads="1"/>
          </p:cNvSpPr>
          <p:nvPr/>
        </p:nvSpPr>
        <p:spPr bwMode="auto">
          <a:xfrm>
            <a:off x="5184775" y="2087563"/>
            <a:ext cx="1871663" cy="1368425"/>
          </a:xfrm>
          <a:prstGeom prst="ellipse">
            <a:avLst/>
          </a:prstGeom>
          <a:solidFill>
            <a:srgbClr val="FFFFCC"/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90000" tIns="58230" rIns="90000" bIns="45000" anchor="ctr"/>
          <a:lstStyle/>
          <a:p>
            <a:pPr algn="ctr">
              <a:tabLst>
                <a:tab pos="723900" algn="l"/>
                <a:tab pos="1447800" algn="l"/>
              </a:tabLst>
            </a:pPr>
            <a:r>
              <a:rPr lang="ru-RU" sz="1500" i="1">
                <a:solidFill>
                  <a:srgbClr val="000000"/>
                </a:solidFill>
              </a:rPr>
              <a:t>Министерство </a:t>
            </a:r>
          </a:p>
          <a:p>
            <a:pPr algn="ctr">
              <a:tabLst>
                <a:tab pos="723900" algn="l"/>
                <a:tab pos="1447800" algn="l"/>
              </a:tabLst>
            </a:pPr>
            <a:r>
              <a:rPr lang="ru-RU" sz="1500" i="1">
                <a:solidFill>
                  <a:srgbClr val="000000"/>
                </a:solidFill>
              </a:rPr>
              <a:t>культуры и досуга</a:t>
            </a:r>
          </a:p>
        </p:txBody>
      </p:sp>
      <p:sp>
        <p:nvSpPr>
          <p:cNvPr id="6151" name="Oval 7"/>
          <p:cNvSpPr>
            <a:spLocks noChangeArrowheads="1"/>
          </p:cNvSpPr>
          <p:nvPr/>
        </p:nvSpPr>
        <p:spPr bwMode="auto">
          <a:xfrm>
            <a:off x="4679950" y="3959225"/>
            <a:ext cx="1800225" cy="1368425"/>
          </a:xfrm>
          <a:prstGeom prst="ellipse">
            <a:avLst/>
          </a:prstGeom>
          <a:solidFill>
            <a:srgbClr val="FFFFCC"/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90000" tIns="58230" rIns="90000" bIns="45000" anchor="ctr"/>
          <a:lstStyle/>
          <a:p>
            <a:pPr algn="ctr">
              <a:tabLst>
                <a:tab pos="723900" algn="l"/>
                <a:tab pos="1447800" algn="l"/>
              </a:tabLst>
            </a:pPr>
            <a:r>
              <a:rPr lang="ru-RU" sz="1500" i="1">
                <a:solidFill>
                  <a:srgbClr val="000000"/>
                </a:solidFill>
              </a:rPr>
              <a:t>Министерство </a:t>
            </a:r>
          </a:p>
          <a:p>
            <a:pPr algn="ctr">
              <a:tabLst>
                <a:tab pos="723900" algn="l"/>
                <a:tab pos="1447800" algn="l"/>
              </a:tabLst>
            </a:pPr>
            <a:r>
              <a:rPr lang="ru-RU" sz="1500" i="1">
                <a:solidFill>
                  <a:srgbClr val="000000"/>
                </a:solidFill>
              </a:rPr>
              <a:t>здоровья и спорта</a:t>
            </a:r>
          </a:p>
        </p:txBody>
      </p:sp>
      <p:sp>
        <p:nvSpPr>
          <p:cNvPr id="6152" name="Oval 8"/>
          <p:cNvSpPr>
            <a:spLocks noChangeArrowheads="1"/>
          </p:cNvSpPr>
          <p:nvPr/>
        </p:nvSpPr>
        <p:spPr bwMode="auto">
          <a:xfrm>
            <a:off x="2016125" y="3743325"/>
            <a:ext cx="1728788" cy="1439863"/>
          </a:xfrm>
          <a:prstGeom prst="ellipse">
            <a:avLst/>
          </a:prstGeom>
          <a:solidFill>
            <a:srgbClr val="FFFFCC"/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90000" tIns="58230" rIns="90000" bIns="45000" anchor="ctr"/>
          <a:lstStyle/>
          <a:p>
            <a:pPr algn="ctr">
              <a:tabLst>
                <a:tab pos="723900" algn="l"/>
                <a:tab pos="1447800" algn="l"/>
              </a:tabLst>
            </a:pPr>
            <a:r>
              <a:rPr lang="ru-RU" sz="1500" i="1">
                <a:solidFill>
                  <a:srgbClr val="000000"/>
                </a:solidFill>
              </a:rPr>
              <a:t>Министерство </a:t>
            </a:r>
          </a:p>
          <a:p>
            <a:pPr algn="ctr">
              <a:tabLst>
                <a:tab pos="723900" algn="l"/>
                <a:tab pos="1447800" algn="l"/>
              </a:tabLst>
            </a:pPr>
            <a:r>
              <a:rPr lang="ru-RU" sz="1500" i="1">
                <a:solidFill>
                  <a:srgbClr val="000000"/>
                </a:solidFill>
              </a:rPr>
              <a:t>СМИ</a:t>
            </a:r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1301750" y="2078038"/>
            <a:ext cx="2022475" cy="5143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58230" rIns="90000" bIns="45000"/>
          <a:lstStyle/>
          <a:p>
            <a:pPr>
              <a:tabLst>
                <a:tab pos="723900" algn="l"/>
                <a:tab pos="1447800" algn="l"/>
              </a:tabLst>
            </a:pPr>
            <a:r>
              <a:rPr lang="ru-RU" sz="1500" i="1">
                <a:solidFill>
                  <a:srgbClr val="000000"/>
                </a:solidFill>
              </a:rPr>
              <a:t>Министерство</a:t>
            </a:r>
          </a:p>
          <a:p>
            <a:pPr>
              <a:tabLst>
                <a:tab pos="723900" algn="l"/>
                <a:tab pos="1447800" algn="l"/>
              </a:tabLst>
            </a:pPr>
            <a:r>
              <a:rPr lang="ru-RU" sz="1500" i="1">
                <a:solidFill>
                  <a:srgbClr val="000000"/>
                </a:solidFill>
              </a:rPr>
              <a:t>науки и образования</a:t>
            </a:r>
          </a:p>
        </p:txBody>
      </p:sp>
      <p:sp>
        <p:nvSpPr>
          <p:cNvPr id="6154" name="Line 10"/>
          <p:cNvSpPr>
            <a:spLocks noChangeShapeType="1"/>
          </p:cNvSpPr>
          <p:nvPr/>
        </p:nvSpPr>
        <p:spPr bwMode="auto">
          <a:xfrm flipV="1">
            <a:off x="4319588" y="2019300"/>
            <a:ext cx="1587" cy="6461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155" name="Line 11"/>
          <p:cNvSpPr>
            <a:spLocks noChangeShapeType="1"/>
          </p:cNvSpPr>
          <p:nvPr/>
        </p:nvSpPr>
        <p:spPr bwMode="auto">
          <a:xfrm flipV="1">
            <a:off x="4895850" y="2878138"/>
            <a:ext cx="287338" cy="1476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156" name="Line 12"/>
          <p:cNvSpPr>
            <a:spLocks noChangeShapeType="1"/>
          </p:cNvSpPr>
          <p:nvPr/>
        </p:nvSpPr>
        <p:spPr bwMode="auto">
          <a:xfrm>
            <a:off x="4751388" y="3527425"/>
            <a:ext cx="431800" cy="6477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157" name="Line 13"/>
          <p:cNvSpPr>
            <a:spLocks noChangeShapeType="1"/>
          </p:cNvSpPr>
          <p:nvPr/>
        </p:nvSpPr>
        <p:spPr bwMode="auto">
          <a:xfrm flipH="1">
            <a:off x="3525838" y="3667125"/>
            <a:ext cx="363537" cy="3651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158" name="Line 14"/>
          <p:cNvSpPr>
            <a:spLocks noChangeShapeType="1"/>
          </p:cNvSpPr>
          <p:nvPr/>
        </p:nvSpPr>
        <p:spPr bwMode="auto">
          <a:xfrm flipH="1" flipV="1">
            <a:off x="3167063" y="2814638"/>
            <a:ext cx="506412" cy="746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64238" y="4038600"/>
            <a:ext cx="2928937" cy="219710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  <a:effectLst/>
        </p:spPr>
      </p:pic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2879725" y="2643188"/>
            <a:ext cx="4857750" cy="1736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>
            <a:spAutoFit/>
          </a:bodyPr>
          <a:lstStyle/>
          <a:p>
            <a:pPr marL="215900" indent="-215900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b="1" i="1" dirty="0">
                <a:solidFill>
                  <a:srgbClr val="000000"/>
                </a:solidFill>
                <a:latin typeface="Century Gothic" charset="0"/>
              </a:rPr>
              <a:t>Отвечает за подготовку и проведение:</a:t>
            </a:r>
          </a:p>
          <a:p>
            <a:pPr marL="215900" indent="-215900" hangingPunct="1">
              <a:lnSpc>
                <a:spcPct val="100000"/>
              </a:lnSpc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i="1" dirty="0">
                <a:solidFill>
                  <a:srgbClr val="000000"/>
                </a:solidFill>
                <a:latin typeface="Century Gothic" charset="0"/>
              </a:rPr>
              <a:t>вечеров отдыха, праздников </a:t>
            </a:r>
          </a:p>
          <a:p>
            <a:pPr marL="215900" indent="-215900" hangingPunct="1">
              <a:lnSpc>
                <a:spcPct val="100000"/>
              </a:lnSpc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i="1" dirty="0">
                <a:solidFill>
                  <a:srgbClr val="000000"/>
                </a:solidFill>
                <a:latin typeface="Century Gothic" charset="0"/>
              </a:rPr>
              <a:t>фестивалей;</a:t>
            </a:r>
          </a:p>
          <a:p>
            <a:pPr marL="215900" indent="-215900" hangingPunct="1">
              <a:lnSpc>
                <a:spcPct val="100000"/>
              </a:lnSpc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i="1" dirty="0">
                <a:solidFill>
                  <a:srgbClr val="000000"/>
                </a:solidFill>
                <a:latin typeface="Century Gothic" charset="0"/>
              </a:rPr>
              <a:t> интеллектуальных игр, </a:t>
            </a:r>
          </a:p>
          <a:p>
            <a:pPr marL="215900" indent="-215900" hangingPunct="1">
              <a:lnSpc>
                <a:spcPct val="100000"/>
              </a:lnSpc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i="1" dirty="0">
                <a:solidFill>
                  <a:srgbClr val="000000"/>
                </a:solidFill>
                <a:latin typeface="Century Gothic" charset="0"/>
              </a:rPr>
              <a:t>выставок, конкурсов;</a:t>
            </a:r>
          </a:p>
          <a:p>
            <a:pPr marL="215900" indent="-215900" hangingPunct="1">
              <a:lnSpc>
                <a:spcPct val="100000"/>
              </a:lnSpc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i="1" dirty="0">
                <a:solidFill>
                  <a:srgbClr val="000000"/>
                </a:solidFill>
                <a:latin typeface="Century Gothic" charset="0"/>
              </a:rPr>
              <a:t> театральных постановок.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3702" y="500042"/>
            <a:ext cx="2047862" cy="247289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  <a:effectLst/>
        </p:spPr>
      </p:pic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1571604" y="357166"/>
            <a:ext cx="5870575" cy="9445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ru-RU" sz="2800" b="1" i="1">
                <a:solidFill>
                  <a:srgbClr val="000000"/>
                </a:solidFill>
                <a:latin typeface="Century Gothic" charset="0"/>
              </a:rPr>
              <a:t>Министерство культуры и досуга</a:t>
            </a: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7975" y="2540000"/>
            <a:ext cx="2428875" cy="2428875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500042"/>
            <a:ext cx="7858148" cy="5893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entury Gothic"/>
        <a:ea typeface=""/>
        <a:cs typeface="Arial Unicode MS"/>
      </a:majorFont>
      <a:minorFont>
        <a:latin typeface="Century Gothic"/>
        <a:ea typeface=""/>
        <a:cs typeface="Arial Unicode MS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entury Gothic"/>
        <a:ea typeface=""/>
        <a:cs typeface="Arial Unicode MS"/>
      </a:majorFont>
      <a:minorFont>
        <a:latin typeface="Century Gothic"/>
        <a:ea typeface=""/>
        <a:cs typeface="Arial Unicode MS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"/>
        <a:cs typeface="Arial Unicode MS"/>
      </a:majorFont>
      <a:minorFont>
        <a:latin typeface="Arial"/>
        <a:ea typeface=""/>
        <a:cs typeface="Arial Unicode MS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</TotalTime>
  <Words>429</Words>
  <Application>Microsoft Office PowerPoint</Application>
  <PresentationFormat>Экран (4:3)</PresentationFormat>
  <Paragraphs>78</Paragraphs>
  <Slides>20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20</vt:i4>
      </vt:variant>
    </vt:vector>
  </HeadingPairs>
  <TitlesOfParts>
    <vt:vector size="23" baseType="lpstr">
      <vt:lpstr>Тема Office</vt:lpstr>
      <vt:lpstr>Тема Office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АБАК</dc:creator>
  <cp:lastModifiedBy>АБАК</cp:lastModifiedBy>
  <cp:revision>33</cp:revision>
  <cp:lastPrinted>1601-01-01T00:00:00Z</cp:lastPrinted>
  <dcterms:created xsi:type="dcterms:W3CDTF">1601-01-01T00:00:00Z</dcterms:created>
  <dcterms:modified xsi:type="dcterms:W3CDTF">2014-12-13T06:49:15Z</dcterms:modified>
</cp:coreProperties>
</file>