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93" r:id="rId4"/>
    <p:sldId id="262" r:id="rId5"/>
    <p:sldId id="294" r:id="rId6"/>
    <p:sldId id="257" r:id="rId7"/>
    <p:sldId id="258" r:id="rId8"/>
    <p:sldId id="263" r:id="rId9"/>
    <p:sldId id="264" r:id="rId10"/>
    <p:sldId id="265" r:id="rId11"/>
    <p:sldId id="266" r:id="rId12"/>
    <p:sldId id="267" r:id="rId13"/>
    <p:sldId id="268" r:id="rId14"/>
    <p:sldId id="269" r:id="rId15"/>
    <p:sldId id="290" r:id="rId16"/>
    <p:sldId id="270" r:id="rId17"/>
    <p:sldId id="272" r:id="rId18"/>
    <p:sldId id="271" r:id="rId19"/>
    <p:sldId id="291" r:id="rId20"/>
    <p:sldId id="273" r:id="rId21"/>
    <p:sldId id="274" r:id="rId22"/>
    <p:sldId id="275" r:id="rId23"/>
    <p:sldId id="276" r:id="rId24"/>
    <p:sldId id="295" r:id="rId25"/>
    <p:sldId id="296" r:id="rId26"/>
    <p:sldId id="277" r:id="rId27"/>
    <p:sldId id="278" r:id="rId28"/>
    <p:sldId id="279" r:id="rId29"/>
    <p:sldId id="280" r:id="rId30"/>
    <p:sldId id="281" r:id="rId31"/>
    <p:sldId id="298" r:id="rId32"/>
    <p:sldId id="297" r:id="rId33"/>
    <p:sldId id="292" r:id="rId34"/>
    <p:sldId id="282" r:id="rId35"/>
    <p:sldId id="283" r:id="rId36"/>
    <p:sldId id="284" r:id="rId37"/>
    <p:sldId id="285" r:id="rId38"/>
    <p:sldId id="286" r:id="rId39"/>
    <p:sldId id="287" r:id="rId40"/>
    <p:sldId id="288" r:id="rId41"/>
    <p:sldId id="289"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1" d="100"/>
          <a:sy n="51" d="100"/>
        </p:scale>
        <p:origin x="-102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09.06.2014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09.06.2014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09.06.2014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09.06.2014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09.06.2014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vasiliy.ru/wp-content/uploads/2010/04/dmitry_donskoy.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hyperlink" Target="http://ru.wikipedia.org/wiki/%D0%A4%D0%B0%D0%B9%D0%BB:Suvorov_Alex_V.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hyperlink" Target="http://ru.wikipedia.org/wiki/%D0%A4%D0%B0%D0%B9%D0%BB:Kutuzov_by_Volkov.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hyperlink" Target="http://ru.wikipedia.org/w/index.php?title=%D0%A4%D0%B0%D0%B9%D0%BB:Georgi_Zhukov_in_1940.jpg&amp;filetimestamp=20071113160014"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ru.wikipedia.org/w/index.php?title=%D0%A4%D0%B0%D0%B9%D0%BB:%D0%A1%D0%B2%D1%8F%D1%82%D1%8B%D0%B5_%D0%91%D0%BE%D1%80%D0%B8%D1%81_%D0%B8_%D0%93%D0%BB%D0%B5%D0%B1.jpg&amp;filetimestamp=20081207001820"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ru.wikipedia.org/wiki/%D0%A4%D0%B0%D0%B9%D0%BB:Seraphim_of_Sarov.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hyperlink" Target="http://ru.wikipedia.org/wiki/%D0%A4%D0%B0%D0%B9%D0%BB:%D0%98%D0%BE%D0%B0%D0%BD%D0%BD_%D0%9A%D1%80%D0%BE%D0%BD%D1%88%D1%82%D0%B0%D0%B4%D1%82%D1%81%D0%BA%D0%B8%D0%B9.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hyperlink" Target="http://ru.wikipedia.org/wiki/%D0%A4%D0%B0%D0%B9%D0%BB:Blajennaya_Matrona.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ru.wikipedia.org/wiki/%D0%A4%D0%B0%D0%B9%D0%BB:Lomonosov_(3).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hyperlink" Target="http://ru.wikipedia.org/wiki/%D0%A4%D0%B0%D0%B9%D0%BB:Ilya_Repin_Portrait_of_the_Surgeon_Nikolay_Pirogov_1881.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hyperlink" Target="http://ru.wikipedia.org/wiki/%D0%A4%D0%B0%D0%B9%D0%BB:Kramskoy_Mendeleev_01.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hyperlink" Target="http://ru.wikipedia.org/wiki/%D0%A4%D0%B0%D0%B9%D0%BB:Nikolai_Vavilov_NYWTS.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hyperlink" Target="http://upload.wikimedia.org/wikipedia/commons/2/2f/Order_of_Russia_St_Andrew.jpg" TargetMode="External"/><Relationship Id="rId7" Type="http://schemas.openxmlformats.org/officeDocument/2006/relationships/hyperlink" Target="http://upload.wikimedia.org/wikipedia/commons/7/74/OrderOfGlory1stClass.jpg"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hyperlink" Target="http://upload.wikimedia.org/wikipedia/commons/4/47/Order_of_St._George.jpg" TargetMode="External"/><Relationship Id="rId4" Type="http://schemas.openxmlformats.org/officeDocument/2006/relationships/image" Target="../media/image33.jpeg"/></Relationships>
</file>

<file path=ppt/slides/_rels/slide36.xml.rels><?xml version="1.0" encoding="UTF-8" standalone="yes"?>
<Relationships xmlns="http://schemas.openxmlformats.org/package/2006/relationships"><Relationship Id="rId3" Type="http://schemas.openxmlformats.org/officeDocument/2006/relationships/hyperlink" Target="http://upload.wikimedia.org/wikipedia/commons/1/16/St_George_Medal_III_22255.jpg"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hyperlink" Target="http://ru.wikipedia.org/wiki/%D0%A4%D0%B0%D0%B9%D0%BB:Medal_for_Defender_of_Free_Russia.jpg" TargetMode="External"/><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upload.wikimedia.org/wikipedia/commons/2/25/1000_Donskoi.jpg"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hyperlink" Target="http://upload.wikimedia.org/wikipedia/commons/3/3a/Koetoezov_kazan.jpg" TargetMode="External"/><Relationship Id="rId4" Type="http://schemas.openxmlformats.org/officeDocument/2006/relationships/image" Target="../media/image38.jpeg"/></Relationships>
</file>

<file path=ppt/slides/_rels/slide39.xml.rels><?xml version="1.0" encoding="UTF-8" standalone="yes"?>
<Relationships xmlns="http://schemas.openxmlformats.org/package/2006/relationships"><Relationship Id="rId3" Type="http://schemas.openxmlformats.org/officeDocument/2006/relationships/hyperlink" Target="http://upload.wikimedia.org/wikipedia/commons/f/f7/Sergii_Radonezhsky_monument.jpg"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hyperlink" Target="http://upload.wikimedia.org/wikipedia/commons/0/0f/Serafim_sarofckii.jpg" TargetMode="External"/><Relationship Id="rId4" Type="http://schemas.openxmlformats.org/officeDocument/2006/relationships/image" Target="../media/image40.jpe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upload.wikimedia.org/wikipedia/commons/7/70/Statue_of_Nikolai_Pirogov_2007.jpg"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hyperlink" Target="http://upload.wikimedia.org/wikipedia/commons/8/80/Sankt_Petersburg_Dmitri_Iwanowitsch_Mendelejew.jpg" TargetMode="External"/><Relationship Id="rId4" Type="http://schemas.openxmlformats.org/officeDocument/2006/relationships/image" Target="../media/image42.jpeg"/></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Documents and Settings\Администратор\Рабочий стол\Копия 0000000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8" name="Прямоугольник 7"/>
          <p:cNvSpPr/>
          <p:nvPr/>
        </p:nvSpPr>
        <p:spPr>
          <a:xfrm>
            <a:off x="683568" y="836712"/>
            <a:ext cx="7920880" cy="1938992"/>
          </a:xfrm>
          <a:prstGeom prst="rect">
            <a:avLst/>
          </a:prstGeom>
          <a:noFill/>
        </p:spPr>
        <p:txBody>
          <a:bodyPr wrap="square" lIns="91440" tIns="45720" rIns="91440" bIns="45720">
            <a:spAutoFit/>
            <a:scene3d>
              <a:camera prst="orthographicFront"/>
              <a:lightRig rig="threePt" dir="t"/>
            </a:scene3d>
            <a:sp3d extrusionH="57150">
              <a:bevelT w="38100" h="38100" prst="relaxedInset"/>
            </a:sp3d>
          </a:bodyPr>
          <a:lstStyle/>
          <a:p>
            <a:pPr algn="ctr"/>
            <a:r>
              <a:rPr lang="ru-RU" sz="6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«Герои Отечества: прошлое и настоящее».</a:t>
            </a:r>
            <a:endParaRPr lang="ru-RU" sz="6000" dirty="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2123728" y="260648"/>
            <a:ext cx="5163593" cy="923330"/>
          </a:xfrm>
          <a:prstGeom prst="rect">
            <a:avLst/>
          </a:prstGeom>
        </p:spPr>
        <p:txBody>
          <a:bodyPr wrap="none">
            <a:spAutoFit/>
          </a:bodyPr>
          <a:lstStyle/>
          <a:p>
            <a:pPr marL="342900" indent="-342900"/>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Дмитрий Донской</a:t>
            </a:r>
          </a:p>
        </p:txBody>
      </p:sp>
      <p:pic>
        <p:nvPicPr>
          <p:cNvPr id="21506" name="Picture 2" descr="Дмитрий Донской">
            <a:hlinkClick r:id="rId3"/>
          </p:cNvPr>
          <p:cNvPicPr>
            <a:picLocks noChangeAspect="1" noChangeArrowheads="1"/>
          </p:cNvPicPr>
          <p:nvPr/>
        </p:nvPicPr>
        <p:blipFill>
          <a:blip r:embed="rId4" cstate="print"/>
          <a:srcRect/>
          <a:stretch>
            <a:fillRect/>
          </a:stretch>
        </p:blipFill>
        <p:spPr bwMode="auto">
          <a:xfrm>
            <a:off x="395537" y="1340769"/>
            <a:ext cx="3528391" cy="4536504"/>
          </a:xfrm>
          <a:prstGeom prst="rect">
            <a:avLst/>
          </a:prstGeom>
          <a:noFill/>
        </p:spPr>
      </p:pic>
      <p:sp>
        <p:nvSpPr>
          <p:cNvPr id="5" name="Прямоугольник 4"/>
          <p:cNvSpPr/>
          <p:nvPr/>
        </p:nvSpPr>
        <p:spPr>
          <a:xfrm>
            <a:off x="4139952" y="1700808"/>
            <a:ext cx="4572000" cy="4524315"/>
          </a:xfrm>
          <a:prstGeom prst="rect">
            <a:avLst/>
          </a:prstGeom>
        </p:spPr>
        <p:txBody>
          <a:bodyPr>
            <a:spAutoFit/>
          </a:bodyPr>
          <a:lstStyle/>
          <a:p>
            <a:pPr algn="just"/>
            <a:r>
              <a:rPr lang="ru-RU" sz="2800" b="1" dirty="0" smtClean="0">
                <a:solidFill>
                  <a:schemeClr val="tx2">
                    <a:lumMod val="50000"/>
                  </a:schemeClr>
                </a:solidFill>
                <a:latin typeface="Times New Roman" pitchFamily="18" charset="0"/>
              </a:rPr>
              <a:t>Повёл князь войско на берег реки Дон, в просторное поле. Надев доспехи рядового воина, сражался со всеми в первых рядах.</a:t>
            </a:r>
          </a:p>
          <a:p>
            <a:pPr algn="ctr"/>
            <a:r>
              <a:rPr lang="ru-RU" sz="2800" b="1" dirty="0" smtClean="0">
                <a:solidFill>
                  <a:schemeClr val="tx2">
                    <a:lumMod val="50000"/>
                  </a:schemeClr>
                </a:solidFill>
                <a:latin typeface="Times New Roman" pitchFamily="18" charset="0"/>
              </a:rPr>
              <a:t>И была та битва Куликовскою…С тех пор и стали его называть </a:t>
            </a:r>
            <a:r>
              <a:rPr lang="ru-RU" sz="3600" b="1" dirty="0" smtClean="0">
                <a:solidFill>
                  <a:srgbClr val="FF0000"/>
                </a:solidFill>
                <a:latin typeface="Times New Roman" pitchFamily="18" charset="0"/>
              </a:rPr>
              <a:t>Донским</a:t>
            </a:r>
            <a:r>
              <a:rPr lang="ru-RU" sz="2800" b="1" dirty="0" smtClean="0">
                <a:solidFill>
                  <a:schemeClr val="tx2">
                    <a:lumMod val="50000"/>
                  </a:schemeClr>
                </a:solidFill>
                <a:latin typeface="Times New Roman" pitchFamily="18" charset="0"/>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8434" name="Picture 2" descr="Suvorov Alex V.jpg">
            <a:hlinkClick r:id="rId3"/>
          </p:cNvPr>
          <p:cNvPicPr>
            <a:picLocks noChangeAspect="1" noChangeArrowheads="1"/>
          </p:cNvPicPr>
          <p:nvPr/>
        </p:nvPicPr>
        <p:blipFill>
          <a:blip r:embed="rId4" cstate="print"/>
          <a:srcRect/>
          <a:stretch>
            <a:fillRect/>
          </a:stretch>
        </p:blipFill>
        <p:spPr bwMode="auto">
          <a:xfrm>
            <a:off x="539552" y="1340768"/>
            <a:ext cx="3572489" cy="4608512"/>
          </a:xfrm>
          <a:prstGeom prst="rect">
            <a:avLst/>
          </a:prstGeom>
          <a:noFill/>
        </p:spPr>
      </p:pic>
      <p:sp>
        <p:nvSpPr>
          <p:cNvPr id="5" name="Прямоугольник 4"/>
          <p:cNvSpPr/>
          <p:nvPr/>
        </p:nvSpPr>
        <p:spPr>
          <a:xfrm>
            <a:off x="2123728" y="260648"/>
            <a:ext cx="4680520" cy="923330"/>
          </a:xfrm>
          <a:prstGeom prst="rect">
            <a:avLst/>
          </a:prstGeom>
        </p:spPr>
        <p:txBody>
          <a:bodyPr wrap="square">
            <a:spAutoFit/>
          </a:bodyPr>
          <a:lstStyle/>
          <a:p>
            <a:pPr marL="342900" indent="-342900" algn="ctr"/>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А.В.Суворов</a:t>
            </a:r>
          </a:p>
        </p:txBody>
      </p:sp>
      <p:sp>
        <p:nvSpPr>
          <p:cNvPr id="6" name="Прямоугольник 5"/>
          <p:cNvSpPr/>
          <p:nvPr/>
        </p:nvSpPr>
        <p:spPr>
          <a:xfrm>
            <a:off x="4355976" y="1412776"/>
            <a:ext cx="4572000" cy="4801314"/>
          </a:xfrm>
          <a:prstGeom prst="rect">
            <a:avLst/>
          </a:prstGeom>
        </p:spPr>
        <p:txBody>
          <a:bodyPr>
            <a:spAutoFit/>
          </a:bodyPr>
          <a:lstStyle/>
          <a:p>
            <a:pPr algn="ctr"/>
            <a:r>
              <a:rPr lang="ru-RU" sz="2400" b="1" dirty="0" smtClean="0">
                <a:solidFill>
                  <a:schemeClr val="tx2">
                    <a:lumMod val="75000"/>
                  </a:schemeClr>
                </a:solidFill>
                <a:latin typeface="Times New Roman" pitchFamily="18" charset="0"/>
                <a:cs typeface="Times New Roman" pitchFamily="18" charset="0"/>
              </a:rPr>
              <a:t>Суворов вошёл в мировую историю как выдающийся полководец и военный мыслитель. Это был один из образованнейших людей своего времени, обладавший обширными познаниями не только в военных науках, но и в других областях знаний. Он дал более 60 сражений и боёв во славу Родины и ни одного не проиграл.</a:t>
            </a:r>
          </a:p>
          <a:p>
            <a:endParaRPr lang="ru-RU"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2123728" y="260648"/>
            <a:ext cx="3773790" cy="923330"/>
          </a:xfrm>
          <a:prstGeom prst="rect">
            <a:avLst/>
          </a:prstGeom>
        </p:spPr>
        <p:txBody>
          <a:bodyPr wrap="none">
            <a:spAutoFit/>
          </a:bodyPr>
          <a:lstStyle/>
          <a:p>
            <a:pPr marL="342900" indent="-342900" algn="ctr"/>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М.И.Кутузов</a:t>
            </a:r>
          </a:p>
        </p:txBody>
      </p:sp>
      <p:pic>
        <p:nvPicPr>
          <p:cNvPr id="17410" name="Picture 2" descr="Kutuzov by Volkov.jpg">
            <a:hlinkClick r:id="rId3"/>
          </p:cNvPr>
          <p:cNvPicPr>
            <a:picLocks noChangeAspect="1" noChangeArrowheads="1"/>
          </p:cNvPicPr>
          <p:nvPr/>
        </p:nvPicPr>
        <p:blipFill>
          <a:blip r:embed="rId4" cstate="print"/>
          <a:srcRect/>
          <a:stretch>
            <a:fillRect/>
          </a:stretch>
        </p:blipFill>
        <p:spPr bwMode="auto">
          <a:xfrm>
            <a:off x="273143" y="1556792"/>
            <a:ext cx="3671795" cy="4320480"/>
          </a:xfrm>
          <a:prstGeom prst="rect">
            <a:avLst/>
          </a:prstGeom>
          <a:noFill/>
        </p:spPr>
      </p:pic>
      <p:sp>
        <p:nvSpPr>
          <p:cNvPr id="5" name="Прямоугольник 4"/>
          <p:cNvSpPr/>
          <p:nvPr/>
        </p:nvSpPr>
        <p:spPr>
          <a:xfrm>
            <a:off x="4139952" y="2564904"/>
            <a:ext cx="4572000" cy="1846659"/>
          </a:xfrm>
          <a:prstGeom prst="rect">
            <a:avLst/>
          </a:prstGeom>
        </p:spPr>
        <p:txBody>
          <a:bodyPr>
            <a:spAutoFit/>
          </a:bodyPr>
          <a:lstStyle/>
          <a:p>
            <a:pPr algn="ctr"/>
            <a:r>
              <a:rPr lang="ru-RU" sz="3200" dirty="0" smtClean="0">
                <a:solidFill>
                  <a:schemeClr val="tx2">
                    <a:lumMod val="75000"/>
                  </a:schemeClr>
                </a:solidFill>
                <a:latin typeface="Times New Roman" pitchFamily="18" charset="0"/>
                <a:cs typeface="Times New Roman" pitchFamily="18" charset="0"/>
              </a:rPr>
              <a:t>«Я для России только счастливая случайность…»</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2123728" y="260648"/>
            <a:ext cx="3960440" cy="923330"/>
          </a:xfrm>
          <a:prstGeom prst="rect">
            <a:avLst/>
          </a:prstGeom>
        </p:spPr>
        <p:txBody>
          <a:bodyPr wrap="square">
            <a:spAutoFit/>
          </a:bodyPr>
          <a:lstStyle/>
          <a:p>
            <a:pPr marL="342900" indent="-342900" algn="ctr"/>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Г.К.Жуков</a:t>
            </a:r>
          </a:p>
        </p:txBody>
      </p:sp>
      <p:pic>
        <p:nvPicPr>
          <p:cNvPr id="16386" name="Picture 2" descr="Georgi Zhukov in 1940.jpg">
            <a:hlinkClick r:id="rId3"/>
          </p:cNvPr>
          <p:cNvPicPr>
            <a:picLocks noChangeAspect="1" noChangeArrowheads="1"/>
          </p:cNvPicPr>
          <p:nvPr/>
        </p:nvPicPr>
        <p:blipFill>
          <a:blip r:embed="rId4" cstate="print"/>
          <a:srcRect/>
          <a:stretch>
            <a:fillRect/>
          </a:stretch>
        </p:blipFill>
        <p:spPr bwMode="auto">
          <a:xfrm>
            <a:off x="467544" y="1628800"/>
            <a:ext cx="3278318" cy="4104456"/>
          </a:xfrm>
          <a:prstGeom prst="rect">
            <a:avLst/>
          </a:prstGeom>
          <a:noFill/>
        </p:spPr>
      </p:pic>
      <p:sp>
        <p:nvSpPr>
          <p:cNvPr id="5" name="Прямоугольник 4"/>
          <p:cNvSpPr/>
          <p:nvPr/>
        </p:nvSpPr>
        <p:spPr>
          <a:xfrm>
            <a:off x="3923928" y="2132856"/>
            <a:ext cx="4572000" cy="3539430"/>
          </a:xfrm>
          <a:prstGeom prst="rect">
            <a:avLst/>
          </a:prstGeom>
        </p:spPr>
        <p:txBody>
          <a:bodyPr>
            <a:spAutoFit/>
          </a:bodyPr>
          <a:lstStyle/>
          <a:p>
            <a:pPr algn="ctr"/>
            <a:r>
              <a:rPr lang="ru-RU" sz="2800" b="1" dirty="0" smtClean="0">
                <a:solidFill>
                  <a:schemeClr val="tx2">
                    <a:lumMod val="75000"/>
                  </a:schemeClr>
                </a:solidFill>
                <a:latin typeface="Times New Roman" pitchFamily="18" charset="0"/>
                <a:cs typeface="Times New Roman" pitchFamily="18" charset="0"/>
              </a:rPr>
              <a:t>«Время не имеет власти над величием всего, что мы пережили в войну, а народ, переживший однажды большие испытания, будет и впредь черпать силы в этой победе…»</a:t>
            </a:r>
            <a:endParaRPr lang="ru-RU" sz="2800" b="1" dirty="0">
              <a:solidFill>
                <a:schemeClr val="tx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1187624" y="2636912"/>
            <a:ext cx="7109639" cy="1015663"/>
          </a:xfrm>
          <a:prstGeom prst="rect">
            <a:avLst/>
          </a:prstGeom>
        </p:spPr>
        <p:txBody>
          <a:bodyPr wrap="none">
            <a:spAutoFit/>
          </a:bodyPr>
          <a:lstStyle/>
          <a:p>
            <a:r>
              <a:rPr lang="ru-RU" sz="6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О православных святых</a:t>
            </a:r>
            <a:endParaRPr lang="ru-RU" sz="6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122" name="Picture 2" descr="Мученики-страстотерпцы:благоверные князьяБорис и Глеб">
            <a:hlinkClick r:id="rId3" tooltip="Мученики-страстотерпцы:благоверные князьяБорис и Глеб"/>
          </p:cNvPr>
          <p:cNvPicPr>
            <a:picLocks noChangeAspect="1" noChangeArrowheads="1"/>
          </p:cNvPicPr>
          <p:nvPr/>
        </p:nvPicPr>
        <p:blipFill>
          <a:blip r:embed="rId4" cstate="print"/>
          <a:srcRect/>
          <a:stretch>
            <a:fillRect/>
          </a:stretch>
        </p:blipFill>
        <p:spPr bwMode="auto">
          <a:xfrm>
            <a:off x="539552" y="1340768"/>
            <a:ext cx="3168352" cy="4853916"/>
          </a:xfrm>
          <a:prstGeom prst="rect">
            <a:avLst/>
          </a:prstGeom>
          <a:noFill/>
        </p:spPr>
      </p:pic>
      <p:sp>
        <p:nvSpPr>
          <p:cNvPr id="6" name="Прямоугольник 5"/>
          <p:cNvSpPr/>
          <p:nvPr/>
        </p:nvSpPr>
        <p:spPr>
          <a:xfrm>
            <a:off x="1619672" y="260648"/>
            <a:ext cx="5760640" cy="923330"/>
          </a:xfrm>
          <a:prstGeom prst="rect">
            <a:avLst/>
          </a:prstGeom>
        </p:spPr>
        <p:txBody>
          <a:bodyPr wrap="square">
            <a:spAutoFit/>
          </a:bodyPr>
          <a:lstStyle/>
          <a:p>
            <a:pPr algn="ctr"/>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Борис и Глеб</a:t>
            </a:r>
            <a:endParaRPr lang="ru-RU" sz="5400" dirty="0"/>
          </a:p>
        </p:txBody>
      </p:sp>
      <p:sp>
        <p:nvSpPr>
          <p:cNvPr id="7" name="Прямоугольник 6"/>
          <p:cNvSpPr/>
          <p:nvPr/>
        </p:nvSpPr>
        <p:spPr>
          <a:xfrm>
            <a:off x="4067944" y="2708920"/>
            <a:ext cx="4572000" cy="1200329"/>
          </a:xfrm>
          <a:prstGeom prst="rect">
            <a:avLst/>
          </a:prstGeom>
        </p:spPr>
        <p:txBody>
          <a:bodyPr>
            <a:spAutoFit/>
          </a:bodyPr>
          <a:lstStyle/>
          <a:p>
            <a:pPr algn="ctr"/>
            <a:r>
              <a:rPr lang="ru-RU" sz="2400" b="1" dirty="0" smtClean="0">
                <a:solidFill>
                  <a:schemeClr val="tx2">
                    <a:lumMod val="50000"/>
                  </a:schemeClr>
                </a:solidFill>
                <a:latin typeface="Times New Roman" pitchFamily="18" charset="0"/>
                <a:cs typeface="Times New Roman" pitchFamily="18" charset="0"/>
              </a:rPr>
              <a:t>«</a:t>
            </a:r>
            <a:r>
              <a:rPr lang="ru-RU" sz="2400" b="1" dirty="0" err="1" smtClean="0">
                <a:solidFill>
                  <a:schemeClr val="tx2">
                    <a:lumMod val="50000"/>
                  </a:schemeClr>
                </a:solidFill>
                <a:latin typeface="Times New Roman" pitchFamily="18" charset="0"/>
                <a:cs typeface="Times New Roman" pitchFamily="18" charset="0"/>
              </a:rPr>
              <a:t>Аще</a:t>
            </a:r>
            <a:r>
              <a:rPr lang="ru-RU" sz="2400" b="1" dirty="0" smtClean="0">
                <a:solidFill>
                  <a:schemeClr val="tx2">
                    <a:lumMod val="50000"/>
                  </a:schemeClr>
                </a:solidFill>
                <a:latin typeface="Times New Roman" pitchFamily="18" charset="0"/>
                <a:cs typeface="Times New Roman" pitchFamily="18" charset="0"/>
              </a:rPr>
              <a:t> кровь мою </a:t>
            </a:r>
            <a:r>
              <a:rPr lang="ru-RU" sz="2400" b="1" dirty="0" err="1" smtClean="0">
                <a:solidFill>
                  <a:schemeClr val="tx2">
                    <a:lumMod val="50000"/>
                  </a:schemeClr>
                </a:solidFill>
                <a:latin typeface="Times New Roman" pitchFamily="18" charset="0"/>
                <a:cs typeface="Times New Roman" pitchFamily="18" charset="0"/>
              </a:rPr>
              <a:t>пролиет</a:t>
            </a:r>
            <a:r>
              <a:rPr lang="ru-RU" sz="2400" b="1" dirty="0" smtClean="0">
                <a:solidFill>
                  <a:schemeClr val="tx2">
                    <a:lumMod val="50000"/>
                  </a:schemeClr>
                </a:solidFill>
                <a:latin typeface="Times New Roman" pitchFamily="18" charset="0"/>
                <a:cs typeface="Times New Roman" pitchFamily="18" charset="0"/>
              </a:rPr>
              <a:t>, мученик буду Господу моему…»</a:t>
            </a:r>
            <a:endParaRPr lang="ru-RU" sz="2400" b="1"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6" name="Picture 2" descr="Сергий Радонежский"/>
          <p:cNvPicPr>
            <a:picLocks noChangeAspect="1" noChangeArrowheads="1"/>
          </p:cNvPicPr>
          <p:nvPr/>
        </p:nvPicPr>
        <p:blipFill>
          <a:blip r:embed="rId3" cstate="print"/>
          <a:srcRect/>
          <a:stretch>
            <a:fillRect/>
          </a:stretch>
        </p:blipFill>
        <p:spPr bwMode="auto">
          <a:xfrm>
            <a:off x="323528" y="1412776"/>
            <a:ext cx="3147446" cy="4878542"/>
          </a:xfrm>
          <a:prstGeom prst="rect">
            <a:avLst/>
          </a:prstGeom>
          <a:noFill/>
        </p:spPr>
      </p:pic>
      <p:sp>
        <p:nvSpPr>
          <p:cNvPr id="5" name="Прямоугольник 4"/>
          <p:cNvSpPr/>
          <p:nvPr/>
        </p:nvSpPr>
        <p:spPr>
          <a:xfrm>
            <a:off x="3707904" y="2420888"/>
            <a:ext cx="5256584" cy="2308324"/>
          </a:xfrm>
          <a:prstGeom prst="rect">
            <a:avLst/>
          </a:prstGeom>
        </p:spPr>
        <p:txBody>
          <a:bodyPr wrap="square">
            <a:spAutoFit/>
          </a:bodyPr>
          <a:lstStyle/>
          <a:p>
            <a:pPr algn="ctr"/>
            <a:r>
              <a:rPr lang="ru-RU" sz="2400" b="1" dirty="0" smtClean="0">
                <a:solidFill>
                  <a:schemeClr val="tx2">
                    <a:lumMod val="75000"/>
                  </a:schemeClr>
                </a:solidFill>
                <a:latin typeface="Times New Roman" pitchFamily="18" charset="0"/>
                <a:cs typeface="Times New Roman" pitchFamily="18" charset="0"/>
              </a:rPr>
              <a:t>«Перед Куликовской битвой князь попросил у Сергий благословения, и тот предрек ему победу и спасение от смерти, а также отпустил с Донским двух своих воинов – двух ангелов-хранителей…»</a:t>
            </a:r>
            <a:endParaRPr lang="ru-RU" sz="2400" dirty="0">
              <a:solidFill>
                <a:schemeClr val="tx2">
                  <a:lumMod val="75000"/>
                </a:schemeClr>
              </a:solidFill>
              <a:latin typeface="Times New Roman" pitchFamily="18" charset="0"/>
              <a:cs typeface="Times New Roman" pitchFamily="18" charset="0"/>
            </a:endParaRPr>
          </a:p>
        </p:txBody>
      </p:sp>
      <p:sp>
        <p:nvSpPr>
          <p:cNvPr id="6" name="Прямоугольник 5"/>
          <p:cNvSpPr/>
          <p:nvPr/>
        </p:nvSpPr>
        <p:spPr>
          <a:xfrm>
            <a:off x="1619672" y="260648"/>
            <a:ext cx="5519460" cy="923330"/>
          </a:xfrm>
          <a:prstGeom prst="rect">
            <a:avLst/>
          </a:prstGeom>
        </p:spPr>
        <p:txBody>
          <a:bodyPr wrap="none">
            <a:spAutoFit/>
          </a:bodyPr>
          <a:lstStyle/>
          <a:p>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Сергий Радонежский</a:t>
            </a:r>
            <a:endParaRPr lang="ru-RU" sz="5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8674" name="Picture 2" descr="http://upload.wikimedia.org/wikipedia/commons/thumb/7/7f/Seraphim_of_Sarov.jpg/200px-Seraphim_of_Sarov.jpg">
            <a:hlinkClick r:id="rId3"/>
          </p:cNvPr>
          <p:cNvPicPr>
            <a:picLocks noChangeAspect="1" noChangeArrowheads="1"/>
          </p:cNvPicPr>
          <p:nvPr/>
        </p:nvPicPr>
        <p:blipFill>
          <a:blip r:embed="rId4" cstate="print"/>
          <a:srcRect/>
          <a:stretch>
            <a:fillRect/>
          </a:stretch>
        </p:blipFill>
        <p:spPr bwMode="auto">
          <a:xfrm>
            <a:off x="395536" y="1484783"/>
            <a:ext cx="3096344" cy="4412291"/>
          </a:xfrm>
          <a:prstGeom prst="rect">
            <a:avLst/>
          </a:prstGeom>
          <a:noFill/>
        </p:spPr>
      </p:pic>
      <p:sp>
        <p:nvSpPr>
          <p:cNvPr id="5" name="Прямоугольник 4"/>
          <p:cNvSpPr/>
          <p:nvPr/>
        </p:nvSpPr>
        <p:spPr>
          <a:xfrm>
            <a:off x="1619672" y="260648"/>
            <a:ext cx="5354351" cy="923330"/>
          </a:xfrm>
          <a:prstGeom prst="rect">
            <a:avLst/>
          </a:prstGeom>
        </p:spPr>
        <p:txBody>
          <a:bodyPr wrap="none">
            <a:spAutoFit/>
          </a:bodyPr>
          <a:lstStyle/>
          <a:p>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Серафим </a:t>
            </a:r>
            <a:r>
              <a:rPr lang="ru-RU" sz="5400" b="1" dirty="0" err="1"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Саровский</a:t>
            </a:r>
            <a:endParaRPr lang="ru-RU" sz="5400" dirty="0"/>
          </a:p>
        </p:txBody>
      </p:sp>
      <p:sp>
        <p:nvSpPr>
          <p:cNvPr id="6" name="Прямоугольник 5"/>
          <p:cNvSpPr/>
          <p:nvPr/>
        </p:nvSpPr>
        <p:spPr>
          <a:xfrm>
            <a:off x="3779912" y="2564904"/>
            <a:ext cx="4572000" cy="2062103"/>
          </a:xfrm>
          <a:prstGeom prst="rect">
            <a:avLst/>
          </a:prstGeom>
        </p:spPr>
        <p:txBody>
          <a:bodyPr>
            <a:spAutoFit/>
          </a:bodyPr>
          <a:lstStyle/>
          <a:p>
            <a:pPr algn="ctr"/>
            <a:r>
              <a:rPr lang="ru-RU" sz="3200" b="1" dirty="0" smtClean="0">
                <a:solidFill>
                  <a:schemeClr val="tx2">
                    <a:lumMod val="75000"/>
                  </a:schemeClr>
                </a:solidFill>
                <a:latin typeface="Times New Roman" pitchFamily="18" charset="0"/>
                <a:cs typeface="Times New Roman" pitchFamily="18" charset="0"/>
              </a:rPr>
              <a:t>«Радость моя, молю тебя, </a:t>
            </a:r>
            <a:r>
              <a:rPr lang="ru-RU" sz="3200" b="1" dirty="0" err="1" smtClean="0">
                <a:solidFill>
                  <a:schemeClr val="tx2">
                    <a:lumMod val="75000"/>
                  </a:schemeClr>
                </a:solidFill>
                <a:latin typeface="Times New Roman" pitchFamily="18" charset="0"/>
                <a:cs typeface="Times New Roman" pitchFamily="18" charset="0"/>
              </a:rPr>
              <a:t>стяжи</a:t>
            </a:r>
            <a:r>
              <a:rPr lang="ru-RU" sz="3200" b="1" dirty="0" smtClean="0">
                <a:solidFill>
                  <a:schemeClr val="tx2">
                    <a:lumMod val="75000"/>
                  </a:schemeClr>
                </a:solidFill>
                <a:latin typeface="Times New Roman" pitchFamily="18" charset="0"/>
                <a:cs typeface="Times New Roman" pitchFamily="18" charset="0"/>
              </a:rPr>
              <a:t> дух мирен, и тогда тысячи душ спасутся около тебя…»</a:t>
            </a:r>
            <a:endParaRPr lang="ru-RU" sz="3200" b="1" dirty="0">
              <a:solidFill>
                <a:schemeClr val="tx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6626" name="Picture 2" descr="Иоанн Кронштадтский.jpg">
            <a:hlinkClick r:id="rId3"/>
          </p:cNvPr>
          <p:cNvPicPr>
            <a:picLocks noChangeAspect="1" noChangeArrowheads="1"/>
          </p:cNvPicPr>
          <p:nvPr/>
        </p:nvPicPr>
        <p:blipFill>
          <a:blip r:embed="rId4" cstate="print"/>
          <a:srcRect/>
          <a:stretch>
            <a:fillRect/>
          </a:stretch>
        </p:blipFill>
        <p:spPr bwMode="auto">
          <a:xfrm>
            <a:off x="382699" y="1556792"/>
            <a:ext cx="3253197" cy="4671592"/>
          </a:xfrm>
          <a:prstGeom prst="rect">
            <a:avLst/>
          </a:prstGeom>
          <a:noFill/>
        </p:spPr>
      </p:pic>
      <p:sp>
        <p:nvSpPr>
          <p:cNvPr id="5" name="Прямоугольник 4"/>
          <p:cNvSpPr/>
          <p:nvPr/>
        </p:nvSpPr>
        <p:spPr>
          <a:xfrm>
            <a:off x="1619672" y="260648"/>
            <a:ext cx="6567824" cy="923330"/>
          </a:xfrm>
          <a:prstGeom prst="rect">
            <a:avLst/>
          </a:prstGeom>
        </p:spPr>
        <p:txBody>
          <a:bodyPr wrap="none">
            <a:spAutoFit/>
          </a:bodyPr>
          <a:lstStyle/>
          <a:p>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Иоанн  </a:t>
            </a:r>
            <a:r>
              <a:rPr lang="ru-RU" sz="5400" b="1" dirty="0" err="1"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Кронштадтский</a:t>
            </a:r>
            <a:endParaRPr lang="ru-RU" sz="5400" dirty="0"/>
          </a:p>
        </p:txBody>
      </p:sp>
      <p:sp>
        <p:nvSpPr>
          <p:cNvPr id="6" name="Прямоугольник 5"/>
          <p:cNvSpPr/>
          <p:nvPr/>
        </p:nvSpPr>
        <p:spPr>
          <a:xfrm>
            <a:off x="3779912" y="2420888"/>
            <a:ext cx="4572000" cy="3046988"/>
          </a:xfrm>
          <a:prstGeom prst="rect">
            <a:avLst/>
          </a:prstGeom>
        </p:spPr>
        <p:txBody>
          <a:bodyPr>
            <a:spAutoFit/>
          </a:bodyPr>
          <a:lstStyle/>
          <a:p>
            <a:pPr algn="ctr"/>
            <a:r>
              <a:rPr lang="ru-RU" sz="3200" b="1" dirty="0" smtClean="0">
                <a:solidFill>
                  <a:schemeClr val="tx2">
                    <a:lumMod val="75000"/>
                  </a:schemeClr>
                </a:solidFill>
                <a:latin typeface="Times New Roman" pitchFamily="18" charset="0"/>
                <a:cs typeface="Times New Roman" pitchFamily="18" charset="0"/>
              </a:rPr>
              <a:t>«…в глазах его отображалось небо, в лице — сострадание к людям, в обращении — желание помочь каждому…»</a:t>
            </a:r>
            <a:endParaRPr lang="ru-RU" sz="3200" b="1" dirty="0">
              <a:solidFill>
                <a:schemeClr val="tx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1619672" y="260648"/>
            <a:ext cx="5918608" cy="923330"/>
          </a:xfrm>
          <a:prstGeom prst="rect">
            <a:avLst/>
          </a:prstGeom>
        </p:spPr>
        <p:txBody>
          <a:bodyPr wrap="none">
            <a:spAutoFit/>
          </a:bodyPr>
          <a:lstStyle/>
          <a:p>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Матрона Московская</a:t>
            </a:r>
            <a:endParaRPr lang="ru-RU" sz="5400" dirty="0"/>
          </a:p>
        </p:txBody>
      </p:sp>
      <p:pic>
        <p:nvPicPr>
          <p:cNvPr id="4098" name="Picture 2" descr="Blajennaya Matrona.jpg">
            <a:hlinkClick r:id="rId3"/>
          </p:cNvPr>
          <p:cNvPicPr>
            <a:picLocks noChangeAspect="1" noChangeArrowheads="1"/>
          </p:cNvPicPr>
          <p:nvPr/>
        </p:nvPicPr>
        <p:blipFill>
          <a:blip r:embed="rId4" cstate="print"/>
          <a:srcRect/>
          <a:stretch>
            <a:fillRect/>
          </a:stretch>
        </p:blipFill>
        <p:spPr bwMode="auto">
          <a:xfrm>
            <a:off x="539552" y="1628800"/>
            <a:ext cx="3331713" cy="4464496"/>
          </a:xfrm>
          <a:prstGeom prst="rect">
            <a:avLst/>
          </a:prstGeom>
          <a:noFill/>
        </p:spPr>
      </p:pic>
      <p:sp>
        <p:nvSpPr>
          <p:cNvPr id="6" name="Прямоугольник 5"/>
          <p:cNvSpPr/>
          <p:nvPr/>
        </p:nvSpPr>
        <p:spPr>
          <a:xfrm>
            <a:off x="4139952" y="2780928"/>
            <a:ext cx="4572000" cy="1938992"/>
          </a:xfrm>
          <a:prstGeom prst="rect">
            <a:avLst/>
          </a:prstGeom>
        </p:spPr>
        <p:txBody>
          <a:bodyPr>
            <a:spAutoFit/>
          </a:bodyPr>
          <a:lstStyle/>
          <a:p>
            <a:pPr algn="ctr"/>
            <a:r>
              <a:rPr lang="ru-RU" sz="2400" b="1" dirty="0" smtClean="0">
                <a:solidFill>
                  <a:schemeClr val="tx2">
                    <a:lumMod val="50000"/>
                  </a:schemeClr>
                </a:solidFill>
                <a:latin typeface="Times New Roman" pitchFamily="18" charset="0"/>
                <a:cs typeface="Times New Roman" pitchFamily="18" charset="0"/>
              </a:rPr>
              <a:t>«Если идете к старцу или священнику за советом, молитесь, чтобы Господь умудрил его дать правильный совет…»</a:t>
            </a:r>
            <a:endParaRPr lang="ru-RU" sz="2400" b="1"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Природа - Растения - Теплый летний день"/>
          <p:cNvPicPr>
            <a:picLocks noChangeAspect="1" noChangeArrowheads="1"/>
          </p:cNvPicPr>
          <p:nvPr/>
        </p:nvPicPr>
        <p:blipFill>
          <a:blip r:embed="rId2" cstate="print"/>
          <a:srcRect/>
          <a:stretch>
            <a:fillRect/>
          </a:stretch>
        </p:blipFill>
        <p:spPr bwMode="auto">
          <a:xfrm>
            <a:off x="-24003" y="0"/>
            <a:ext cx="9168003" cy="6876002"/>
          </a:xfrm>
          <a:prstGeom prst="rect">
            <a:avLst/>
          </a:prstGeom>
          <a:noFill/>
        </p:spPr>
      </p:pic>
      <p:sp>
        <p:nvSpPr>
          <p:cNvPr id="5125" name="Rectangle 5"/>
          <p:cNvSpPr>
            <a:spLocks noChangeArrowheads="1"/>
          </p:cNvSpPr>
          <p:nvPr/>
        </p:nvSpPr>
        <p:spPr bwMode="auto">
          <a:xfrm>
            <a:off x="0" y="285728"/>
            <a:ext cx="91440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2">
                    <a:lumMod val="50000"/>
                  </a:schemeClr>
                </a:solidFill>
                <a:effectLst/>
                <a:latin typeface="Times New Roman" pitchFamily="18" charset="0"/>
                <a:ea typeface="Times New Roman" pitchFamily="18" charset="0"/>
                <a:cs typeface="Times New Roman" pitchFamily="18" charset="0"/>
              </a:rPr>
              <a:t>Россия, Русь — мое великое Отечество! Приехавшего впервые в Россию поражают бескрайние просторы, бесконечно тянущиеся поля и леса. Да и меня, признаться, не перестают восхищать ее красоты. В  природе все рационально и прекрасно, надо только научиться видеть эту красоту, уметь беречь ее, сохранять для будущих поколений.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2">
                    <a:lumMod val="50000"/>
                  </a:schemeClr>
                </a:solidFill>
                <a:effectLst/>
                <a:latin typeface="Times New Roman" pitchFamily="18" charset="0"/>
                <a:ea typeface="Times New Roman" pitchFamily="18" charset="0"/>
                <a:cs typeface="Times New Roman" pitchFamily="18" charset="0"/>
              </a:rPr>
              <a:t>На мой взгляд, никто не может так любить Родину, как любит русский человек. Сколько русский народ претерпел за все годы, но никогда не отступил перед лицом опасности, потому что любовь к родине даёт силы и жажду к жизни. Так было, и так будет всегда, пока мы существуем. Хотя вряд ли он задумывался над таким вопросом, но в душе, в самой глубине, в закоулках и углах ещё сохранилось, то доброе и светлое чувство, которое даёт жизнь и продолжение рода человеческого: любовь к родине. И никто не может выразить словами или жестами, но этого и не требуется, это понятно без слов.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2">
                    <a:lumMod val="50000"/>
                  </a:schemeClr>
                </a:solidFill>
                <a:effectLst/>
                <a:latin typeface="Times New Roman" pitchFamily="18" charset="0"/>
                <a:ea typeface="Times New Roman" pitchFamily="18" charset="0"/>
                <a:cs typeface="Times New Roman" pitchFamily="18" charset="0"/>
              </a:rPr>
              <a:t>Я думаю, это чувство всегда в наших сердцах, и никакие невзгоды не смогут задушить его в нас, поэтому нужно чтить и знать историю своей страны.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1547664" y="2636912"/>
            <a:ext cx="6335389" cy="1015663"/>
          </a:xfrm>
          <a:prstGeom prst="rect">
            <a:avLst/>
          </a:prstGeom>
        </p:spPr>
        <p:txBody>
          <a:bodyPr wrap="none">
            <a:spAutoFit/>
          </a:bodyPr>
          <a:lstStyle/>
          <a:p>
            <a:pPr marL="342900" indent="-342900"/>
            <a:r>
              <a:rPr lang="ru-RU" sz="6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Галерея умов России</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1746" name="Picture 2" descr="Lomonosov (3).jpg">
            <a:hlinkClick r:id="rId3"/>
          </p:cNvPr>
          <p:cNvPicPr>
            <a:picLocks noChangeAspect="1" noChangeArrowheads="1"/>
          </p:cNvPicPr>
          <p:nvPr/>
        </p:nvPicPr>
        <p:blipFill>
          <a:blip r:embed="rId4" cstate="print"/>
          <a:srcRect/>
          <a:stretch>
            <a:fillRect/>
          </a:stretch>
        </p:blipFill>
        <p:spPr bwMode="auto">
          <a:xfrm>
            <a:off x="539552" y="1700808"/>
            <a:ext cx="3384376" cy="4328852"/>
          </a:xfrm>
          <a:prstGeom prst="rect">
            <a:avLst/>
          </a:prstGeom>
          <a:noFill/>
        </p:spPr>
      </p:pic>
      <p:sp>
        <p:nvSpPr>
          <p:cNvPr id="5" name="Прямоугольник 4"/>
          <p:cNvSpPr/>
          <p:nvPr/>
        </p:nvSpPr>
        <p:spPr>
          <a:xfrm>
            <a:off x="3995936" y="1916832"/>
            <a:ext cx="4824536" cy="3785652"/>
          </a:xfrm>
          <a:prstGeom prst="rect">
            <a:avLst/>
          </a:prstGeom>
        </p:spPr>
        <p:txBody>
          <a:bodyPr wrap="square">
            <a:spAutoFit/>
          </a:bodyPr>
          <a:lstStyle/>
          <a:p>
            <a:pPr algn="ctr"/>
            <a:r>
              <a:rPr lang="ru-RU" sz="2400" b="1" dirty="0" smtClean="0">
                <a:solidFill>
                  <a:schemeClr val="tx2">
                    <a:lumMod val="75000"/>
                  </a:schemeClr>
                </a:solidFill>
                <a:latin typeface="Times New Roman" pitchFamily="18" charset="0"/>
                <a:cs typeface="Times New Roman" pitchFamily="18" charset="0"/>
              </a:rPr>
              <a:t>«Соединяя необыкновенную силу воли с необыкновенною силою понятия, Ломоносов обнял все отрасли просвещения. Жажда науки была сильнейшею страстью сей души, исполненной страстей. Историк, ритор, механик, химик, минералог, художник и стихотворец, он всё испытал и всё проник…»</a:t>
            </a:r>
            <a:endParaRPr lang="ru-RU" sz="2400" b="1" dirty="0">
              <a:solidFill>
                <a:schemeClr val="tx2">
                  <a:lumMod val="75000"/>
                </a:schemeClr>
              </a:solidFill>
              <a:latin typeface="Times New Roman" pitchFamily="18" charset="0"/>
              <a:cs typeface="Times New Roman" pitchFamily="18" charset="0"/>
            </a:endParaRPr>
          </a:p>
        </p:txBody>
      </p:sp>
      <p:sp>
        <p:nvSpPr>
          <p:cNvPr id="6" name="Прямоугольник 5"/>
          <p:cNvSpPr/>
          <p:nvPr/>
        </p:nvSpPr>
        <p:spPr>
          <a:xfrm>
            <a:off x="1907704" y="260648"/>
            <a:ext cx="4968552" cy="923330"/>
          </a:xfrm>
          <a:prstGeom prst="rect">
            <a:avLst/>
          </a:prstGeom>
        </p:spPr>
        <p:txBody>
          <a:bodyPr wrap="square">
            <a:spAutoFit/>
          </a:bodyPr>
          <a:lstStyle/>
          <a:p>
            <a:pPr algn="ctr"/>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М.В.Ломоносов</a:t>
            </a:r>
            <a:endParaRPr lang="ru-RU" sz="5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0722" name="Picture 2" descr="Ilya Repin Portrait of the Surgeon Nikolay Pirogov 1881.jpg">
            <a:hlinkClick r:id="rId3"/>
          </p:cNvPr>
          <p:cNvPicPr>
            <a:picLocks noChangeAspect="1" noChangeArrowheads="1"/>
          </p:cNvPicPr>
          <p:nvPr/>
        </p:nvPicPr>
        <p:blipFill>
          <a:blip r:embed="rId4" cstate="print"/>
          <a:srcRect/>
          <a:stretch>
            <a:fillRect/>
          </a:stretch>
        </p:blipFill>
        <p:spPr bwMode="auto">
          <a:xfrm>
            <a:off x="251521" y="1628800"/>
            <a:ext cx="3669198" cy="4608512"/>
          </a:xfrm>
          <a:prstGeom prst="rect">
            <a:avLst/>
          </a:prstGeom>
          <a:noFill/>
        </p:spPr>
      </p:pic>
      <p:sp>
        <p:nvSpPr>
          <p:cNvPr id="5" name="Прямоугольник 4"/>
          <p:cNvSpPr/>
          <p:nvPr/>
        </p:nvSpPr>
        <p:spPr>
          <a:xfrm>
            <a:off x="1907704" y="260648"/>
            <a:ext cx="4968552" cy="923330"/>
          </a:xfrm>
          <a:prstGeom prst="rect">
            <a:avLst/>
          </a:prstGeom>
        </p:spPr>
        <p:txBody>
          <a:bodyPr wrap="square">
            <a:spAutoFit/>
          </a:bodyPr>
          <a:lstStyle/>
          <a:p>
            <a:pPr algn="ctr"/>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Н.И.Пирогов</a:t>
            </a:r>
            <a:endParaRPr lang="ru-RU" sz="5400" dirty="0"/>
          </a:p>
        </p:txBody>
      </p:sp>
      <p:sp>
        <p:nvSpPr>
          <p:cNvPr id="6" name="Прямоугольник 5"/>
          <p:cNvSpPr/>
          <p:nvPr/>
        </p:nvSpPr>
        <p:spPr>
          <a:xfrm>
            <a:off x="4067944" y="2276872"/>
            <a:ext cx="4752528" cy="3108543"/>
          </a:xfrm>
          <a:prstGeom prst="rect">
            <a:avLst/>
          </a:prstGeom>
        </p:spPr>
        <p:txBody>
          <a:bodyPr wrap="square">
            <a:spAutoFit/>
          </a:bodyPr>
          <a:lstStyle/>
          <a:p>
            <a:pPr algn="ctr"/>
            <a:r>
              <a:rPr lang="ru-RU" sz="2800" b="1" dirty="0" smtClean="0">
                <a:solidFill>
                  <a:schemeClr val="tx2">
                    <a:lumMod val="75000"/>
                  </a:schemeClr>
                </a:solidFill>
                <a:latin typeface="Times New Roman" pitchFamily="18" charset="0"/>
                <a:cs typeface="Times New Roman" pitchFamily="18" charset="0"/>
              </a:rPr>
              <a:t>«Будущее принадлежит медицине предохранительной. Эта наука, идя рука об руку с лечебной, принесёт несомненную пользу человечеству…»</a:t>
            </a:r>
            <a:endParaRPr lang="ru-RU" sz="2800" b="1" dirty="0">
              <a:solidFill>
                <a:schemeClr val="tx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9698" name="Picture 2" descr="http://upload.wikimedia.org/wikipedia/commons/thumb/d/d4/Kramskoy_Mendeleev_01.jpg/270px-Kramskoy_Mendeleev_01.jpg">
            <a:hlinkClick r:id="rId3"/>
          </p:cNvPr>
          <p:cNvPicPr>
            <a:picLocks noChangeAspect="1" noChangeArrowheads="1"/>
          </p:cNvPicPr>
          <p:nvPr/>
        </p:nvPicPr>
        <p:blipFill>
          <a:blip r:embed="rId4" cstate="print"/>
          <a:srcRect/>
          <a:stretch>
            <a:fillRect/>
          </a:stretch>
        </p:blipFill>
        <p:spPr bwMode="auto">
          <a:xfrm>
            <a:off x="467544" y="1384239"/>
            <a:ext cx="3312368" cy="4625050"/>
          </a:xfrm>
          <a:prstGeom prst="rect">
            <a:avLst/>
          </a:prstGeom>
          <a:noFill/>
        </p:spPr>
      </p:pic>
      <p:sp>
        <p:nvSpPr>
          <p:cNvPr id="5" name="Прямоугольник 4"/>
          <p:cNvSpPr/>
          <p:nvPr/>
        </p:nvSpPr>
        <p:spPr>
          <a:xfrm>
            <a:off x="1907704" y="260648"/>
            <a:ext cx="4968552" cy="923330"/>
          </a:xfrm>
          <a:prstGeom prst="rect">
            <a:avLst/>
          </a:prstGeom>
        </p:spPr>
        <p:txBody>
          <a:bodyPr wrap="square">
            <a:spAutoFit/>
          </a:bodyPr>
          <a:lstStyle/>
          <a:p>
            <a:pPr algn="ctr"/>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Д.И.Менделеев</a:t>
            </a:r>
            <a:endParaRPr lang="ru-RU" sz="5400" dirty="0"/>
          </a:p>
        </p:txBody>
      </p:sp>
      <p:sp>
        <p:nvSpPr>
          <p:cNvPr id="6" name="Прямоугольник 5"/>
          <p:cNvSpPr/>
          <p:nvPr/>
        </p:nvSpPr>
        <p:spPr>
          <a:xfrm>
            <a:off x="3923928" y="2708920"/>
            <a:ext cx="4572000" cy="1569660"/>
          </a:xfrm>
          <a:prstGeom prst="rect">
            <a:avLst/>
          </a:prstGeom>
        </p:spPr>
        <p:txBody>
          <a:bodyPr wrap="square">
            <a:spAutoFit/>
          </a:bodyPr>
          <a:lstStyle/>
          <a:p>
            <a:pPr algn="ctr"/>
            <a:r>
              <a:rPr lang="ru-RU" sz="2400" b="1" dirty="0" smtClean="0">
                <a:solidFill>
                  <a:schemeClr val="tx2">
                    <a:lumMod val="75000"/>
                  </a:schemeClr>
                </a:solidFill>
                <a:latin typeface="Times New Roman" pitchFamily="18" charset="0"/>
                <a:cs typeface="Times New Roman" pitchFamily="18" charset="0"/>
              </a:rPr>
              <a:t>«Наука начинается с тех пор, как начинают измерять. Точная наука немыслима без меры…»</a:t>
            </a:r>
            <a:endParaRPr lang="ru-RU" sz="2400" b="1" dirty="0">
              <a:solidFill>
                <a:schemeClr val="tx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1907704" y="260648"/>
            <a:ext cx="4968552" cy="923330"/>
          </a:xfrm>
          <a:prstGeom prst="rect">
            <a:avLst/>
          </a:prstGeom>
        </p:spPr>
        <p:txBody>
          <a:bodyPr wrap="square">
            <a:spAutoFit/>
          </a:bodyPr>
          <a:lstStyle/>
          <a:p>
            <a:pPr algn="ctr"/>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Н.И.Вавилов</a:t>
            </a:r>
            <a:endParaRPr lang="ru-RU" sz="5400" dirty="0"/>
          </a:p>
        </p:txBody>
      </p:sp>
      <p:pic>
        <p:nvPicPr>
          <p:cNvPr id="52226" name="Picture 2" descr="Nikolai Vavilov NYWTS.jpg">
            <a:hlinkClick r:id="rId3"/>
          </p:cNvPr>
          <p:cNvPicPr>
            <a:picLocks noChangeAspect="1" noChangeArrowheads="1"/>
          </p:cNvPicPr>
          <p:nvPr/>
        </p:nvPicPr>
        <p:blipFill>
          <a:blip r:embed="rId4" cstate="print"/>
          <a:srcRect/>
          <a:stretch>
            <a:fillRect/>
          </a:stretch>
        </p:blipFill>
        <p:spPr bwMode="auto">
          <a:xfrm>
            <a:off x="395536" y="1556792"/>
            <a:ext cx="3485758" cy="4304911"/>
          </a:xfrm>
          <a:prstGeom prst="rect">
            <a:avLst/>
          </a:prstGeom>
          <a:noFill/>
        </p:spPr>
      </p:pic>
      <p:sp>
        <p:nvSpPr>
          <p:cNvPr id="7" name="Прямоугольник 6"/>
          <p:cNvSpPr/>
          <p:nvPr/>
        </p:nvSpPr>
        <p:spPr>
          <a:xfrm>
            <a:off x="3779912" y="2348880"/>
            <a:ext cx="4824536" cy="2677656"/>
          </a:xfrm>
          <a:prstGeom prst="rect">
            <a:avLst/>
          </a:prstGeom>
        </p:spPr>
        <p:txBody>
          <a:bodyPr wrap="square">
            <a:spAutoFit/>
          </a:bodyPr>
          <a:lstStyle/>
          <a:p>
            <a:pPr algn="ctr"/>
            <a:r>
              <a:rPr lang="ru-RU" sz="2400" b="1" dirty="0" smtClean="0">
                <a:solidFill>
                  <a:schemeClr val="tx2">
                    <a:lumMod val="50000"/>
                  </a:schemeClr>
                </a:solidFill>
                <a:latin typeface="Times New Roman" pitchFamily="18" charset="0"/>
                <a:cs typeface="Times New Roman" pitchFamily="18" charset="0"/>
              </a:rPr>
              <a:t>«Мне не жалко отдать жизнь ради самого малого в науке... Бродя по Памиру и Бухаре, приходилось не раз бывать на краю гибели, было жутко не раз... И как-то было даже, в общем, приятно рисковать…»</a:t>
            </a:r>
            <a:endParaRPr lang="ru-RU" sz="2400" b="1"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1203" name="Picture 3" descr="C:\Documents and Settings\Администратор\Рабочий стол\260px-Lobachevsky_03_crop[1].jpg"/>
          <p:cNvPicPr>
            <a:picLocks noChangeAspect="1" noChangeArrowheads="1"/>
          </p:cNvPicPr>
          <p:nvPr/>
        </p:nvPicPr>
        <p:blipFill>
          <a:blip r:embed="rId3" cstate="print"/>
          <a:srcRect/>
          <a:stretch>
            <a:fillRect/>
          </a:stretch>
        </p:blipFill>
        <p:spPr bwMode="auto">
          <a:xfrm>
            <a:off x="395536" y="1484784"/>
            <a:ext cx="3289300" cy="4673600"/>
          </a:xfrm>
          <a:prstGeom prst="rect">
            <a:avLst/>
          </a:prstGeom>
          <a:noFill/>
        </p:spPr>
      </p:pic>
      <p:sp>
        <p:nvSpPr>
          <p:cNvPr id="5" name="Прямоугольник 4"/>
          <p:cNvSpPr/>
          <p:nvPr/>
        </p:nvSpPr>
        <p:spPr>
          <a:xfrm>
            <a:off x="1907704" y="260648"/>
            <a:ext cx="4968552" cy="923330"/>
          </a:xfrm>
          <a:prstGeom prst="rect">
            <a:avLst/>
          </a:prstGeom>
        </p:spPr>
        <p:txBody>
          <a:bodyPr wrap="square">
            <a:spAutoFit/>
          </a:bodyPr>
          <a:lstStyle/>
          <a:p>
            <a:pPr algn="ctr"/>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Н.И.Лобачевский</a:t>
            </a:r>
            <a:endParaRPr lang="ru-RU" sz="5400" dirty="0"/>
          </a:p>
        </p:txBody>
      </p:sp>
      <p:sp>
        <p:nvSpPr>
          <p:cNvPr id="6" name="Прямоугольник 5"/>
          <p:cNvSpPr/>
          <p:nvPr/>
        </p:nvSpPr>
        <p:spPr>
          <a:xfrm>
            <a:off x="3851920" y="2132856"/>
            <a:ext cx="4572000" cy="3754874"/>
          </a:xfrm>
          <a:prstGeom prst="rect">
            <a:avLst/>
          </a:prstGeom>
        </p:spPr>
        <p:txBody>
          <a:bodyPr>
            <a:spAutoFit/>
          </a:bodyPr>
          <a:lstStyle/>
          <a:p>
            <a:pPr algn="ctr"/>
            <a:r>
              <a:rPr lang="ru-RU" sz="2000" b="1" dirty="0" smtClean="0">
                <a:solidFill>
                  <a:schemeClr val="tx2">
                    <a:lumMod val="50000"/>
                  </a:schemeClr>
                </a:solidFill>
                <a:latin typeface="Times New Roman" pitchFamily="18" charset="0"/>
                <a:cs typeface="Times New Roman" pitchFamily="18" charset="0"/>
              </a:rPr>
              <a:t>«Жить — значит чувствовать, наслаждаться жизнью, чувствовать непременно новое, которое бы напоминало, что мы живём… Будем же дорожить жизнью, пока она не теряет своего достоинства. Пусть примеры в истории, истинное понятие о чести, любовь к отечеству, пробуждения в юных летах, дадут заранее…благородное направление страстям. ..»</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899592" y="2564904"/>
            <a:ext cx="7683514" cy="1015663"/>
          </a:xfrm>
          <a:prstGeom prst="rect">
            <a:avLst/>
          </a:prstGeom>
        </p:spPr>
        <p:txBody>
          <a:bodyPr wrap="none">
            <a:spAutoFit/>
          </a:bodyPr>
          <a:lstStyle/>
          <a:p>
            <a:pPr marL="342900" indent="-342900"/>
            <a:r>
              <a:rPr lang="ru-RU" sz="6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Подвиг  простого солдата</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Прямоугольник 5"/>
          <p:cNvSpPr/>
          <p:nvPr/>
        </p:nvSpPr>
        <p:spPr>
          <a:xfrm>
            <a:off x="1331640" y="332656"/>
            <a:ext cx="6624736" cy="1323439"/>
          </a:xfrm>
          <a:prstGeom prst="rect">
            <a:avLst/>
          </a:prstGeom>
        </p:spPr>
        <p:txBody>
          <a:bodyPr wrap="square">
            <a:spAutoFit/>
          </a:bodyPr>
          <a:lstStyle/>
          <a:p>
            <a:pPr marL="342900" indent="-342900" algn="ctr"/>
            <a:r>
              <a:rPr lang="ru-RU" sz="4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Не забыт подвиг солдата во славу Отечества!</a:t>
            </a:r>
          </a:p>
        </p:txBody>
      </p:sp>
      <p:pic>
        <p:nvPicPr>
          <p:cNvPr id="7" name="Picture 4" descr="PMV"/>
          <p:cNvPicPr>
            <a:picLocks noChangeAspect="1" noChangeArrowheads="1"/>
          </p:cNvPicPr>
          <p:nvPr/>
        </p:nvPicPr>
        <p:blipFill>
          <a:blip r:embed="rId3" cstate="print"/>
          <a:srcRect/>
          <a:stretch>
            <a:fillRect/>
          </a:stretch>
        </p:blipFill>
        <p:spPr bwMode="auto">
          <a:xfrm>
            <a:off x="395537" y="1700809"/>
            <a:ext cx="4586056" cy="3024335"/>
          </a:xfrm>
          <a:prstGeom prst="rect">
            <a:avLst/>
          </a:prstGeom>
          <a:noFill/>
          <a:ln w="9525">
            <a:noFill/>
            <a:miter lim="800000"/>
            <a:headEnd/>
            <a:tailEnd/>
          </a:ln>
        </p:spPr>
      </p:pic>
      <p:pic>
        <p:nvPicPr>
          <p:cNvPr id="8" name="Picture 8" descr="Gordeev_1"/>
          <p:cNvPicPr>
            <a:picLocks noChangeAspect="1" noChangeArrowheads="1"/>
          </p:cNvPicPr>
          <p:nvPr/>
        </p:nvPicPr>
        <p:blipFill>
          <a:blip r:embed="rId4" cstate="print"/>
          <a:srcRect/>
          <a:stretch>
            <a:fillRect/>
          </a:stretch>
        </p:blipFill>
        <p:spPr bwMode="auto">
          <a:xfrm>
            <a:off x="3995936" y="3356993"/>
            <a:ext cx="4879401" cy="3024335"/>
          </a:xfrm>
          <a:prstGeom prst="rect">
            <a:avLst/>
          </a:prstGeom>
          <a:noFill/>
          <a:ln w="9525">
            <a:noFill/>
            <a:miter lim="800000"/>
            <a:headEnd/>
            <a:tailEnd/>
          </a:ln>
        </p:spPr>
      </p:pic>
      <p:sp>
        <p:nvSpPr>
          <p:cNvPr id="9" name="Прямоугольник 8"/>
          <p:cNvSpPr/>
          <p:nvPr/>
        </p:nvSpPr>
        <p:spPr>
          <a:xfrm>
            <a:off x="899592" y="4509120"/>
            <a:ext cx="2931700" cy="461665"/>
          </a:xfrm>
          <a:prstGeom prst="rect">
            <a:avLst/>
          </a:prstGeom>
        </p:spPr>
        <p:txBody>
          <a:bodyPr wrap="none">
            <a:spAutoFit/>
          </a:bodyPr>
          <a:lstStyle/>
          <a:p>
            <a:r>
              <a:rPr lang="ru-RU" sz="2400" b="1" dirty="0" smtClean="0">
                <a:solidFill>
                  <a:srgbClr val="FF0000"/>
                </a:solidFill>
                <a:latin typeface="Times New Roman" pitchFamily="18" charset="0"/>
                <a:cs typeface="Times New Roman" pitchFamily="18" charset="0"/>
              </a:rPr>
              <a:t>Гражданская война</a:t>
            </a:r>
            <a:endParaRPr lang="ru-RU" sz="2400" b="1" dirty="0">
              <a:latin typeface="Times New Roman" pitchFamily="18" charset="0"/>
              <a:cs typeface="Times New Roman" pitchFamily="18" charset="0"/>
            </a:endParaRPr>
          </a:p>
        </p:txBody>
      </p:sp>
      <p:sp>
        <p:nvSpPr>
          <p:cNvPr id="10" name="Прямоугольник 9"/>
          <p:cNvSpPr/>
          <p:nvPr/>
        </p:nvSpPr>
        <p:spPr>
          <a:xfrm>
            <a:off x="4499992" y="6021288"/>
            <a:ext cx="4450770" cy="461665"/>
          </a:xfrm>
          <a:prstGeom prst="rect">
            <a:avLst/>
          </a:prstGeom>
        </p:spPr>
        <p:txBody>
          <a:bodyPr wrap="none">
            <a:spAutoFit/>
          </a:bodyPr>
          <a:lstStyle/>
          <a:p>
            <a:r>
              <a:rPr lang="ru-RU" sz="2400" b="1" dirty="0" smtClean="0">
                <a:solidFill>
                  <a:srgbClr val="FF0000"/>
                </a:solidFill>
                <a:latin typeface="Times New Roman" pitchFamily="18" charset="0"/>
                <a:cs typeface="Times New Roman" pitchFamily="18" charset="0"/>
              </a:rPr>
              <a:t>Великая Отечественная война</a:t>
            </a:r>
            <a:endParaRPr lang="ru-RU"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4" descr="2222"/>
          <p:cNvPicPr>
            <a:picLocks noChangeAspect="1" noChangeArrowheads="1"/>
          </p:cNvPicPr>
          <p:nvPr/>
        </p:nvPicPr>
        <p:blipFill>
          <a:blip r:embed="rId3" cstate="print"/>
          <a:srcRect/>
          <a:stretch>
            <a:fillRect/>
          </a:stretch>
        </p:blipFill>
        <p:spPr bwMode="auto">
          <a:xfrm>
            <a:off x="586522" y="620688"/>
            <a:ext cx="5591954" cy="3384376"/>
          </a:xfrm>
          <a:prstGeom prst="rect">
            <a:avLst/>
          </a:prstGeom>
          <a:noFill/>
          <a:ln w="9525">
            <a:noFill/>
            <a:miter lim="800000"/>
            <a:headEnd/>
            <a:tailEnd/>
          </a:ln>
        </p:spPr>
      </p:pic>
      <p:pic>
        <p:nvPicPr>
          <p:cNvPr id="5" name="Picture 10" descr="untitled"/>
          <p:cNvPicPr>
            <a:picLocks noChangeAspect="1" noChangeArrowheads="1"/>
          </p:cNvPicPr>
          <p:nvPr/>
        </p:nvPicPr>
        <p:blipFill>
          <a:blip r:embed="rId4" cstate="print"/>
          <a:srcRect/>
          <a:stretch>
            <a:fillRect/>
          </a:stretch>
        </p:blipFill>
        <p:spPr bwMode="auto">
          <a:xfrm>
            <a:off x="3995936" y="3068960"/>
            <a:ext cx="4906516" cy="3336563"/>
          </a:xfrm>
          <a:prstGeom prst="rect">
            <a:avLst/>
          </a:prstGeom>
          <a:noFill/>
          <a:ln w="9525">
            <a:noFill/>
            <a:miter lim="800000"/>
            <a:headEnd/>
            <a:tailEnd/>
          </a:ln>
        </p:spPr>
      </p:pic>
      <p:sp>
        <p:nvSpPr>
          <p:cNvPr id="6" name="Прямоугольник 5"/>
          <p:cNvSpPr/>
          <p:nvPr/>
        </p:nvSpPr>
        <p:spPr>
          <a:xfrm>
            <a:off x="1619672" y="3789040"/>
            <a:ext cx="1880708" cy="461665"/>
          </a:xfrm>
          <a:prstGeom prst="rect">
            <a:avLst/>
          </a:prstGeom>
        </p:spPr>
        <p:txBody>
          <a:bodyPr wrap="none">
            <a:spAutoFit/>
          </a:bodyPr>
          <a:lstStyle/>
          <a:p>
            <a:r>
              <a:rPr lang="ru-RU" sz="2400" b="1" dirty="0" smtClean="0">
                <a:solidFill>
                  <a:srgbClr val="FF0000"/>
                </a:solidFill>
                <a:latin typeface="Times New Roman" pitchFamily="18" charset="0"/>
                <a:cs typeface="Times New Roman" pitchFamily="18" charset="0"/>
              </a:rPr>
              <a:t>Афганистан</a:t>
            </a:r>
            <a:endParaRPr lang="ru-RU" sz="2400" b="1" dirty="0">
              <a:latin typeface="Times New Roman" pitchFamily="18" charset="0"/>
              <a:cs typeface="Times New Roman" pitchFamily="18" charset="0"/>
            </a:endParaRPr>
          </a:p>
        </p:txBody>
      </p:sp>
      <p:sp>
        <p:nvSpPr>
          <p:cNvPr id="7" name="Прямоугольник 6"/>
          <p:cNvSpPr/>
          <p:nvPr/>
        </p:nvSpPr>
        <p:spPr>
          <a:xfrm>
            <a:off x="6084168" y="6165304"/>
            <a:ext cx="1345053" cy="461665"/>
          </a:xfrm>
          <a:prstGeom prst="rect">
            <a:avLst/>
          </a:prstGeom>
        </p:spPr>
        <p:txBody>
          <a:bodyPr wrap="square">
            <a:spAutoFit/>
          </a:bodyPr>
          <a:lstStyle/>
          <a:p>
            <a:pPr algn="ctr"/>
            <a:r>
              <a:rPr lang="ru-RU" sz="2400" b="1" dirty="0" smtClean="0">
                <a:solidFill>
                  <a:srgbClr val="FF0000"/>
                </a:solidFill>
                <a:latin typeface="Times New Roman" pitchFamily="18" charset="0"/>
                <a:cs typeface="Times New Roman" pitchFamily="18" charset="0"/>
              </a:rPr>
              <a:t>Чечня</a:t>
            </a:r>
            <a:endParaRPr lang="ru-RU"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1115616" y="2636912"/>
            <a:ext cx="6408712" cy="1015663"/>
          </a:xfrm>
          <a:prstGeom prst="rect">
            <a:avLst/>
          </a:prstGeom>
        </p:spPr>
        <p:txBody>
          <a:bodyPr wrap="square">
            <a:spAutoFit/>
          </a:bodyPr>
          <a:lstStyle/>
          <a:p>
            <a:pPr marL="342900" indent="-342900" algn="ctr"/>
            <a:r>
              <a:rPr lang="ru-RU" sz="6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Герои наших дней</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Природа - Растения - Теплый летний день"/>
          <p:cNvPicPr>
            <a:picLocks noChangeAspect="1" noChangeArrowheads="1"/>
          </p:cNvPicPr>
          <p:nvPr/>
        </p:nvPicPr>
        <p:blipFill>
          <a:blip r:embed="rId2" cstate="print"/>
          <a:srcRect/>
          <a:stretch>
            <a:fillRect/>
          </a:stretch>
        </p:blipFill>
        <p:spPr bwMode="auto">
          <a:xfrm>
            <a:off x="-24003" y="0"/>
            <a:ext cx="9168003" cy="6876002"/>
          </a:xfrm>
          <a:prstGeom prst="rect">
            <a:avLst/>
          </a:prstGeom>
          <a:noFill/>
        </p:spPr>
      </p:pic>
      <p:sp>
        <p:nvSpPr>
          <p:cNvPr id="5" name="Прямоугольник 4"/>
          <p:cNvSpPr/>
          <p:nvPr/>
        </p:nvSpPr>
        <p:spPr>
          <a:xfrm>
            <a:off x="251520" y="404664"/>
            <a:ext cx="8352928" cy="4524315"/>
          </a:xfrm>
          <a:prstGeom prst="rect">
            <a:avLst/>
          </a:prstGeom>
        </p:spPr>
        <p:txBody>
          <a:bodyPr wrap="square">
            <a:spAutoFit/>
          </a:bodyPr>
          <a:lstStyle/>
          <a:p>
            <a:pPr lvl="0" indent="449263" algn="just" eaLnBrk="0" fontAlgn="base" hangingPunct="0">
              <a:spcBef>
                <a:spcPct val="0"/>
              </a:spcBef>
              <a:spcAft>
                <a:spcPct val="0"/>
              </a:spcAft>
            </a:pPr>
            <a:r>
              <a:rPr lang="ru-RU" sz="2400" dirty="0" smtClean="0">
                <a:solidFill>
                  <a:schemeClr val="tx2">
                    <a:lumMod val="50000"/>
                  </a:schemeClr>
                </a:solidFill>
                <a:latin typeface="Times New Roman" pitchFamily="18" charset="0"/>
                <a:ea typeface="Times New Roman" pitchFamily="18" charset="0"/>
                <a:cs typeface="Times New Roman" pitchFamily="18" charset="0"/>
              </a:rPr>
              <a:t>Невозможно не согласиться с мнением великого русского поэта Александра Сергеевича Пушкина о том, что «уважение к минувшему — вот черта, отличающая образованность от дикости…» Ведь действительно, наше прошлое – наши предки. Несомненно, мы должны почитать культуру и ценности минувших лет, почитать предков. Именно благодаря им мы живём в сегодняшнем мире. По-моему, уважение к прошлому начинается с уважения к своему роду, к его традициям, переходящим из поколения в поколение. Я считаю, что почитание своей родословной, бесспорно, является и уважением к самому себе. Человек, уважающий свои корни, уважает и свою страну, веру.  </a:t>
            </a:r>
            <a:endParaRPr lang="ru-RU" sz="2400" dirty="0" smtClean="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2" descr="C:\Documents and Settings\Мама\Мои документы\Мои рисунки\vdv_2008_34.jpg"/>
          <p:cNvPicPr>
            <a:picLocks noChangeAspect="1" noChangeArrowheads="1"/>
          </p:cNvPicPr>
          <p:nvPr/>
        </p:nvPicPr>
        <p:blipFill>
          <a:blip r:embed="rId3" cstate="print"/>
          <a:srcRect/>
          <a:stretch>
            <a:fillRect/>
          </a:stretch>
        </p:blipFill>
        <p:spPr bwMode="auto">
          <a:xfrm>
            <a:off x="3491880" y="3091516"/>
            <a:ext cx="5372472" cy="3527677"/>
          </a:xfrm>
          <a:prstGeom prst="rect">
            <a:avLst/>
          </a:prstGeom>
          <a:noFill/>
          <a:ln w="9525">
            <a:noFill/>
            <a:miter lim="800000"/>
            <a:headEnd/>
            <a:tailEnd/>
          </a:ln>
        </p:spPr>
      </p:pic>
      <p:pic>
        <p:nvPicPr>
          <p:cNvPr id="5" name="Picture 4" descr="Chernomorcy"/>
          <p:cNvPicPr>
            <a:picLocks noChangeAspect="1" noChangeArrowheads="1"/>
          </p:cNvPicPr>
          <p:nvPr/>
        </p:nvPicPr>
        <p:blipFill>
          <a:blip r:embed="rId4" cstate="print"/>
          <a:srcRect/>
          <a:stretch>
            <a:fillRect/>
          </a:stretch>
        </p:blipFill>
        <p:spPr bwMode="auto">
          <a:xfrm>
            <a:off x="251520" y="836712"/>
            <a:ext cx="5544616" cy="3596086"/>
          </a:xfrm>
          <a:prstGeom prst="rect">
            <a:avLst/>
          </a:prstGeom>
          <a:noFill/>
          <a:ln w="9525">
            <a:noFill/>
            <a:miter lim="800000"/>
            <a:headEnd/>
            <a:tailEnd/>
          </a:ln>
        </p:spPr>
      </p:pic>
      <p:sp>
        <p:nvSpPr>
          <p:cNvPr id="6" name="Прямоугольник 5"/>
          <p:cNvSpPr/>
          <p:nvPr/>
        </p:nvSpPr>
        <p:spPr>
          <a:xfrm>
            <a:off x="1403648" y="332656"/>
            <a:ext cx="7265130" cy="769441"/>
          </a:xfrm>
          <a:prstGeom prst="rect">
            <a:avLst/>
          </a:prstGeom>
        </p:spPr>
        <p:txBody>
          <a:bodyPr wrap="none">
            <a:spAutoFit/>
          </a:bodyPr>
          <a:lstStyle/>
          <a:p>
            <a:pPr marL="342900" indent="-342900" algn="ctr"/>
            <a:r>
              <a:rPr lang="ru-RU" sz="4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Достойны памяти дедов и отцов</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3804948" y="332656"/>
            <a:ext cx="2462534" cy="769441"/>
          </a:xfrm>
          <a:prstGeom prst="rect">
            <a:avLst/>
          </a:prstGeom>
        </p:spPr>
        <p:txBody>
          <a:bodyPr wrap="none">
            <a:spAutoFit/>
          </a:bodyPr>
          <a:lstStyle/>
          <a:p>
            <a:pPr marL="342900" indent="-342900" algn="ctr"/>
            <a:r>
              <a:rPr lang="ru-RU" sz="4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На суше…</a:t>
            </a:r>
          </a:p>
        </p:txBody>
      </p:sp>
      <p:pic>
        <p:nvPicPr>
          <p:cNvPr id="53250" name="Picture 2" descr="ЗРК &quot;Урал&quot;"/>
          <p:cNvPicPr>
            <a:picLocks noChangeAspect="1" noChangeArrowheads="1"/>
          </p:cNvPicPr>
          <p:nvPr/>
        </p:nvPicPr>
        <p:blipFill>
          <a:blip r:embed="rId3" cstate="print"/>
          <a:srcRect/>
          <a:stretch>
            <a:fillRect/>
          </a:stretch>
        </p:blipFill>
        <p:spPr bwMode="auto">
          <a:xfrm>
            <a:off x="238220" y="3356992"/>
            <a:ext cx="5089356" cy="3196130"/>
          </a:xfrm>
          <a:prstGeom prst="rect">
            <a:avLst/>
          </a:prstGeom>
          <a:noFill/>
        </p:spPr>
      </p:pic>
      <p:pic>
        <p:nvPicPr>
          <p:cNvPr id="53252" name="Picture 4" descr="http://www.rusarmy.com/brone/images/tnk_t-62.jpg"/>
          <p:cNvPicPr>
            <a:picLocks noChangeAspect="1" noChangeArrowheads="1"/>
          </p:cNvPicPr>
          <p:nvPr/>
        </p:nvPicPr>
        <p:blipFill>
          <a:blip r:embed="rId4" cstate="print"/>
          <a:srcRect/>
          <a:stretch>
            <a:fillRect/>
          </a:stretch>
        </p:blipFill>
        <p:spPr bwMode="auto">
          <a:xfrm>
            <a:off x="3707904" y="1340768"/>
            <a:ext cx="4881310" cy="3384376"/>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3779301" y="332656"/>
            <a:ext cx="2513830" cy="769441"/>
          </a:xfrm>
          <a:prstGeom prst="rect">
            <a:avLst/>
          </a:prstGeom>
        </p:spPr>
        <p:txBody>
          <a:bodyPr wrap="none">
            <a:spAutoFit/>
          </a:bodyPr>
          <a:lstStyle/>
          <a:p>
            <a:pPr marL="342900" indent="-342900" algn="ctr"/>
            <a:r>
              <a:rPr lang="ru-RU" sz="4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На море…</a:t>
            </a:r>
          </a:p>
        </p:txBody>
      </p:sp>
      <p:pic>
        <p:nvPicPr>
          <p:cNvPr id="54276" name="Picture 4" descr="Ракетный подводный крейсер стратегического назначения проекта 667.БДРМ &quot;Дельфин&quot;"/>
          <p:cNvPicPr>
            <a:picLocks noChangeAspect="1" noChangeArrowheads="1"/>
          </p:cNvPicPr>
          <p:nvPr/>
        </p:nvPicPr>
        <p:blipFill>
          <a:blip r:embed="rId3" cstate="print"/>
          <a:srcRect/>
          <a:stretch>
            <a:fillRect/>
          </a:stretch>
        </p:blipFill>
        <p:spPr bwMode="auto">
          <a:xfrm>
            <a:off x="3779913" y="3442442"/>
            <a:ext cx="5219520" cy="3154910"/>
          </a:xfrm>
          <a:prstGeom prst="rect">
            <a:avLst/>
          </a:prstGeom>
          <a:noFill/>
        </p:spPr>
      </p:pic>
      <p:pic>
        <p:nvPicPr>
          <p:cNvPr id="54274" name="Picture 2" descr="Сторожевой корабль проекта 1135.6"/>
          <p:cNvPicPr>
            <a:picLocks noChangeAspect="1" noChangeArrowheads="1"/>
          </p:cNvPicPr>
          <p:nvPr/>
        </p:nvPicPr>
        <p:blipFill>
          <a:blip r:embed="rId4" cstate="print"/>
          <a:srcRect/>
          <a:stretch>
            <a:fillRect/>
          </a:stretch>
        </p:blipFill>
        <p:spPr bwMode="auto">
          <a:xfrm>
            <a:off x="251520" y="1268760"/>
            <a:ext cx="5256584" cy="3569678"/>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3667090" y="332656"/>
            <a:ext cx="2738250" cy="769441"/>
          </a:xfrm>
          <a:prstGeom prst="rect">
            <a:avLst/>
          </a:prstGeom>
        </p:spPr>
        <p:txBody>
          <a:bodyPr wrap="none">
            <a:spAutoFit/>
          </a:bodyPr>
          <a:lstStyle/>
          <a:p>
            <a:pPr marL="342900" indent="-342900" algn="ctr"/>
            <a:r>
              <a:rPr lang="ru-RU" sz="4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В воздухе…</a:t>
            </a:r>
          </a:p>
        </p:txBody>
      </p:sp>
      <p:pic>
        <p:nvPicPr>
          <p:cNvPr id="3073" name="Picture 1" descr="C:\Documents and Settings\Администратор\Рабочий стол\Aviation__029011_.jpg"/>
          <p:cNvPicPr>
            <a:picLocks noChangeAspect="1" noChangeArrowheads="1"/>
          </p:cNvPicPr>
          <p:nvPr/>
        </p:nvPicPr>
        <p:blipFill>
          <a:blip r:embed="rId3" cstate="print"/>
          <a:srcRect/>
          <a:stretch>
            <a:fillRect/>
          </a:stretch>
        </p:blipFill>
        <p:spPr bwMode="auto">
          <a:xfrm>
            <a:off x="611560" y="1196752"/>
            <a:ext cx="7992888" cy="5385926"/>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1115616" y="2492896"/>
            <a:ext cx="6408712" cy="1015663"/>
          </a:xfrm>
          <a:prstGeom prst="rect">
            <a:avLst/>
          </a:prstGeom>
        </p:spPr>
        <p:txBody>
          <a:bodyPr wrap="square">
            <a:spAutoFit/>
          </a:bodyPr>
          <a:lstStyle/>
          <a:p>
            <a:pPr marL="342900" indent="-342900" algn="ctr"/>
            <a:r>
              <a:rPr lang="ru-RU" sz="6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Ордена и медали</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6" name="Picture 2" descr="Файл:Order of Russia St Andrew.jpg">
            <a:hlinkClick r:id="rId3"/>
          </p:cNvPr>
          <p:cNvPicPr>
            <a:picLocks noChangeAspect="1" noChangeArrowheads="1"/>
          </p:cNvPicPr>
          <p:nvPr/>
        </p:nvPicPr>
        <p:blipFill>
          <a:blip r:embed="rId4" cstate="print"/>
          <a:srcRect/>
          <a:stretch>
            <a:fillRect/>
          </a:stretch>
        </p:blipFill>
        <p:spPr bwMode="auto">
          <a:xfrm>
            <a:off x="827584" y="620688"/>
            <a:ext cx="1942049" cy="5184576"/>
          </a:xfrm>
          <a:prstGeom prst="rect">
            <a:avLst/>
          </a:prstGeom>
          <a:noFill/>
        </p:spPr>
      </p:pic>
      <p:sp>
        <p:nvSpPr>
          <p:cNvPr id="5" name="Прямоугольник 4"/>
          <p:cNvSpPr/>
          <p:nvPr/>
        </p:nvSpPr>
        <p:spPr>
          <a:xfrm>
            <a:off x="-540568" y="5805264"/>
            <a:ext cx="4572000" cy="707886"/>
          </a:xfrm>
          <a:prstGeom prst="rect">
            <a:avLst/>
          </a:prstGeom>
        </p:spPr>
        <p:txBody>
          <a:bodyPr>
            <a:spAutoFit/>
          </a:bodyPr>
          <a:lstStyle/>
          <a:p>
            <a:pPr algn="ctr"/>
            <a:r>
              <a:rPr lang="ru-RU" sz="2000" b="1" dirty="0" smtClean="0">
                <a:solidFill>
                  <a:schemeClr val="tx2">
                    <a:lumMod val="75000"/>
                  </a:schemeClr>
                </a:solidFill>
                <a:latin typeface="Times New Roman" pitchFamily="18" charset="0"/>
                <a:cs typeface="Times New Roman" pitchFamily="18" charset="0"/>
              </a:rPr>
              <a:t>Орден Святого апостола </a:t>
            </a:r>
          </a:p>
          <a:p>
            <a:pPr algn="ctr"/>
            <a:r>
              <a:rPr lang="ru-RU" sz="2000" b="1" dirty="0" smtClean="0">
                <a:solidFill>
                  <a:schemeClr val="tx2">
                    <a:lumMod val="75000"/>
                  </a:schemeClr>
                </a:solidFill>
                <a:latin typeface="Times New Roman" pitchFamily="18" charset="0"/>
                <a:cs typeface="Times New Roman" pitchFamily="18" charset="0"/>
              </a:rPr>
              <a:t>Андрея Первозванного</a:t>
            </a:r>
            <a:endParaRPr lang="ru-RU" sz="2000" b="1" dirty="0">
              <a:solidFill>
                <a:schemeClr val="tx2">
                  <a:lumMod val="75000"/>
                </a:schemeClr>
              </a:solidFill>
              <a:latin typeface="Times New Roman" pitchFamily="18" charset="0"/>
              <a:cs typeface="Times New Roman" pitchFamily="18" charset="0"/>
            </a:endParaRPr>
          </a:p>
        </p:txBody>
      </p:sp>
      <p:sp>
        <p:nvSpPr>
          <p:cNvPr id="6" name="Прямоугольник 5"/>
          <p:cNvSpPr/>
          <p:nvPr/>
        </p:nvSpPr>
        <p:spPr>
          <a:xfrm>
            <a:off x="3707904" y="5877272"/>
            <a:ext cx="2924903" cy="400110"/>
          </a:xfrm>
          <a:prstGeom prst="rect">
            <a:avLst/>
          </a:prstGeom>
        </p:spPr>
        <p:txBody>
          <a:bodyPr wrap="none">
            <a:spAutoFit/>
          </a:bodyPr>
          <a:lstStyle/>
          <a:p>
            <a:r>
              <a:rPr lang="ru-RU" sz="2000" b="1" dirty="0" smtClean="0">
                <a:solidFill>
                  <a:schemeClr val="tx2">
                    <a:lumMod val="75000"/>
                  </a:schemeClr>
                </a:solidFill>
                <a:latin typeface="Times New Roman" pitchFamily="18" charset="0"/>
                <a:cs typeface="Times New Roman" pitchFamily="18" charset="0"/>
              </a:rPr>
              <a:t>Орден Святого Георгия</a:t>
            </a:r>
            <a:endParaRPr lang="ru-RU" sz="2000" b="1" dirty="0">
              <a:solidFill>
                <a:schemeClr val="tx2">
                  <a:lumMod val="75000"/>
                </a:schemeClr>
              </a:solidFill>
              <a:latin typeface="Times New Roman" pitchFamily="18" charset="0"/>
              <a:cs typeface="Times New Roman" pitchFamily="18" charset="0"/>
            </a:endParaRPr>
          </a:p>
        </p:txBody>
      </p:sp>
      <p:pic>
        <p:nvPicPr>
          <p:cNvPr id="1028" name="Picture 4" descr="Файл:Order of St. George.jpg">
            <a:hlinkClick r:id="rId5"/>
          </p:cNvPr>
          <p:cNvPicPr>
            <a:picLocks noChangeAspect="1" noChangeArrowheads="1"/>
          </p:cNvPicPr>
          <p:nvPr/>
        </p:nvPicPr>
        <p:blipFill>
          <a:blip r:embed="rId6" cstate="print"/>
          <a:srcRect/>
          <a:stretch>
            <a:fillRect/>
          </a:stretch>
        </p:blipFill>
        <p:spPr bwMode="auto">
          <a:xfrm>
            <a:off x="3635896" y="620688"/>
            <a:ext cx="2839219" cy="5112568"/>
          </a:xfrm>
          <a:prstGeom prst="rect">
            <a:avLst/>
          </a:prstGeom>
          <a:noFill/>
        </p:spPr>
      </p:pic>
      <p:sp>
        <p:nvSpPr>
          <p:cNvPr id="7" name="Прямоугольник 6"/>
          <p:cNvSpPr/>
          <p:nvPr/>
        </p:nvSpPr>
        <p:spPr>
          <a:xfrm>
            <a:off x="6804248" y="5877272"/>
            <a:ext cx="1774653" cy="400110"/>
          </a:xfrm>
          <a:prstGeom prst="rect">
            <a:avLst/>
          </a:prstGeom>
        </p:spPr>
        <p:txBody>
          <a:bodyPr wrap="none">
            <a:spAutoFit/>
          </a:bodyPr>
          <a:lstStyle/>
          <a:p>
            <a:r>
              <a:rPr lang="ru-RU" sz="2000" b="1" dirty="0" smtClean="0">
                <a:solidFill>
                  <a:schemeClr val="tx2">
                    <a:lumMod val="75000"/>
                  </a:schemeClr>
                </a:solidFill>
                <a:latin typeface="Times New Roman" pitchFamily="18" charset="0"/>
                <a:cs typeface="Times New Roman" pitchFamily="18" charset="0"/>
              </a:rPr>
              <a:t>Орден Славы</a:t>
            </a:r>
            <a:endParaRPr lang="ru-RU" sz="2000" b="1" dirty="0">
              <a:solidFill>
                <a:schemeClr val="tx2">
                  <a:lumMod val="75000"/>
                </a:schemeClr>
              </a:solidFill>
              <a:latin typeface="Times New Roman" pitchFamily="18" charset="0"/>
              <a:cs typeface="Times New Roman" pitchFamily="18" charset="0"/>
            </a:endParaRPr>
          </a:p>
        </p:txBody>
      </p:sp>
      <p:pic>
        <p:nvPicPr>
          <p:cNvPr id="1030" name="Picture 6" descr="Файл:OrderOfGlory1stClass.jpg">
            <a:hlinkClick r:id="rId7"/>
          </p:cNvPr>
          <p:cNvPicPr>
            <a:picLocks noChangeAspect="1" noChangeArrowheads="1"/>
          </p:cNvPicPr>
          <p:nvPr/>
        </p:nvPicPr>
        <p:blipFill>
          <a:blip r:embed="rId8" cstate="print"/>
          <a:srcRect/>
          <a:stretch>
            <a:fillRect/>
          </a:stretch>
        </p:blipFill>
        <p:spPr bwMode="auto">
          <a:xfrm>
            <a:off x="6732240" y="620688"/>
            <a:ext cx="2160240" cy="5112568"/>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43010" name="Picture 2" descr="Файл:St George Medal III 22255.jpg">
            <a:hlinkClick r:id="rId3"/>
          </p:cNvPr>
          <p:cNvPicPr>
            <a:picLocks noChangeAspect="1" noChangeArrowheads="1"/>
          </p:cNvPicPr>
          <p:nvPr/>
        </p:nvPicPr>
        <p:blipFill>
          <a:blip r:embed="rId4" cstate="print"/>
          <a:srcRect/>
          <a:stretch>
            <a:fillRect/>
          </a:stretch>
        </p:blipFill>
        <p:spPr bwMode="auto">
          <a:xfrm>
            <a:off x="1043608" y="332656"/>
            <a:ext cx="3190503" cy="4742212"/>
          </a:xfrm>
          <a:prstGeom prst="rect">
            <a:avLst/>
          </a:prstGeom>
          <a:noFill/>
        </p:spPr>
      </p:pic>
      <p:sp>
        <p:nvSpPr>
          <p:cNvPr id="5" name="Прямоугольник 4"/>
          <p:cNvSpPr/>
          <p:nvPr/>
        </p:nvSpPr>
        <p:spPr>
          <a:xfrm>
            <a:off x="251520" y="5373216"/>
            <a:ext cx="4572000" cy="707886"/>
          </a:xfrm>
          <a:prstGeom prst="rect">
            <a:avLst/>
          </a:prstGeom>
        </p:spPr>
        <p:txBody>
          <a:bodyPr>
            <a:spAutoFit/>
          </a:bodyPr>
          <a:lstStyle/>
          <a:p>
            <a:pPr algn="ctr"/>
            <a:r>
              <a:rPr lang="ru-RU" sz="2000" b="1" dirty="0" smtClean="0">
                <a:solidFill>
                  <a:schemeClr val="tx2">
                    <a:lumMod val="75000"/>
                  </a:schemeClr>
                </a:solidFill>
                <a:latin typeface="Times New Roman" pitchFamily="18" charset="0"/>
                <a:cs typeface="Times New Roman" pitchFamily="18" charset="0"/>
              </a:rPr>
              <a:t>Георгиевская серебряная медаль «За храбрость» 3-й ст.</a:t>
            </a:r>
            <a:endParaRPr lang="ru-RU" sz="2000" b="1" dirty="0">
              <a:solidFill>
                <a:schemeClr val="tx2">
                  <a:lumMod val="75000"/>
                </a:schemeClr>
              </a:solidFill>
              <a:latin typeface="Times New Roman" pitchFamily="18" charset="0"/>
              <a:cs typeface="Times New Roman" pitchFamily="18" charset="0"/>
            </a:endParaRPr>
          </a:p>
        </p:txBody>
      </p:sp>
      <p:pic>
        <p:nvPicPr>
          <p:cNvPr id="43012" name="Picture 4" descr="Medal for Defender of Free Russia.jpg">
            <a:hlinkClick r:id="rId5"/>
          </p:cNvPr>
          <p:cNvPicPr>
            <a:picLocks noChangeAspect="1" noChangeArrowheads="1"/>
          </p:cNvPicPr>
          <p:nvPr/>
        </p:nvPicPr>
        <p:blipFill>
          <a:blip r:embed="rId6" cstate="print"/>
          <a:srcRect/>
          <a:stretch>
            <a:fillRect/>
          </a:stretch>
        </p:blipFill>
        <p:spPr bwMode="auto">
          <a:xfrm>
            <a:off x="5508104" y="1556792"/>
            <a:ext cx="2736304" cy="5053043"/>
          </a:xfrm>
          <a:prstGeom prst="rect">
            <a:avLst/>
          </a:prstGeom>
          <a:noFill/>
        </p:spPr>
      </p:pic>
      <p:sp>
        <p:nvSpPr>
          <p:cNvPr id="6" name="Прямоугольник 5"/>
          <p:cNvSpPr/>
          <p:nvPr/>
        </p:nvSpPr>
        <p:spPr>
          <a:xfrm>
            <a:off x="4355976" y="836712"/>
            <a:ext cx="4572000" cy="707886"/>
          </a:xfrm>
          <a:prstGeom prst="rect">
            <a:avLst/>
          </a:prstGeom>
        </p:spPr>
        <p:txBody>
          <a:bodyPr>
            <a:spAutoFit/>
          </a:bodyPr>
          <a:lstStyle/>
          <a:p>
            <a:pPr algn="ctr"/>
            <a:r>
              <a:rPr lang="vi-VN" sz="2000" b="1" dirty="0" smtClean="0">
                <a:solidFill>
                  <a:schemeClr val="tx2">
                    <a:lumMod val="75000"/>
                  </a:schemeClr>
                </a:solidFill>
                <a:latin typeface="Times New Roman" pitchFamily="18" charset="0"/>
                <a:cs typeface="Times New Roman" pitchFamily="18" charset="0"/>
              </a:rPr>
              <a:t>Меда́ль «Защи́тнику свобо́дной Росси́и»</a:t>
            </a:r>
            <a:endParaRPr lang="ru-RU" sz="2000" dirty="0">
              <a:solidFill>
                <a:schemeClr val="tx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467544" y="2708920"/>
            <a:ext cx="7992888" cy="923330"/>
          </a:xfrm>
          <a:prstGeom prst="rect">
            <a:avLst/>
          </a:prstGeom>
        </p:spPr>
        <p:txBody>
          <a:bodyPr wrap="square">
            <a:spAutoFit/>
          </a:bodyPr>
          <a:lstStyle/>
          <a:p>
            <a:pPr marL="342900" indent="-342900" algn="ctr"/>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Памятники героям</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Рисунок 2" descr="Файл:1000 Donskoi.jpg">
            <a:hlinkClick r:id="rId3"/>
          </p:cNvPr>
          <p:cNvPicPr/>
          <p:nvPr/>
        </p:nvPicPr>
        <p:blipFill>
          <a:blip r:embed="rId4" cstate="print"/>
          <a:srcRect/>
          <a:stretch>
            <a:fillRect/>
          </a:stretch>
        </p:blipFill>
        <p:spPr bwMode="auto">
          <a:xfrm>
            <a:off x="1259632" y="548680"/>
            <a:ext cx="2952353" cy="4364906"/>
          </a:xfrm>
          <a:prstGeom prst="rect">
            <a:avLst/>
          </a:prstGeom>
          <a:noFill/>
          <a:ln w="9525">
            <a:noFill/>
            <a:miter lim="800000"/>
            <a:headEnd/>
            <a:tailEnd/>
          </a:ln>
        </p:spPr>
      </p:pic>
      <p:sp>
        <p:nvSpPr>
          <p:cNvPr id="40961" name="Rectangle 1"/>
          <p:cNvSpPr>
            <a:spLocks noChangeArrowheads="1"/>
          </p:cNvSpPr>
          <p:nvPr/>
        </p:nvSpPr>
        <p:spPr bwMode="auto">
          <a:xfrm>
            <a:off x="395536" y="5013176"/>
            <a:ext cx="4336444"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Дмитрий Донской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на Памятнике «1000-летие России»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в Великом Новгороде</a:t>
            </a:r>
            <a:endParaRPr kumimoji="0" lang="ru-RU" sz="2000" b="1" i="0" u="none" strike="noStrike" cap="none" normalizeH="0" baseline="0" dirty="0" smtClean="0">
              <a:ln>
                <a:noFill/>
              </a:ln>
              <a:solidFill>
                <a:schemeClr val="accent1">
                  <a:lumMod val="75000"/>
                </a:schemeClr>
              </a:solidFill>
              <a:effectLst/>
              <a:latin typeface="Times New Roman" pitchFamily="18" charset="0"/>
              <a:cs typeface="Times New Roman" pitchFamily="18" charset="0"/>
            </a:endParaRPr>
          </a:p>
        </p:txBody>
      </p:sp>
      <p:pic>
        <p:nvPicPr>
          <p:cNvPr id="5" name="Рисунок 4" descr="Файл:Koetoezov kazan.jpg">
            <a:hlinkClick r:id="rId5"/>
          </p:cNvPr>
          <p:cNvPicPr/>
          <p:nvPr/>
        </p:nvPicPr>
        <p:blipFill>
          <a:blip r:embed="rId6" cstate="print"/>
          <a:srcRect/>
          <a:stretch>
            <a:fillRect/>
          </a:stretch>
        </p:blipFill>
        <p:spPr bwMode="auto">
          <a:xfrm>
            <a:off x="5004048" y="2132856"/>
            <a:ext cx="3417168" cy="4441676"/>
          </a:xfrm>
          <a:prstGeom prst="rect">
            <a:avLst/>
          </a:prstGeom>
          <a:noFill/>
          <a:ln w="9525">
            <a:noFill/>
            <a:miter lim="800000"/>
            <a:headEnd/>
            <a:tailEnd/>
          </a:ln>
        </p:spPr>
      </p:pic>
      <p:sp>
        <p:nvSpPr>
          <p:cNvPr id="6" name="Прямоугольник 5"/>
          <p:cNvSpPr/>
          <p:nvPr/>
        </p:nvSpPr>
        <p:spPr>
          <a:xfrm>
            <a:off x="4188348" y="1556792"/>
            <a:ext cx="4955652" cy="400110"/>
          </a:xfrm>
          <a:prstGeom prst="rect">
            <a:avLst/>
          </a:prstGeom>
        </p:spPr>
        <p:txBody>
          <a:bodyPr wrap="none">
            <a:spAutoFit/>
          </a:bodyPr>
          <a:lstStyle/>
          <a:p>
            <a:pPr algn="ctr"/>
            <a:r>
              <a:rPr lang="ru-RU" sz="2000" b="1" dirty="0" smtClean="0">
                <a:solidFill>
                  <a:schemeClr val="accent1">
                    <a:lumMod val="75000"/>
                  </a:schemeClr>
                </a:solidFill>
                <a:latin typeface="Times New Roman" pitchFamily="18" charset="0"/>
                <a:cs typeface="Times New Roman" pitchFamily="18" charset="0"/>
              </a:rPr>
              <a:t>Памятник Кутузову в Санкт-Петербурге</a:t>
            </a:r>
            <a:r>
              <a:rPr lang="ru-RU" dirty="0" smtClean="0"/>
              <a:t>.</a:t>
            </a:r>
            <a:endParaRPr lang="ru-RU"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Рисунок 2" descr="Файл:Sergii Radonezhsky monument.jpg">
            <a:hlinkClick r:id="rId3"/>
          </p:cNvPr>
          <p:cNvPicPr/>
          <p:nvPr/>
        </p:nvPicPr>
        <p:blipFill>
          <a:blip r:embed="rId4" cstate="print"/>
          <a:srcRect/>
          <a:stretch>
            <a:fillRect/>
          </a:stretch>
        </p:blipFill>
        <p:spPr bwMode="auto">
          <a:xfrm>
            <a:off x="683568" y="404664"/>
            <a:ext cx="3793207" cy="5305772"/>
          </a:xfrm>
          <a:prstGeom prst="rect">
            <a:avLst/>
          </a:prstGeom>
          <a:noFill/>
          <a:ln w="9525">
            <a:noFill/>
            <a:miter lim="800000"/>
            <a:headEnd/>
            <a:tailEnd/>
          </a:ln>
        </p:spPr>
      </p:pic>
      <p:sp>
        <p:nvSpPr>
          <p:cNvPr id="5" name="Прямоугольник 4"/>
          <p:cNvSpPr/>
          <p:nvPr/>
        </p:nvSpPr>
        <p:spPr>
          <a:xfrm>
            <a:off x="179512" y="5805264"/>
            <a:ext cx="4572000" cy="707886"/>
          </a:xfrm>
          <a:prstGeom prst="rect">
            <a:avLst/>
          </a:prstGeom>
        </p:spPr>
        <p:txBody>
          <a:bodyPr>
            <a:spAutoFit/>
          </a:bodyPr>
          <a:lstStyle/>
          <a:p>
            <a:pPr algn="ctr"/>
            <a:r>
              <a:rPr lang="ru-RU" sz="2000" b="1" dirty="0" smtClean="0">
                <a:solidFill>
                  <a:schemeClr val="accent1">
                    <a:lumMod val="75000"/>
                  </a:schemeClr>
                </a:solidFill>
                <a:latin typeface="Times New Roman" pitchFamily="18" charset="0"/>
                <a:cs typeface="Times New Roman" pitchFamily="18" charset="0"/>
              </a:rPr>
              <a:t>Памятник Сергию Радонежскому в Сергиевом Посаде</a:t>
            </a:r>
            <a:endParaRPr lang="ru-RU" sz="2000" b="1" dirty="0">
              <a:solidFill>
                <a:schemeClr val="accent1">
                  <a:lumMod val="75000"/>
                </a:schemeClr>
              </a:solidFill>
              <a:latin typeface="Times New Roman" pitchFamily="18" charset="0"/>
              <a:cs typeface="Times New Roman" pitchFamily="18" charset="0"/>
            </a:endParaRPr>
          </a:p>
        </p:txBody>
      </p:sp>
      <p:pic>
        <p:nvPicPr>
          <p:cNvPr id="6" name="Рисунок 5" descr="Файл:Serafim sarofckii.jpg">
            <a:hlinkClick r:id="rId5"/>
          </p:cNvPr>
          <p:cNvPicPr/>
          <p:nvPr/>
        </p:nvPicPr>
        <p:blipFill>
          <a:blip r:embed="rId6" cstate="print"/>
          <a:srcRect/>
          <a:stretch>
            <a:fillRect/>
          </a:stretch>
        </p:blipFill>
        <p:spPr bwMode="auto">
          <a:xfrm>
            <a:off x="4860032" y="404664"/>
            <a:ext cx="3960440" cy="5328591"/>
          </a:xfrm>
          <a:prstGeom prst="rect">
            <a:avLst/>
          </a:prstGeom>
          <a:noFill/>
          <a:ln w="9525">
            <a:noFill/>
            <a:miter lim="800000"/>
            <a:headEnd/>
            <a:tailEnd/>
          </a:ln>
        </p:spPr>
      </p:pic>
      <p:sp>
        <p:nvSpPr>
          <p:cNvPr id="7" name="Прямоугольник 6"/>
          <p:cNvSpPr/>
          <p:nvPr/>
        </p:nvSpPr>
        <p:spPr>
          <a:xfrm>
            <a:off x="4572000" y="5805264"/>
            <a:ext cx="4572000" cy="707886"/>
          </a:xfrm>
          <a:prstGeom prst="rect">
            <a:avLst/>
          </a:prstGeom>
        </p:spPr>
        <p:txBody>
          <a:bodyPr>
            <a:spAutoFit/>
          </a:bodyPr>
          <a:lstStyle/>
          <a:p>
            <a:pPr algn="ctr"/>
            <a:r>
              <a:rPr lang="ru-RU" sz="2000" b="1" dirty="0" smtClean="0">
                <a:solidFill>
                  <a:schemeClr val="accent1">
                    <a:lumMod val="75000"/>
                  </a:schemeClr>
                </a:solidFill>
                <a:latin typeface="Times New Roman" pitchFamily="18" charset="0"/>
                <a:cs typeface="Times New Roman" pitchFamily="18" charset="0"/>
              </a:rPr>
              <a:t>Памятник Серафиму </a:t>
            </a:r>
            <a:r>
              <a:rPr lang="ru-RU" sz="2000" b="1" dirty="0" err="1" smtClean="0">
                <a:solidFill>
                  <a:schemeClr val="accent1">
                    <a:lumMod val="75000"/>
                  </a:schemeClr>
                </a:solidFill>
                <a:latin typeface="Times New Roman" pitchFamily="18" charset="0"/>
                <a:cs typeface="Times New Roman" pitchFamily="18" charset="0"/>
              </a:rPr>
              <a:t>Саровскому</a:t>
            </a:r>
            <a:r>
              <a:rPr lang="ru-RU" sz="2000" b="1" dirty="0" smtClean="0">
                <a:solidFill>
                  <a:schemeClr val="accent1">
                    <a:lumMod val="75000"/>
                  </a:schemeClr>
                </a:solidFill>
                <a:latin typeface="Times New Roman" pitchFamily="18" charset="0"/>
                <a:cs typeface="Times New Roman" pitchFamily="18" charset="0"/>
              </a:rPr>
              <a:t> в Курской Коренной пустыни.</a:t>
            </a:r>
            <a:endParaRPr lang="ru-RU" sz="2000" b="1" dirty="0">
              <a:solidFill>
                <a:schemeClr val="accent1">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Природа - Растения - Теплый летний день"/>
          <p:cNvPicPr>
            <a:picLocks noChangeAspect="1" noChangeArrowheads="1"/>
          </p:cNvPicPr>
          <p:nvPr/>
        </p:nvPicPr>
        <p:blipFill>
          <a:blip r:embed="rId2" cstate="print"/>
          <a:srcRect/>
          <a:stretch>
            <a:fillRect/>
          </a:stretch>
        </p:blipFill>
        <p:spPr bwMode="auto">
          <a:xfrm>
            <a:off x="-24003" y="0"/>
            <a:ext cx="9168003" cy="6876002"/>
          </a:xfrm>
          <a:prstGeom prst="rect">
            <a:avLst/>
          </a:prstGeom>
          <a:noFill/>
        </p:spPr>
      </p:pic>
      <p:sp>
        <p:nvSpPr>
          <p:cNvPr id="19457" name="Rectangle 1"/>
          <p:cNvSpPr>
            <a:spLocks noChangeArrowheads="1"/>
          </p:cNvSpPr>
          <p:nvPr/>
        </p:nvSpPr>
        <p:spPr bwMode="auto">
          <a:xfrm>
            <a:off x="0" y="226095"/>
            <a:ext cx="8964488"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2">
                    <a:lumMod val="50000"/>
                  </a:schemeClr>
                </a:solidFill>
                <a:effectLst/>
                <a:latin typeface="Times New Roman" pitchFamily="18" charset="0"/>
                <a:ea typeface="Times New Roman" pitchFamily="18" charset="0"/>
                <a:cs typeface="Times New Roman" pitchFamily="18" charset="0"/>
              </a:rPr>
              <a:t>Христианская вера имеет глубокие корни в моем Отечестве. Многие великие люди нашей страны были верующими, и это помогало им принести для отечества максимально большую пользу. Вера дает возможность простым людям выстоять во времена тяжких испытаний, когда ни разум, ни прогресс не могут помочь человеку. Вера делает души людей добрыми и светлыми.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2">
                    <a:lumMod val="50000"/>
                  </a:schemeClr>
                </a:solidFill>
                <a:effectLst/>
                <a:latin typeface="Times New Roman" pitchFamily="18" charset="0"/>
                <a:ea typeface="Times New Roman" pitchFamily="18" charset="0"/>
                <a:cs typeface="Times New Roman" pitchFamily="18" charset="0"/>
              </a:rPr>
              <a:t>Когда нам становится тяжело, когда подступает мрак, когда атакуют низменные помыслы, когда подступает праздность, сытость и паразитизм, человек может получить импульс жизни только через веру в Бога.</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2">
                    <a:lumMod val="50000"/>
                  </a:schemeClr>
                </a:solidFill>
                <a:effectLst/>
                <a:latin typeface="Times New Roman" pitchFamily="18" charset="0"/>
                <a:ea typeface="Times New Roman" pitchFamily="18" charset="0"/>
                <a:cs typeface="Times New Roman" pitchFamily="18" charset="0"/>
              </a:rPr>
              <a:t> Я горжусь своей верой, потому что она — источник милосердия. В наши дни всеобщего очерствения, вызванного тяжелыми экономическими условиями, проявление милосердия просто необходимо. Я уверен, что каждому озлобленному, смятенному по каким-то причинам человеку хочется света, добра и участия.</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Рисунок 2" descr="Файл:Statue of Nikolai Pirogov 2007.jpg">
            <a:hlinkClick r:id="rId3"/>
          </p:cNvPr>
          <p:cNvPicPr/>
          <p:nvPr/>
        </p:nvPicPr>
        <p:blipFill>
          <a:blip r:embed="rId4" cstate="print"/>
          <a:srcRect/>
          <a:stretch>
            <a:fillRect/>
          </a:stretch>
        </p:blipFill>
        <p:spPr bwMode="auto">
          <a:xfrm>
            <a:off x="539552" y="332656"/>
            <a:ext cx="3511277" cy="5017740"/>
          </a:xfrm>
          <a:prstGeom prst="rect">
            <a:avLst/>
          </a:prstGeom>
          <a:noFill/>
          <a:ln w="9525">
            <a:noFill/>
            <a:miter lim="800000"/>
            <a:headEnd/>
            <a:tailEnd/>
          </a:ln>
        </p:spPr>
      </p:pic>
      <p:sp>
        <p:nvSpPr>
          <p:cNvPr id="44033" name="Rectangle 1"/>
          <p:cNvSpPr>
            <a:spLocks noChangeArrowheads="1"/>
          </p:cNvSpPr>
          <p:nvPr/>
        </p:nvSpPr>
        <p:spPr bwMode="auto">
          <a:xfrm>
            <a:off x="539552" y="5517232"/>
            <a:ext cx="334786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Памятник Н.И.Пирогову.</a:t>
            </a:r>
            <a:endParaRPr kumimoji="0" lang="ru-RU" sz="2000" b="1" i="0" u="none" strike="noStrike" cap="none" normalizeH="0" baseline="0" dirty="0" smtClean="0">
              <a:ln>
                <a:noFill/>
              </a:ln>
              <a:solidFill>
                <a:schemeClr val="accent1">
                  <a:lumMod val="75000"/>
                </a:schemeClr>
              </a:solidFill>
              <a:effectLst/>
              <a:latin typeface="Times New Roman" pitchFamily="18" charset="0"/>
              <a:cs typeface="Times New Roman" pitchFamily="18" charset="0"/>
            </a:endParaRPr>
          </a:p>
        </p:txBody>
      </p:sp>
      <p:pic>
        <p:nvPicPr>
          <p:cNvPr id="5" name="Рисунок 4" descr="Файл:Sankt Petersburg Dmitri Iwanowitsch Mendelejew.jpg">
            <a:hlinkClick r:id="rId5"/>
          </p:cNvPr>
          <p:cNvPicPr/>
          <p:nvPr/>
        </p:nvPicPr>
        <p:blipFill>
          <a:blip r:embed="rId6" cstate="print"/>
          <a:srcRect/>
          <a:stretch>
            <a:fillRect/>
          </a:stretch>
        </p:blipFill>
        <p:spPr bwMode="auto">
          <a:xfrm>
            <a:off x="4499992" y="1340768"/>
            <a:ext cx="4060477" cy="5229001"/>
          </a:xfrm>
          <a:prstGeom prst="rect">
            <a:avLst/>
          </a:prstGeom>
          <a:noFill/>
          <a:ln w="9525">
            <a:noFill/>
            <a:miter lim="800000"/>
            <a:headEnd/>
            <a:tailEnd/>
          </a:ln>
        </p:spPr>
      </p:pic>
      <p:sp>
        <p:nvSpPr>
          <p:cNvPr id="44034" name="Rectangle 2"/>
          <p:cNvSpPr>
            <a:spLocks noChangeArrowheads="1"/>
          </p:cNvSpPr>
          <p:nvPr/>
        </p:nvSpPr>
        <p:spPr bwMode="auto">
          <a:xfrm>
            <a:off x="3912760" y="836712"/>
            <a:ext cx="5231240"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Памятник Менделееву в Санкт-Петербурге</a:t>
            </a:r>
            <a:endParaRPr kumimoji="0" lang="ru-RU" sz="2000" b="1" i="0" u="none" strike="noStrike" cap="none" normalizeH="0" baseline="0" dirty="0" smtClean="0">
              <a:ln>
                <a:noFill/>
              </a:ln>
              <a:solidFill>
                <a:schemeClr val="accent1">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Прямоугольник 3"/>
          <p:cNvSpPr/>
          <p:nvPr/>
        </p:nvSpPr>
        <p:spPr>
          <a:xfrm>
            <a:off x="0" y="2492896"/>
            <a:ext cx="9144000" cy="1938992"/>
          </a:xfrm>
          <a:prstGeom prst="rect">
            <a:avLst/>
          </a:prstGeom>
        </p:spPr>
        <p:txBody>
          <a:bodyPr wrap="square">
            <a:spAutoFit/>
          </a:bodyPr>
          <a:lstStyle/>
          <a:p>
            <a:pPr lvl="0" indent="449263" algn="ctr" eaLnBrk="0" fontAlgn="base" hangingPunct="0">
              <a:spcBef>
                <a:spcPct val="0"/>
              </a:spcBef>
              <a:spcAft>
                <a:spcPct val="0"/>
              </a:spcAft>
            </a:pPr>
            <a:r>
              <a:rPr lang="ru-RU" sz="6000" b="1" dirty="0" smtClean="0">
                <a:solidFill>
                  <a:schemeClr val="tx2">
                    <a:lumMod val="50000"/>
                  </a:schemeClr>
                </a:solidFill>
                <a:latin typeface="Times New Roman" pitchFamily="18" charset="0"/>
                <a:ea typeface="Times New Roman" pitchFamily="18" charset="0"/>
                <a:cs typeface="Times New Roman" pitchFamily="18" charset="0"/>
              </a:rPr>
              <a:t>Я люблю своё Отечество!</a:t>
            </a:r>
            <a:endParaRPr lang="ru-RU" sz="6000" b="1" dirty="0" smtClean="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Природа - Растения - Теплый летний день"/>
          <p:cNvPicPr>
            <a:picLocks noChangeAspect="1" noChangeArrowheads="1"/>
          </p:cNvPicPr>
          <p:nvPr/>
        </p:nvPicPr>
        <p:blipFill>
          <a:blip r:embed="rId2" cstate="print"/>
          <a:srcRect/>
          <a:stretch>
            <a:fillRect/>
          </a:stretch>
        </p:blipFill>
        <p:spPr bwMode="auto">
          <a:xfrm>
            <a:off x="-24003" y="0"/>
            <a:ext cx="9168003" cy="6876002"/>
          </a:xfrm>
          <a:prstGeom prst="rect">
            <a:avLst/>
          </a:prstGeom>
          <a:noFill/>
        </p:spPr>
      </p:pic>
      <p:sp>
        <p:nvSpPr>
          <p:cNvPr id="5" name="Прямоугольник 4"/>
          <p:cNvSpPr/>
          <p:nvPr/>
        </p:nvSpPr>
        <p:spPr>
          <a:xfrm>
            <a:off x="323528" y="692696"/>
            <a:ext cx="8568952" cy="3416320"/>
          </a:xfrm>
          <a:prstGeom prst="rect">
            <a:avLst/>
          </a:prstGeom>
        </p:spPr>
        <p:txBody>
          <a:bodyPr wrap="square">
            <a:spAutoFit/>
          </a:bodyPr>
          <a:lstStyle/>
          <a:p>
            <a:pPr indent="449263" algn="just" eaLnBrk="0" fontAlgn="base" hangingPunct="0">
              <a:spcBef>
                <a:spcPct val="0"/>
              </a:spcBef>
              <a:spcAft>
                <a:spcPct val="0"/>
              </a:spcAft>
            </a:pPr>
            <a:r>
              <a:rPr lang="ru-RU" sz="2400" dirty="0" smtClean="0">
                <a:solidFill>
                  <a:schemeClr val="tx2">
                    <a:lumMod val="50000"/>
                  </a:schemeClr>
                </a:solidFill>
                <a:latin typeface="Times New Roman" pitchFamily="18" charset="0"/>
                <a:ea typeface="Times New Roman" pitchFamily="18" charset="0"/>
                <a:cs typeface="Times New Roman" pitchFamily="18" charset="0"/>
              </a:rPr>
              <a:t>Горжусь, что живу в стране героев, которыми наше Отечество богато! И моя работа будет именно о них, о героях, которыми славится наша страна!</a:t>
            </a:r>
          </a:p>
          <a:p>
            <a:pPr lvl="0" indent="449263" algn="just" eaLnBrk="0" fontAlgn="base" hangingPunct="0">
              <a:spcBef>
                <a:spcPct val="0"/>
              </a:spcBef>
              <a:spcAft>
                <a:spcPct val="0"/>
              </a:spcAft>
            </a:pPr>
            <a:r>
              <a:rPr lang="ru-RU" sz="2400" dirty="0" smtClean="0">
                <a:solidFill>
                  <a:schemeClr val="tx2">
                    <a:lumMod val="50000"/>
                  </a:schemeClr>
                </a:solidFill>
                <a:latin typeface="Times New Roman" pitchFamily="18" charset="0"/>
                <a:ea typeface="Times New Roman" pitchFamily="18" charset="0"/>
                <a:cs typeface="Times New Roman" pitchFamily="18" charset="0"/>
              </a:rPr>
              <a:t>Я горжусь, что живу в России, среди этих лесов и полей, мне хочется, чтобы будущие поколения получили от нас ту же красоту родной природы. Для этого надо бесконечно любить свою землю, бережно относиться к ней, преумножая ее богатства. </a:t>
            </a:r>
          </a:p>
          <a:p>
            <a:pPr lvl="0" indent="449263" algn="just" eaLnBrk="0" fontAlgn="base" hangingPunct="0">
              <a:spcBef>
                <a:spcPct val="0"/>
              </a:spcBef>
              <a:spcAft>
                <a:spcPct val="0"/>
              </a:spcAft>
            </a:pPr>
            <a:r>
              <a:rPr lang="ru-RU" sz="2400" dirty="0" smtClean="0">
                <a:solidFill>
                  <a:schemeClr val="tx2">
                    <a:lumMod val="50000"/>
                  </a:schemeClr>
                </a:solidFill>
                <a:latin typeface="Times New Roman" pitchFamily="18" charset="0"/>
                <a:ea typeface="Times New Roman" pitchFamily="18" charset="0"/>
                <a:cs typeface="Times New Roman" pitchFamily="18" charset="0"/>
              </a:rPr>
              <a:t>Я горжусь своим Отечеством!</a:t>
            </a:r>
            <a:endParaRPr lang="ru-RU" sz="2400" dirty="0" smtClean="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4" descr="alexander"/>
          <p:cNvPicPr>
            <a:picLocks noChangeAspect="1" noChangeArrowheads="1"/>
          </p:cNvPicPr>
          <p:nvPr/>
        </p:nvPicPr>
        <p:blipFill>
          <a:blip r:embed="rId3" cstate="print"/>
          <a:srcRect/>
          <a:stretch>
            <a:fillRect/>
          </a:stretch>
        </p:blipFill>
        <p:spPr bwMode="auto">
          <a:xfrm>
            <a:off x="683568" y="908721"/>
            <a:ext cx="2591891" cy="4212180"/>
          </a:xfrm>
          <a:prstGeom prst="rect">
            <a:avLst/>
          </a:prstGeom>
          <a:noFill/>
          <a:ln w="9525">
            <a:noFill/>
            <a:miter lim="800000"/>
            <a:headEnd/>
            <a:tailEnd/>
          </a:ln>
        </p:spPr>
      </p:pic>
      <p:pic>
        <p:nvPicPr>
          <p:cNvPr id="6" name="Picture 4" descr="jivopis_st590_suvorov"/>
          <p:cNvPicPr>
            <a:picLocks noChangeAspect="1" noChangeArrowheads="1"/>
          </p:cNvPicPr>
          <p:nvPr/>
        </p:nvPicPr>
        <p:blipFill>
          <a:blip r:embed="rId4" cstate="print"/>
          <a:srcRect/>
          <a:stretch>
            <a:fillRect/>
          </a:stretch>
        </p:blipFill>
        <p:spPr bwMode="auto">
          <a:xfrm>
            <a:off x="2699792" y="476672"/>
            <a:ext cx="2376264" cy="3485634"/>
          </a:xfrm>
          <a:prstGeom prst="rect">
            <a:avLst/>
          </a:prstGeom>
          <a:noFill/>
          <a:ln w="9525">
            <a:noFill/>
            <a:miter lim="800000"/>
            <a:headEnd/>
            <a:tailEnd/>
          </a:ln>
        </p:spPr>
      </p:pic>
      <p:pic>
        <p:nvPicPr>
          <p:cNvPr id="7" name="Picture 4" descr="кут"/>
          <p:cNvPicPr>
            <a:picLocks noChangeAspect="1" noChangeArrowheads="1"/>
          </p:cNvPicPr>
          <p:nvPr/>
        </p:nvPicPr>
        <p:blipFill>
          <a:blip r:embed="rId5" cstate="print"/>
          <a:srcRect/>
          <a:stretch>
            <a:fillRect/>
          </a:stretch>
        </p:blipFill>
        <p:spPr bwMode="auto">
          <a:xfrm>
            <a:off x="4644008" y="188640"/>
            <a:ext cx="2754931" cy="3672408"/>
          </a:xfrm>
          <a:prstGeom prst="rect">
            <a:avLst/>
          </a:prstGeom>
          <a:noFill/>
          <a:ln w="9525">
            <a:noFill/>
            <a:miter lim="800000"/>
            <a:headEnd/>
            <a:tailEnd/>
          </a:ln>
        </p:spPr>
      </p:pic>
      <p:pic>
        <p:nvPicPr>
          <p:cNvPr id="10" name="Picture 4" descr="Chernomorcy"/>
          <p:cNvPicPr>
            <a:picLocks noChangeAspect="1" noChangeArrowheads="1"/>
          </p:cNvPicPr>
          <p:nvPr/>
        </p:nvPicPr>
        <p:blipFill>
          <a:blip r:embed="rId6" cstate="print"/>
          <a:srcRect/>
          <a:stretch>
            <a:fillRect/>
          </a:stretch>
        </p:blipFill>
        <p:spPr bwMode="auto">
          <a:xfrm>
            <a:off x="1043608" y="3789040"/>
            <a:ext cx="4176418" cy="2736304"/>
          </a:xfrm>
          <a:prstGeom prst="rect">
            <a:avLst/>
          </a:prstGeom>
          <a:noFill/>
          <a:ln w="9525">
            <a:noFill/>
            <a:miter lim="800000"/>
            <a:headEnd/>
            <a:tailEnd/>
          </a:ln>
        </p:spPr>
      </p:pic>
      <p:pic>
        <p:nvPicPr>
          <p:cNvPr id="9" name="Picture 5" descr="526411pic1"/>
          <p:cNvPicPr>
            <a:picLocks noChangeAspect="1" noChangeArrowheads="1"/>
          </p:cNvPicPr>
          <p:nvPr/>
        </p:nvPicPr>
        <p:blipFill>
          <a:blip r:embed="rId7" cstate="print"/>
          <a:srcRect/>
          <a:stretch>
            <a:fillRect/>
          </a:stretch>
        </p:blipFill>
        <p:spPr>
          <a:xfrm>
            <a:off x="4788024" y="3284984"/>
            <a:ext cx="3456384" cy="268716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2267744" y="188640"/>
            <a:ext cx="4369327" cy="830997"/>
          </a:xfrm>
          <a:prstGeom prst="rect">
            <a:avLst/>
          </a:prstGeom>
        </p:spPr>
        <p:txBody>
          <a:bodyPr wrap="square">
            <a:spAutoFit/>
          </a:bodyPr>
          <a:lstStyle/>
          <a:p>
            <a:pPr algn="ctr"/>
            <a:r>
              <a:rPr lang="ru-RU" sz="48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Герои Отечества</a:t>
            </a:r>
            <a:endParaRPr lang="ru-RU" sz="4800" dirty="0"/>
          </a:p>
        </p:txBody>
      </p:sp>
      <p:sp>
        <p:nvSpPr>
          <p:cNvPr id="4" name="Прямоугольник 3"/>
          <p:cNvSpPr/>
          <p:nvPr/>
        </p:nvSpPr>
        <p:spPr>
          <a:xfrm>
            <a:off x="755576" y="1196753"/>
            <a:ext cx="7200800" cy="5232202"/>
          </a:xfrm>
          <a:prstGeom prst="rect">
            <a:avLst/>
          </a:prstGeom>
        </p:spPr>
        <p:txBody>
          <a:bodyPr wrap="square">
            <a:spAutoFit/>
          </a:bodyPr>
          <a:lstStyle/>
          <a:p>
            <a:pPr marL="342900" indent="-342900">
              <a:buFont typeface="+mj-lt"/>
              <a:buAutoNum type="arabicPeriod"/>
            </a:pPr>
            <a:r>
              <a:rPr lang="ru-RU" sz="4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Славные защитники Отечества;</a:t>
            </a:r>
          </a:p>
          <a:p>
            <a:pPr marL="342900" indent="-342900">
              <a:buFont typeface="+mj-lt"/>
              <a:buAutoNum type="arabicPeriod"/>
            </a:pPr>
            <a:r>
              <a:rPr lang="ru-RU" sz="4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О православных святых;</a:t>
            </a:r>
          </a:p>
          <a:p>
            <a:pPr marL="342900" indent="-342900">
              <a:buFont typeface="+mj-lt"/>
              <a:buAutoNum type="arabicPeriod"/>
            </a:pPr>
            <a:r>
              <a:rPr lang="ru-RU" sz="4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Галерея умов России;</a:t>
            </a:r>
          </a:p>
          <a:p>
            <a:pPr marL="342900" indent="-342900">
              <a:buFont typeface="+mj-lt"/>
              <a:buAutoNum type="arabicPeriod"/>
            </a:pPr>
            <a:r>
              <a:rPr lang="ru-RU" sz="4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Подвиг простого солдата;</a:t>
            </a:r>
          </a:p>
          <a:p>
            <a:pPr marL="342900" indent="-342900">
              <a:buFont typeface="+mj-lt"/>
              <a:buAutoNum type="arabicPeriod"/>
            </a:pPr>
            <a:r>
              <a:rPr lang="ru-RU" sz="4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Герои наших дней;</a:t>
            </a:r>
          </a:p>
          <a:p>
            <a:pPr marL="342900" indent="-342900">
              <a:buFont typeface="+mj-lt"/>
              <a:buAutoNum type="arabicPeriod"/>
            </a:pPr>
            <a:r>
              <a:rPr lang="ru-RU" sz="4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Ордена и знаки почета;</a:t>
            </a:r>
          </a:p>
          <a:p>
            <a:pPr marL="342900" indent="-342900">
              <a:buFont typeface="+mj-lt"/>
              <a:buAutoNum type="arabicPeriod"/>
            </a:pPr>
            <a:r>
              <a:rPr lang="ru-RU" sz="40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Памятники героям.</a:t>
            </a:r>
          </a:p>
          <a:p>
            <a:pPr marL="342900" indent="-342900">
              <a:buFont typeface="+mj-lt"/>
              <a:buAutoNum type="arabicPeriod"/>
            </a:pPr>
            <a:endParaRPr lang="ru-RU"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endParaRPr>
          </a:p>
          <a:p>
            <a:pPr marL="342900" indent="-342900">
              <a:buFont typeface="+mj-lt"/>
              <a:buAutoNum type="arabicPeriod"/>
            </a:pPr>
            <a:endParaRPr lang="ru-RU"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endParaRPr>
          </a:p>
          <a:p>
            <a:pPr algn="ct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467544" y="2492896"/>
            <a:ext cx="8489825" cy="923330"/>
          </a:xfrm>
          <a:prstGeom prst="rect">
            <a:avLst/>
          </a:prstGeom>
        </p:spPr>
        <p:txBody>
          <a:bodyPr wrap="none">
            <a:spAutoFit/>
          </a:bodyPr>
          <a:lstStyle/>
          <a:p>
            <a:pPr marL="342900" indent="-342900"/>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Славные защитники Отечества</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истратор\Рабочий стол\Archive_Miscellaneous_Sheet_of_paper_024828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4" descr="alexander"/>
          <p:cNvPicPr>
            <a:picLocks noChangeAspect="1" noChangeArrowheads="1"/>
          </p:cNvPicPr>
          <p:nvPr/>
        </p:nvPicPr>
        <p:blipFill>
          <a:blip r:embed="rId3" cstate="print"/>
          <a:srcRect/>
          <a:stretch>
            <a:fillRect/>
          </a:stretch>
        </p:blipFill>
        <p:spPr bwMode="auto">
          <a:xfrm>
            <a:off x="395536" y="1340768"/>
            <a:ext cx="3096344" cy="4913996"/>
          </a:xfrm>
          <a:prstGeom prst="rect">
            <a:avLst/>
          </a:prstGeom>
          <a:noFill/>
          <a:ln w="9525">
            <a:noFill/>
            <a:miter lim="800000"/>
            <a:headEnd/>
            <a:tailEnd/>
          </a:ln>
        </p:spPr>
      </p:pic>
      <p:sp>
        <p:nvSpPr>
          <p:cNvPr id="5" name="Прямоугольник 4"/>
          <p:cNvSpPr/>
          <p:nvPr/>
        </p:nvSpPr>
        <p:spPr>
          <a:xfrm>
            <a:off x="1979712" y="188640"/>
            <a:ext cx="5168403" cy="923330"/>
          </a:xfrm>
          <a:prstGeom prst="rect">
            <a:avLst/>
          </a:prstGeom>
        </p:spPr>
        <p:txBody>
          <a:bodyPr wrap="none">
            <a:spAutoFit/>
          </a:bodyPr>
          <a:lstStyle/>
          <a:p>
            <a:pPr marL="342900" indent="-342900"/>
            <a:r>
              <a:rPr lang="ru-RU" sz="5400" b="1" dirty="0" smtClean="0">
                <a:ln>
                  <a:solidFill>
                    <a:srgbClr val="002060"/>
                  </a:solidFill>
                </a:ln>
                <a:solidFill>
                  <a:srgbClr val="FFFF00"/>
                </a:solidFill>
                <a:effectLst>
                  <a:glow rad="139700">
                    <a:schemeClr val="accent1">
                      <a:satMod val="175000"/>
                      <a:alpha val="40000"/>
                    </a:schemeClr>
                  </a:glow>
                  <a:outerShdw blurRad="50800" dist="38100" dir="16200000" rotWithShape="0">
                    <a:prstClr val="black">
                      <a:alpha val="40000"/>
                    </a:prstClr>
                  </a:outerShdw>
                </a:effectLst>
                <a:latin typeface="Monotype Corsiva" pitchFamily="66" charset="0"/>
              </a:rPr>
              <a:t>Александр Невский</a:t>
            </a:r>
          </a:p>
        </p:txBody>
      </p:sp>
      <p:sp>
        <p:nvSpPr>
          <p:cNvPr id="6" name="Прямоугольник 5"/>
          <p:cNvSpPr/>
          <p:nvPr/>
        </p:nvSpPr>
        <p:spPr>
          <a:xfrm>
            <a:off x="3707904" y="1628800"/>
            <a:ext cx="4824536" cy="4401205"/>
          </a:xfrm>
          <a:prstGeom prst="rect">
            <a:avLst/>
          </a:prstGeom>
        </p:spPr>
        <p:txBody>
          <a:bodyPr wrap="square">
            <a:spAutoFit/>
          </a:bodyPr>
          <a:lstStyle/>
          <a:p>
            <a:pPr algn="just"/>
            <a:r>
              <a:rPr lang="ru-RU" sz="2400" b="1" dirty="0" smtClean="0">
                <a:solidFill>
                  <a:schemeClr val="accent1">
                    <a:lumMod val="50000"/>
                  </a:schemeClr>
                </a:solidFill>
                <a:latin typeface="Times New Roman" pitchFamily="18" charset="0"/>
                <a:cs typeface="Times New Roman" pitchFamily="18" charset="0"/>
              </a:rPr>
              <a:t>Его имя – одно из самых светлых и любимых русским народом. </a:t>
            </a:r>
            <a:r>
              <a:rPr lang="ru-RU" sz="2400" b="1" dirty="0" smtClean="0">
                <a:solidFill>
                  <a:schemeClr val="accent1">
                    <a:lumMod val="50000"/>
                  </a:schemeClr>
                </a:solidFill>
                <a:latin typeface="Times New Roman" pitchFamily="18" charset="0"/>
              </a:rPr>
              <a:t/>
            </a:r>
            <a:br>
              <a:rPr lang="ru-RU" sz="2400" b="1" dirty="0" smtClean="0">
                <a:solidFill>
                  <a:schemeClr val="accent1">
                    <a:lumMod val="50000"/>
                  </a:schemeClr>
                </a:solidFill>
                <a:latin typeface="Times New Roman" pitchFamily="18" charset="0"/>
              </a:rPr>
            </a:br>
            <a:r>
              <a:rPr lang="ru-RU" sz="2400" b="1" dirty="0" smtClean="0">
                <a:solidFill>
                  <a:schemeClr val="accent1">
                    <a:lumMod val="50000"/>
                  </a:schemeClr>
                </a:solidFill>
                <a:latin typeface="Times New Roman" pitchFamily="18" charset="0"/>
              </a:rPr>
              <a:t>Победа в битве на Чудском озере  </a:t>
            </a:r>
            <a:r>
              <a:rPr lang="ru-RU" sz="2400" b="1" dirty="0" smtClean="0">
                <a:solidFill>
                  <a:schemeClr val="accent1">
                    <a:lumMod val="50000"/>
                  </a:schemeClr>
                </a:solidFill>
                <a:latin typeface="Times New Roman" pitchFamily="18" charset="0"/>
                <a:cs typeface="Times New Roman" pitchFamily="18" charset="0"/>
              </a:rPr>
              <a:t>(1242 г.) спасла нашу страну от иноземного вторжения.</a:t>
            </a:r>
          </a:p>
          <a:p>
            <a:pPr algn="just"/>
            <a:r>
              <a:rPr lang="ru-RU" sz="2400" b="1" dirty="0" smtClean="0">
                <a:solidFill>
                  <a:srgbClr val="FF0000"/>
                </a:solidFill>
                <a:latin typeface="Times New Roman" pitchFamily="18" charset="0"/>
                <a:cs typeface="Times New Roman" pitchFamily="18" charset="0"/>
              </a:rPr>
              <a:t>2010 </a:t>
            </a:r>
            <a:r>
              <a:rPr lang="ru-RU" sz="2400" b="1" dirty="0" smtClean="0">
                <a:solidFill>
                  <a:schemeClr val="accent1">
                    <a:lumMod val="50000"/>
                  </a:schemeClr>
                </a:solidFill>
                <a:latin typeface="Times New Roman" pitchFamily="18" charset="0"/>
                <a:cs typeface="Times New Roman" pitchFamily="18" charset="0"/>
              </a:rPr>
              <a:t>год был юбилейным:</a:t>
            </a:r>
          </a:p>
          <a:p>
            <a:pPr algn="just">
              <a:buFont typeface="Arial" pitchFamily="34" charset="0"/>
              <a:buChar char="•"/>
            </a:pPr>
            <a:r>
              <a:rPr lang="ru-RU" sz="2400" b="1" dirty="0" smtClean="0">
                <a:solidFill>
                  <a:schemeClr val="accent1">
                    <a:lumMod val="50000"/>
                  </a:schemeClr>
                </a:solidFill>
                <a:latin typeface="Times New Roman" pitchFamily="18" charset="0"/>
                <a:cs typeface="Times New Roman" pitchFamily="18" charset="0"/>
              </a:rPr>
              <a:t>           </a:t>
            </a:r>
            <a:r>
              <a:rPr lang="ru-RU" sz="2400" b="1" dirty="0" smtClean="0">
                <a:solidFill>
                  <a:srgbClr val="FF0000"/>
                </a:solidFill>
                <a:latin typeface="Times New Roman" pitchFamily="18" charset="0"/>
                <a:cs typeface="Times New Roman" pitchFamily="18" charset="0"/>
              </a:rPr>
              <a:t>790</a:t>
            </a:r>
            <a:r>
              <a:rPr lang="ru-RU" sz="2400" b="1" dirty="0" smtClean="0">
                <a:solidFill>
                  <a:schemeClr val="accent1">
                    <a:lumMod val="50000"/>
                  </a:schemeClr>
                </a:solidFill>
                <a:latin typeface="Times New Roman" pitchFamily="18" charset="0"/>
                <a:cs typeface="Times New Roman" pitchFamily="18" charset="0"/>
              </a:rPr>
              <a:t> лет со дня рождения и</a:t>
            </a:r>
          </a:p>
          <a:p>
            <a:pPr algn="just">
              <a:buFont typeface="Arial" pitchFamily="34" charset="0"/>
              <a:buChar char="•"/>
            </a:pPr>
            <a:r>
              <a:rPr lang="ru-RU" sz="2400" b="1" dirty="0" smtClean="0">
                <a:solidFill>
                  <a:schemeClr val="accent1">
                    <a:lumMod val="50000"/>
                  </a:schemeClr>
                </a:solidFill>
                <a:latin typeface="Times New Roman" pitchFamily="18" charset="0"/>
                <a:cs typeface="Times New Roman" pitchFamily="18" charset="0"/>
              </a:rPr>
              <a:t>           </a:t>
            </a:r>
            <a:r>
              <a:rPr lang="ru-RU" sz="2400" b="1" dirty="0" smtClean="0">
                <a:solidFill>
                  <a:srgbClr val="FF0000"/>
                </a:solidFill>
                <a:latin typeface="Times New Roman" pitchFamily="18" charset="0"/>
                <a:cs typeface="Times New Roman" pitchFamily="18" charset="0"/>
              </a:rPr>
              <a:t>770</a:t>
            </a:r>
            <a:r>
              <a:rPr lang="ru-RU" sz="2400" b="1" dirty="0" smtClean="0">
                <a:solidFill>
                  <a:schemeClr val="accent1">
                    <a:lumMod val="50000"/>
                  </a:schemeClr>
                </a:solidFill>
                <a:latin typeface="Times New Roman" pitchFamily="18" charset="0"/>
                <a:cs typeface="Times New Roman" pitchFamily="18" charset="0"/>
              </a:rPr>
              <a:t> лет битве на Неве, которая дала ему историческое имя – </a:t>
            </a:r>
          </a:p>
          <a:p>
            <a:pPr algn="just"/>
            <a:r>
              <a:rPr lang="ru-RU" sz="2400" b="1" dirty="0" smtClean="0">
                <a:solidFill>
                  <a:schemeClr val="accent1">
                    <a:lumMod val="50000"/>
                  </a:schemeClr>
                </a:solidFill>
                <a:latin typeface="Times New Roman" pitchFamily="18" charset="0"/>
                <a:cs typeface="Times New Roman" pitchFamily="18" charset="0"/>
              </a:rPr>
              <a:t>                  </a:t>
            </a:r>
            <a:r>
              <a:rPr lang="ru-RU" sz="4000" b="1" dirty="0" smtClean="0">
                <a:solidFill>
                  <a:srgbClr val="FF0000"/>
                </a:solidFill>
                <a:latin typeface="Times New Roman" pitchFamily="18" charset="0"/>
                <a:cs typeface="Times New Roman" pitchFamily="18" charset="0"/>
              </a:rPr>
              <a:t>Невский.</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TotalTime>
  <Words>1130</Words>
  <Application>Microsoft Office PowerPoint</Application>
  <PresentationFormat>Экран (4:3)</PresentationFormat>
  <Paragraphs>86</Paragraphs>
  <Slides>41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41</vt:i4>
      </vt:variant>
    </vt:vector>
  </HeadingPairs>
  <TitlesOfParts>
    <vt:vector size="4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1</cp:lastModifiedBy>
  <cp:revision>49</cp:revision>
  <dcterms:modified xsi:type="dcterms:W3CDTF">2014-06-09T10:56:05Z</dcterms:modified>
</cp:coreProperties>
</file>