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92" r:id="rId2"/>
    <p:sldId id="272" r:id="rId3"/>
    <p:sldId id="273" r:id="rId4"/>
    <p:sldId id="274" r:id="rId5"/>
    <p:sldId id="284" r:id="rId6"/>
    <p:sldId id="285" r:id="rId7"/>
    <p:sldId id="275" r:id="rId8"/>
    <p:sldId id="279" r:id="rId9"/>
    <p:sldId id="276" r:id="rId10"/>
    <p:sldId id="270" r:id="rId11"/>
    <p:sldId id="288" r:id="rId12"/>
    <p:sldId id="287" r:id="rId13"/>
    <p:sldId id="289" r:id="rId14"/>
  </p:sldIdLst>
  <p:sldSz cx="3617913" cy="3744913"/>
  <p:notesSz cx="6858000" cy="9144000"/>
  <p:defaultTextStyle>
    <a:defPPr>
      <a:defRPr lang="ru-RU"/>
    </a:defPPr>
    <a:lvl1pPr marL="0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10358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420715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631073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841431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051789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262146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472504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682862" algn="l" defTabSz="420715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58" autoAdjust="0"/>
    <p:restoredTop sz="95571" autoAdjust="0"/>
  </p:normalViewPr>
  <p:slideViewPr>
    <p:cSldViewPr>
      <p:cViewPr varScale="1">
        <p:scale>
          <a:sx n="204" d="100"/>
          <a:sy n="204" d="100"/>
        </p:scale>
        <p:origin x="-2934" y="-84"/>
      </p:cViewPr>
      <p:guideLst>
        <p:guide orient="horz" pos="1180"/>
        <p:guide pos="11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4199A-53D5-4951-A822-6E24CDC7BCC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773238" y="685800"/>
            <a:ext cx="3311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02BF5-6489-402C-833A-94535E62E7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018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10358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20715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31073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841431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051789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262146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472504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682862" algn="l" defTabSz="420715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 Цель: сохранять объекты наследия Малой Родины и распространять знания о них»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 Цель: сохранять объекты наследия Малой Родины и распространять знания о них»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Музей «Родной край»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Выводы:</a:t>
            </a:r>
          </a:p>
          <a:p>
            <a:pPr marL="228600" indent="-228600">
              <a:buAutoNum type="arabicPeriod"/>
            </a:pPr>
            <a:r>
              <a:rPr lang="ru-RU" dirty="0" smtClean="0"/>
              <a:t>Вести поисковую деятельность о Личностях поселка</a:t>
            </a:r>
          </a:p>
          <a:p>
            <a:pPr marL="228600" indent="-228600">
              <a:buAutoNum type="arabicPeriod"/>
            </a:pPr>
            <a:r>
              <a:rPr lang="ru-RU" baseline="0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1950-е</a:t>
            </a:r>
            <a:r>
              <a:rPr lang="ru-RU" baseline="0" dirty="0" smtClean="0"/>
              <a:t> годы в северной части города построен поселок «Северный»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Сухая река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Родник в садовом обществе,</a:t>
            </a:r>
            <a:r>
              <a:rPr lang="ru-RU" baseline="0" dirty="0" smtClean="0"/>
              <a:t> рядом с поселком «Северный»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Рядом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773238" y="685800"/>
            <a:ext cx="33115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302BF5-6489-402C-833A-94535E62E73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344" y="1163351"/>
            <a:ext cx="3075226" cy="8027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687" y="2122118"/>
            <a:ext cx="2532539" cy="9570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0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20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31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41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5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62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72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82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22987" y="149971"/>
            <a:ext cx="814030" cy="31953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896" y="149971"/>
            <a:ext cx="2381793" cy="31953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90" y="2406454"/>
            <a:ext cx="3075226" cy="743781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90" y="1587254"/>
            <a:ext cx="3075226" cy="819199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1035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42071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631073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841431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1051789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26214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472504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68286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895" y="873814"/>
            <a:ext cx="1597912" cy="247146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39106" y="873814"/>
            <a:ext cx="1597912" cy="247146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896" y="838271"/>
            <a:ext cx="1598540" cy="34935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0358" indent="0">
              <a:buNone/>
              <a:defRPr sz="900" b="1"/>
            </a:lvl2pPr>
            <a:lvl3pPr marL="420715" indent="0">
              <a:buNone/>
              <a:defRPr sz="800" b="1"/>
            </a:lvl3pPr>
            <a:lvl4pPr marL="631073" indent="0">
              <a:buNone/>
              <a:defRPr sz="700" b="1"/>
            </a:lvl4pPr>
            <a:lvl5pPr marL="841431" indent="0">
              <a:buNone/>
              <a:defRPr sz="700" b="1"/>
            </a:lvl5pPr>
            <a:lvl6pPr marL="1051789" indent="0">
              <a:buNone/>
              <a:defRPr sz="700" b="1"/>
            </a:lvl6pPr>
            <a:lvl7pPr marL="1262146" indent="0">
              <a:buNone/>
              <a:defRPr sz="700" b="1"/>
            </a:lvl7pPr>
            <a:lvl8pPr marL="1472504" indent="0">
              <a:buNone/>
              <a:defRPr sz="700" b="1"/>
            </a:lvl8pPr>
            <a:lvl9pPr marL="1682862" indent="0">
              <a:buNone/>
              <a:defRPr sz="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0896" y="1187623"/>
            <a:ext cx="1598540" cy="2157660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837850" y="838271"/>
            <a:ext cx="1599168" cy="34935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0358" indent="0">
              <a:buNone/>
              <a:defRPr sz="900" b="1"/>
            </a:lvl2pPr>
            <a:lvl3pPr marL="420715" indent="0">
              <a:buNone/>
              <a:defRPr sz="800" b="1"/>
            </a:lvl3pPr>
            <a:lvl4pPr marL="631073" indent="0">
              <a:buNone/>
              <a:defRPr sz="700" b="1"/>
            </a:lvl4pPr>
            <a:lvl5pPr marL="841431" indent="0">
              <a:buNone/>
              <a:defRPr sz="700" b="1"/>
            </a:lvl5pPr>
            <a:lvl6pPr marL="1051789" indent="0">
              <a:buNone/>
              <a:defRPr sz="700" b="1"/>
            </a:lvl6pPr>
            <a:lvl7pPr marL="1262146" indent="0">
              <a:buNone/>
              <a:defRPr sz="700" b="1"/>
            </a:lvl7pPr>
            <a:lvl8pPr marL="1472504" indent="0">
              <a:buNone/>
              <a:defRPr sz="700" b="1"/>
            </a:lvl8pPr>
            <a:lvl9pPr marL="1682862" indent="0">
              <a:buNone/>
              <a:defRPr sz="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1837850" y="1187623"/>
            <a:ext cx="1599168" cy="2157660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96" y="149103"/>
            <a:ext cx="1190268" cy="634555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14503" y="149104"/>
            <a:ext cx="2022514" cy="3196179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0896" y="783658"/>
            <a:ext cx="1190268" cy="2561625"/>
          </a:xfrm>
        </p:spPr>
        <p:txBody>
          <a:bodyPr/>
          <a:lstStyle>
            <a:lvl1pPr marL="0" indent="0">
              <a:buNone/>
              <a:defRPr sz="600"/>
            </a:lvl1pPr>
            <a:lvl2pPr marL="210358" indent="0">
              <a:buNone/>
              <a:defRPr sz="600"/>
            </a:lvl2pPr>
            <a:lvl3pPr marL="420715" indent="0">
              <a:buNone/>
              <a:defRPr sz="500"/>
            </a:lvl3pPr>
            <a:lvl4pPr marL="631073" indent="0">
              <a:buNone/>
              <a:defRPr sz="400"/>
            </a:lvl4pPr>
            <a:lvl5pPr marL="841431" indent="0">
              <a:buNone/>
              <a:defRPr sz="400"/>
            </a:lvl5pPr>
            <a:lvl6pPr marL="1051789" indent="0">
              <a:buNone/>
              <a:defRPr sz="400"/>
            </a:lvl6pPr>
            <a:lvl7pPr marL="1262146" indent="0">
              <a:buNone/>
              <a:defRPr sz="400"/>
            </a:lvl7pPr>
            <a:lvl8pPr marL="1472504" indent="0">
              <a:buNone/>
              <a:defRPr sz="400"/>
            </a:lvl8pPr>
            <a:lvl9pPr marL="1682862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136" y="2621439"/>
            <a:ext cx="2170748" cy="309476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09136" y="334615"/>
            <a:ext cx="2170748" cy="2246948"/>
          </a:xfrm>
        </p:spPr>
        <p:txBody>
          <a:bodyPr/>
          <a:lstStyle>
            <a:lvl1pPr marL="0" indent="0">
              <a:buNone/>
              <a:defRPr sz="1500"/>
            </a:lvl1pPr>
            <a:lvl2pPr marL="210358" indent="0">
              <a:buNone/>
              <a:defRPr sz="1300"/>
            </a:lvl2pPr>
            <a:lvl3pPr marL="420715" indent="0">
              <a:buNone/>
              <a:defRPr sz="1100"/>
            </a:lvl3pPr>
            <a:lvl4pPr marL="631073" indent="0">
              <a:buNone/>
              <a:defRPr sz="900"/>
            </a:lvl4pPr>
            <a:lvl5pPr marL="841431" indent="0">
              <a:buNone/>
              <a:defRPr sz="900"/>
            </a:lvl5pPr>
            <a:lvl6pPr marL="1051789" indent="0">
              <a:buNone/>
              <a:defRPr sz="900"/>
            </a:lvl6pPr>
            <a:lvl7pPr marL="1262146" indent="0">
              <a:buNone/>
              <a:defRPr sz="900"/>
            </a:lvl7pPr>
            <a:lvl8pPr marL="1472504" indent="0">
              <a:buNone/>
              <a:defRPr sz="900"/>
            </a:lvl8pPr>
            <a:lvl9pPr marL="1682862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9136" y="2930915"/>
            <a:ext cx="2170748" cy="439507"/>
          </a:xfrm>
        </p:spPr>
        <p:txBody>
          <a:bodyPr/>
          <a:lstStyle>
            <a:lvl1pPr marL="0" indent="0">
              <a:buNone/>
              <a:defRPr sz="600"/>
            </a:lvl1pPr>
            <a:lvl2pPr marL="210358" indent="0">
              <a:buNone/>
              <a:defRPr sz="600"/>
            </a:lvl2pPr>
            <a:lvl3pPr marL="420715" indent="0">
              <a:buNone/>
              <a:defRPr sz="500"/>
            </a:lvl3pPr>
            <a:lvl4pPr marL="631073" indent="0">
              <a:buNone/>
              <a:defRPr sz="400"/>
            </a:lvl4pPr>
            <a:lvl5pPr marL="841431" indent="0">
              <a:buNone/>
              <a:defRPr sz="400"/>
            </a:lvl5pPr>
            <a:lvl6pPr marL="1051789" indent="0">
              <a:buNone/>
              <a:defRPr sz="400"/>
            </a:lvl6pPr>
            <a:lvl7pPr marL="1262146" indent="0">
              <a:buNone/>
              <a:defRPr sz="400"/>
            </a:lvl7pPr>
            <a:lvl8pPr marL="1472504" indent="0">
              <a:buNone/>
              <a:defRPr sz="400"/>
            </a:lvl8pPr>
            <a:lvl9pPr marL="1682862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96" y="149970"/>
            <a:ext cx="3256122" cy="624152"/>
          </a:xfrm>
          <a:prstGeom prst="rect">
            <a:avLst/>
          </a:prstGeom>
        </p:spPr>
        <p:txBody>
          <a:bodyPr vert="horz" lIns="42072" tIns="21036" rIns="42072" bIns="2103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896" y="873814"/>
            <a:ext cx="3256122" cy="2471469"/>
          </a:xfrm>
          <a:prstGeom prst="rect">
            <a:avLst/>
          </a:prstGeom>
        </p:spPr>
        <p:txBody>
          <a:bodyPr vert="horz" lIns="42072" tIns="21036" rIns="42072" bIns="2103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80896" y="3470980"/>
            <a:ext cx="844180" cy="199382"/>
          </a:xfrm>
          <a:prstGeom prst="rect">
            <a:avLst/>
          </a:prstGeom>
        </p:spPr>
        <p:txBody>
          <a:bodyPr vert="horz" lIns="42072" tIns="21036" rIns="42072" bIns="21036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36121" y="3470980"/>
            <a:ext cx="1145672" cy="199382"/>
          </a:xfrm>
          <a:prstGeom prst="rect">
            <a:avLst/>
          </a:prstGeom>
        </p:spPr>
        <p:txBody>
          <a:bodyPr vert="horz" lIns="42072" tIns="21036" rIns="42072" bIns="21036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592838" y="3470980"/>
            <a:ext cx="844180" cy="199382"/>
          </a:xfrm>
          <a:prstGeom prst="rect">
            <a:avLst/>
          </a:prstGeom>
        </p:spPr>
        <p:txBody>
          <a:bodyPr vert="horz" lIns="42072" tIns="21036" rIns="42072" bIns="21036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20715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68" indent="-157768" algn="l" defTabSz="42071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1831" indent="-131474" algn="l" defTabSz="420715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525894" indent="-105179" algn="l" defTabSz="42071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6252" indent="-105179" algn="l" defTabSz="420715" rtl="0" eaLnBrk="1" latinLnBrk="0" hangingPunct="1">
        <a:spcBef>
          <a:spcPct val="20000"/>
        </a:spcBef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46610" indent="-105179" algn="l" defTabSz="420715" rtl="0" eaLnBrk="1" latinLnBrk="0" hangingPunct="1">
        <a:spcBef>
          <a:spcPct val="20000"/>
        </a:spcBef>
        <a:buFont typeface="Arial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56967" indent="-105179" algn="l" defTabSz="420715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67325" indent="-105179" algn="l" defTabSz="420715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77683" indent="-105179" algn="l" defTabSz="420715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88041" indent="-105179" algn="l" defTabSz="420715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10358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20715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31073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41431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51789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62146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72504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82862" algn="l" defTabSz="420715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tiff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esktop\музей 14\фото\фото школы\осень\20201005_155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9604" y="-156052"/>
            <a:ext cx="3787517" cy="390096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78007"/>
            <a:ext cx="3452030" cy="3181804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pPr algn="ctr"/>
            <a:r>
              <a:rPr lang="tt-RU" sz="1800" b="1" dirty="0" smtClean="0"/>
              <a:t>Поселок “Северный” </a:t>
            </a:r>
          </a:p>
          <a:p>
            <a:pPr algn="ctr"/>
            <a:r>
              <a:rPr lang="tt-RU" sz="1800" b="1" dirty="0" smtClean="0"/>
              <a:t>в Казани</a:t>
            </a:r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  <a:p>
            <a:pPr algn="ctr"/>
            <a:endParaRPr lang="tt-RU" b="1" dirty="0" smtClean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11466"/>
            <a:ext cx="3617913" cy="224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072" tIns="21036" rIns="42072" bIns="21036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Цель: распространять знания  о земляках, которые прославились в России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/>
                </a:solidFill>
              </a:rPr>
              <a:t>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bg1"/>
                </a:solidFill>
              </a:rPr>
              <a:t>природных объектах поселка «Северный»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dirty="0" smtClean="0">
                <a:solidFill>
                  <a:schemeClr val="bg1"/>
                </a:solidFill>
              </a:rPr>
              <a:t>Составитель: Храмов Артем, 3 класс</a:t>
            </a:r>
          </a:p>
          <a:p>
            <a:r>
              <a:rPr lang="ru-RU" sz="1100" dirty="0" smtClean="0">
                <a:solidFill>
                  <a:schemeClr val="bg1"/>
                </a:solidFill>
              </a:rPr>
              <a:t>Руководитель: </a:t>
            </a:r>
            <a:r>
              <a:rPr lang="ru-RU" sz="1100" dirty="0" err="1" smtClean="0">
                <a:solidFill>
                  <a:schemeClr val="bg1"/>
                </a:solidFill>
              </a:rPr>
              <a:t>Абайдуллова</a:t>
            </a:r>
            <a:r>
              <a:rPr lang="ru-RU" sz="1100" dirty="0" smtClean="0">
                <a:solidFill>
                  <a:schemeClr val="bg1"/>
                </a:solidFill>
              </a:rPr>
              <a:t> Г.З., педагог  МБОУ «гимназии №14» </a:t>
            </a:r>
            <a:r>
              <a:rPr lang="ru-RU" sz="1100" dirty="0" smtClean="0">
                <a:solidFill>
                  <a:schemeClr val="bg1"/>
                </a:solidFill>
              </a:rPr>
              <a:t>Авиастроительного района </a:t>
            </a:r>
            <a:r>
              <a:rPr lang="ru-RU" sz="1100" dirty="0" smtClean="0">
                <a:solidFill>
                  <a:schemeClr val="bg1"/>
                </a:solidFill>
              </a:rPr>
              <a:t>г.Казани</a:t>
            </a:r>
          </a:p>
          <a:p>
            <a:r>
              <a:rPr lang="ru-RU" sz="1100" dirty="0" smtClean="0">
                <a:solidFill>
                  <a:schemeClr val="bg1"/>
                </a:solidFill>
              </a:rPr>
              <a:t> </a:t>
            </a:r>
            <a:r>
              <a:rPr lang="ru-RU" sz="1100" dirty="0" smtClean="0">
                <a:solidFill>
                  <a:schemeClr val="bg1"/>
                </a:solidFill>
              </a:rPr>
              <a:t>                                     2021 год</a:t>
            </a:r>
            <a:endParaRPr lang="ru-RU" sz="1100" dirty="0" smtClean="0">
              <a:solidFill>
                <a:schemeClr val="bg1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solidFill>
                <a:schemeClr val="bg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700" dirty="0" smtClean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4875" y="1300953"/>
            <a:ext cx="180657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786~1\AppData\Local\Temp\Rar$DIa3952.36611\озеро Лесно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313" y="1053251"/>
            <a:ext cx="3307022" cy="257464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7844" y="195036"/>
            <a:ext cx="3325624" cy="719591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Озеро «Лесное» расположено в северо-западной части поселка,  любимое место отдыха жителей . В воде плещется рыба, в лесу растут ягоды.</a:t>
            </a:r>
          </a:p>
          <a:p>
            <a:r>
              <a:rPr lang="ru-RU" sz="1100" dirty="0" smtClean="0"/>
              <a:t> «Каждая травинка-витаминка». </a:t>
            </a:r>
            <a:endParaRPr lang="ru-RU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ом\Desktop\свидетельство музе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883" y="515739"/>
            <a:ext cx="1857387" cy="157103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5882" y="157944"/>
            <a:ext cx="32147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Музей «Родной край» в гимназии №14</a:t>
            </a:r>
            <a:endParaRPr lang="ru-RU" sz="1400" dirty="0"/>
          </a:p>
        </p:txBody>
      </p:sp>
      <p:pic>
        <p:nvPicPr>
          <p:cNvPr id="4100" name="Picture 4" descr="C:\Users\Дом\Desktop\музей 14\фото\фото музея\20190304_1242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460" y="515134"/>
            <a:ext cx="1071570" cy="1571636"/>
          </a:xfrm>
          <a:prstGeom prst="rect">
            <a:avLst/>
          </a:prstGeom>
          <a:noFill/>
        </p:spPr>
      </p:pic>
      <p:pic>
        <p:nvPicPr>
          <p:cNvPr id="4101" name="Picture 5" descr="C:\Users\Дом\Desktop\музей 14\фото\фото музея\20190304_1242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080" y="2229646"/>
            <a:ext cx="1785950" cy="1357322"/>
          </a:xfrm>
          <a:prstGeom prst="rect">
            <a:avLst/>
          </a:prstGeom>
          <a:noFill/>
        </p:spPr>
      </p:pic>
      <p:pic>
        <p:nvPicPr>
          <p:cNvPr id="4102" name="Picture 6" descr="C:\Users\Дом\Desktop\музей 14\фото\фото музея 2019\20190221_1321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883" y="2229646"/>
            <a:ext cx="1285883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ом\Desktop\рррррррр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44" y="86506"/>
            <a:ext cx="3429024" cy="35719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8758" y="372258"/>
            <a:ext cx="31432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Выводы:</a:t>
            </a:r>
          </a:p>
          <a:p>
            <a:pPr marL="105179" indent="-105179">
              <a:buAutoNum type="arabicPeriod"/>
            </a:pPr>
            <a:r>
              <a:rPr lang="ru-RU" sz="1400" dirty="0" smtClean="0"/>
              <a:t> Вести поисковую деятельность о Личностях поселка и передавать сведения в музей «Родной край»;</a:t>
            </a:r>
          </a:p>
          <a:p>
            <a:pPr marL="105179" indent="-105179">
              <a:buAutoNum type="arabicPeriod"/>
            </a:pPr>
            <a:r>
              <a:rPr lang="ru-RU" sz="1400" dirty="0" smtClean="0"/>
              <a:t> Воспитывать в себе и окружающих людей  экологическую культуру;</a:t>
            </a:r>
          </a:p>
          <a:p>
            <a:pPr marL="105179" indent="-105179">
              <a:buAutoNum type="arabicPeriod"/>
            </a:pPr>
            <a:r>
              <a:rPr lang="ru-RU" sz="1400" dirty="0" smtClean="0"/>
              <a:t> Научиться замечать  удивительный мир природы </a:t>
            </a:r>
            <a:r>
              <a:rPr lang="ru-RU" sz="1400" smtClean="0"/>
              <a:t>и помочь составить </a:t>
            </a:r>
            <a:r>
              <a:rPr lang="ru-RU" sz="1400" dirty="0" smtClean="0"/>
              <a:t>экологическую тропу;</a:t>
            </a:r>
          </a:p>
          <a:p>
            <a:pPr marL="105179" indent="-105179">
              <a:buAutoNum type="arabicPeriod"/>
            </a:pPr>
            <a:r>
              <a:rPr lang="ru-RU" sz="1400" dirty="0" smtClean="0"/>
              <a:t> Расширять горизонты своих познаний</a:t>
            </a:r>
            <a:endParaRPr lang="ru-RU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ом\Desktop\фото для ассамблеи\20210311_120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321" y="300819"/>
            <a:ext cx="3286148" cy="32147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7320" y="300820"/>
            <a:ext cx="2571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Спасибо за внимание</a:t>
            </a:r>
            <a:endParaRPr lang="ru-RU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E786~1\AppData\Local\Temp\Rar$DIa6088.21971\Казань 1957г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048" y="702163"/>
            <a:ext cx="3420082" cy="28867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2639" y="195036"/>
            <a:ext cx="3165696" cy="719591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pPr algn="ctr"/>
            <a:r>
              <a:rPr lang="ru-RU" sz="1100" dirty="0" smtClean="0"/>
              <a:t>До Великой Отечественной войны </a:t>
            </a:r>
          </a:p>
          <a:p>
            <a:pPr algn="ctr"/>
            <a:r>
              <a:rPr lang="ru-RU" sz="1100" dirty="0" smtClean="0"/>
              <a:t>рядом с поселком «Караваево» </a:t>
            </a:r>
          </a:p>
          <a:p>
            <a:pPr algn="ctr"/>
            <a:r>
              <a:rPr lang="ru-RU" sz="1100" dirty="0" smtClean="0"/>
              <a:t>в Казани был построен авиационный завод</a:t>
            </a:r>
          </a:p>
          <a:p>
            <a:pPr algn="ctr"/>
            <a:r>
              <a:rPr lang="ru-RU" sz="1100" dirty="0" smtClean="0"/>
              <a:t> </a:t>
            </a:r>
            <a:endParaRPr lang="ru-RU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E786~1\AppData\Local\Temp\Rar$DIa2752.33077\бара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24161" y="1560378"/>
            <a:ext cx="1724174" cy="1911479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3" y="234045"/>
            <a:ext cx="1441522" cy="1677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4373" y="702163"/>
            <a:ext cx="310917" cy="165593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dirty="0" smtClean="0"/>
              <a:t> ПЕ-2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3" y="1911466"/>
            <a:ext cx="1441522" cy="1638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 rot="10800000" flipV="1">
            <a:off x="197844" y="3333862"/>
            <a:ext cx="1735488" cy="165593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dirty="0" smtClean="0"/>
              <a:t>   ПЕ-8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67631" y="273055"/>
            <a:ext cx="1865499" cy="1288978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900" dirty="0" smtClean="0"/>
              <a:t>В годы войны на завод прибыли рабочие из деревень Татарии и городов Москвы, Воронежа, Ленинграда.</a:t>
            </a:r>
          </a:p>
          <a:p>
            <a:r>
              <a:rPr lang="ru-RU" sz="900" dirty="0" smtClean="0"/>
              <a:t> На казанском заводе производили </a:t>
            </a:r>
          </a:p>
          <a:p>
            <a:r>
              <a:rPr lang="ru-RU" sz="900" dirty="0" smtClean="0"/>
              <a:t> по 10-12 бомбардировщиков в день </a:t>
            </a:r>
          </a:p>
          <a:p>
            <a:r>
              <a:rPr lang="ru-RU" sz="900" dirty="0" smtClean="0"/>
              <a:t>(ПЕ-2 и ПЕ-8)! </a:t>
            </a:r>
          </a:p>
          <a:p>
            <a:r>
              <a:rPr lang="ru-RU" sz="900" dirty="0" smtClean="0"/>
              <a:t>Семьи рабочих жили в бараках! </a:t>
            </a:r>
            <a:endParaRPr lang="ru-RU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C:\Users\E786~1\AppData\Local\Temp\Rar$DIa3952.3010\первые дома посел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0282" y="1170280"/>
            <a:ext cx="1554583" cy="2379597"/>
          </a:xfrm>
          <a:prstGeom prst="rect">
            <a:avLst/>
          </a:prstGeom>
          <a:noFill/>
        </p:spPr>
      </p:pic>
      <p:pic>
        <p:nvPicPr>
          <p:cNvPr id="34824" name="Picture 8" descr="C:\Users\E786~1\AppData\Local\Temp\Rar$DIa3952.9187\плакат, что будет посел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578" y="234046"/>
            <a:ext cx="1695909" cy="335484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893752" y="156026"/>
            <a:ext cx="1724161" cy="888868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После войны в северной части города построен поселок «Северный» - это </a:t>
            </a:r>
          </a:p>
          <a:p>
            <a:pPr>
              <a:buFontTx/>
              <a:buChar char="-"/>
            </a:pPr>
            <a:r>
              <a:rPr lang="ru-RU" sz="1100" dirty="0" smtClean="0"/>
              <a:t>дома, магазины, детские сады, школа. </a:t>
            </a:r>
            <a:endParaRPr lang="ru-RU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E786~1\AppData\Local\Temp\Rar$DIa3952.23990\клетне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843" y="663153"/>
            <a:ext cx="1554583" cy="261365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0904" y="195036"/>
            <a:ext cx="2741718" cy="381037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pPr algn="ctr"/>
            <a:r>
              <a:rPr lang="ru-RU" sz="1100" dirty="0" smtClean="0"/>
              <a:t>Богатство поселка «Северный» – люди.</a:t>
            </a:r>
          </a:p>
          <a:p>
            <a:pPr algn="ctr"/>
            <a:r>
              <a:rPr lang="ru-RU" sz="1100" dirty="0" smtClean="0"/>
              <a:t>Первых жителей поселка – знает Россия</a:t>
            </a:r>
          </a:p>
        </p:txBody>
      </p:sp>
      <p:pic>
        <p:nvPicPr>
          <p:cNvPr id="40963" name="Picture 3" descr="C:\Users\E786~1\AppData\Local\Temp\Rar$DIa3952.47244\асхадуллин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2017" y="702163"/>
            <a:ext cx="1441522" cy="25746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1314" y="3354828"/>
            <a:ext cx="1526317" cy="257926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700" dirty="0" err="1" smtClean="0"/>
              <a:t>Клетнев</a:t>
            </a:r>
            <a:r>
              <a:rPr lang="ru-RU" sz="700" dirty="0" smtClean="0"/>
              <a:t> Павел Кузьмич-участник </a:t>
            </a:r>
            <a:r>
              <a:rPr lang="ru-RU" sz="700" dirty="0" err="1" smtClean="0"/>
              <a:t>ВОв</a:t>
            </a:r>
            <a:r>
              <a:rPr lang="ru-RU" sz="700" dirty="0" smtClean="0"/>
              <a:t>, десантник</a:t>
            </a:r>
            <a:endParaRPr lang="ru-RU" sz="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08956" y="3354828"/>
            <a:ext cx="1554583" cy="257926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700" dirty="0" err="1" smtClean="0"/>
              <a:t>Асхадуллин</a:t>
            </a:r>
            <a:r>
              <a:rPr lang="ru-RU" sz="700" smtClean="0"/>
              <a:t> Г.А. </a:t>
            </a:r>
            <a:r>
              <a:rPr lang="ru-RU" sz="700" dirty="0" smtClean="0"/>
              <a:t>– Герой </a:t>
            </a:r>
            <a:r>
              <a:rPr lang="ru-RU" sz="700" dirty="0" err="1" smtClean="0"/>
              <a:t>Социалистич</a:t>
            </a:r>
            <a:r>
              <a:rPr lang="ru-RU" sz="700" dirty="0" smtClean="0"/>
              <a:t>. Труда, фрезеровщик, рационализатор</a:t>
            </a:r>
            <a:endParaRPr lang="ru-RU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E786~1\AppData\Local\Temp\Rar$DIa3952.48184\гилазов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109" y="546124"/>
            <a:ext cx="1271931" cy="136534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578" y="78006"/>
            <a:ext cx="3137431" cy="673425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Поселок «Северный» - «колыбель» известных в России людей </a:t>
            </a:r>
          </a:p>
          <a:p>
            <a:endParaRPr lang="ru-RU" sz="1100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69578" y="1982319"/>
            <a:ext cx="3193961" cy="165593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dirty="0" err="1" smtClean="0"/>
              <a:t>Гилазов</a:t>
            </a:r>
            <a:r>
              <a:rPr lang="ru-RU" dirty="0" smtClean="0"/>
              <a:t> </a:t>
            </a:r>
            <a:r>
              <a:rPr lang="ru-RU" sz="600" dirty="0" smtClean="0"/>
              <a:t>И.И. – председатель верхов. суда РТ</a:t>
            </a:r>
          </a:p>
        </p:txBody>
      </p:sp>
      <p:pic>
        <p:nvPicPr>
          <p:cNvPr id="5122" name="Picture 2" descr="C:\Users\E786~1\AppData\Local\Temp\Rar$DIa3952.26821\дегтярева И.А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5078" y="468104"/>
            <a:ext cx="1328462" cy="14823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35078" y="1989487"/>
            <a:ext cx="1328462" cy="288704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6813" y="1950476"/>
            <a:ext cx="1413257" cy="257926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dirty="0" smtClean="0"/>
              <a:t>Дегтярева И.А.- </a:t>
            </a:r>
            <a:r>
              <a:rPr lang="ru-RU" sz="600" dirty="0" smtClean="0"/>
              <a:t>доктор </a:t>
            </a:r>
            <a:r>
              <a:rPr lang="ru-RU" sz="600" dirty="0" err="1" smtClean="0"/>
              <a:t>биологич</a:t>
            </a:r>
            <a:r>
              <a:rPr lang="ru-RU" sz="600" dirty="0" smtClean="0"/>
              <a:t>. наук</a:t>
            </a:r>
          </a:p>
        </p:txBody>
      </p:sp>
      <p:pic>
        <p:nvPicPr>
          <p:cNvPr id="5123" name="Picture 3" descr="C:\Users\E786~1\AppData\Local\Temp\Rar$DIa3952.13031\фото Савельев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578" y="2184535"/>
            <a:ext cx="1328462" cy="1404352"/>
          </a:xfrm>
          <a:prstGeom prst="rect">
            <a:avLst/>
          </a:prstGeom>
          <a:noFill/>
        </p:spPr>
      </p:pic>
      <p:pic>
        <p:nvPicPr>
          <p:cNvPr id="5124" name="Picture 4" descr="C:\Users\E786~1\AppData\Local\Temp\Rar$DIa3952.22596\Денисов4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50282" y="2262554"/>
            <a:ext cx="1413257" cy="124831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063343" y="3120769"/>
            <a:ext cx="1384992" cy="319482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900" dirty="0" smtClean="0"/>
              <a:t>Денисов В.Н.- полковник Генерального штаба РФ</a:t>
            </a: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E786~1\AppData\Local\Temp\Rar$DIa3952.4286\сухая ре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109" y="1168361"/>
            <a:ext cx="3250491" cy="241860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843" y="156026"/>
            <a:ext cx="3278757" cy="719591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В северной части поселка </a:t>
            </a:r>
            <a:r>
              <a:rPr lang="ru-RU" sz="1100" dirty="0" smtClean="0"/>
              <a:t>протекает  река Сухая </a:t>
            </a:r>
            <a:endParaRPr lang="ru-RU" sz="1100" dirty="0" smtClean="0"/>
          </a:p>
          <a:p>
            <a:r>
              <a:rPr lang="ru-RU" sz="1100" dirty="0" smtClean="0"/>
              <a:t>Рядом </a:t>
            </a:r>
            <a:r>
              <a:rPr lang="ru-RU" sz="1100" dirty="0" smtClean="0"/>
              <a:t>– садовые общества, в которых растут фруктовые деревья, есть родники с серебряной водой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Дом\Desktop\голубые озера\фото Голубых озер\20200811_092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320" y="586572"/>
            <a:ext cx="3214710" cy="30003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0904" y="273056"/>
            <a:ext cx="3109166" cy="211760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Родник в садовом обществе, рядом с поселком</a:t>
            </a:r>
            <a:endParaRPr lang="ru-RU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E786~1\AppData\Local\Temp\Rar$DIa3952.1009\солове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844" y="897212"/>
            <a:ext cx="3250491" cy="273068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3048" y="156026"/>
            <a:ext cx="3278757" cy="165593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3964" y="156026"/>
            <a:ext cx="2911310" cy="719591"/>
          </a:xfrm>
          <a:prstGeom prst="rect">
            <a:avLst/>
          </a:prstGeom>
        </p:spPr>
        <p:txBody>
          <a:bodyPr wrap="square" lIns="42072" tIns="21036" rIns="42072" bIns="21036">
            <a:spAutoFit/>
          </a:bodyPr>
          <a:lstStyle/>
          <a:p>
            <a:r>
              <a:rPr lang="ru-RU" sz="1100" dirty="0" smtClean="0"/>
              <a:t>Рядом с рекой Сухой, где растут хвойные и лиственные деревья (березы, черемуха),  раньше обитали соловьи, в настоящее время их трели слышны в школьном саду</a:t>
            </a:r>
            <a:endParaRPr lang="ru-RU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427</Words>
  <Application>Microsoft Office PowerPoint</Application>
  <PresentationFormat>Произвольный</PresentationFormat>
  <Paragraphs>85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</dc:creator>
  <cp:lastModifiedBy>Дом</cp:lastModifiedBy>
  <cp:revision>93</cp:revision>
  <dcterms:created xsi:type="dcterms:W3CDTF">2017-11-17T17:25:42Z</dcterms:created>
  <dcterms:modified xsi:type="dcterms:W3CDTF">2021-10-22T20:10:01Z</dcterms:modified>
</cp:coreProperties>
</file>