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76" r:id="rId13"/>
    <p:sldId id="267" r:id="rId14"/>
    <p:sldId id="277" r:id="rId15"/>
    <p:sldId id="268" r:id="rId16"/>
    <p:sldId id="269" r:id="rId17"/>
    <p:sldId id="270" r:id="rId18"/>
    <p:sldId id="271" r:id="rId19"/>
    <p:sldId id="272" r:id="rId20"/>
    <p:sldId id="278" r:id="rId21"/>
    <p:sldId id="275" r:id="rId2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365" autoAdjust="0"/>
    <p:restoredTop sz="94660"/>
  </p:normalViewPr>
  <p:slideViewPr>
    <p:cSldViewPr snapToGrid="0">
      <p:cViewPr varScale="1">
        <p:scale>
          <a:sx n="65" d="100"/>
          <a:sy n="65" d="100"/>
        </p:scale>
        <p:origin x="-504"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6931E833-BBFC-49A1-B540-DF020B87E0F2}" type="datetimeFigureOut">
              <a:rPr lang="ru-RU" smtClean="0"/>
              <a:t>13.11.2018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8F7F962-1CC2-4D4B-8AA1-9D6CC558CD87}" type="slidenum">
              <a:rPr lang="ru-RU" smtClean="0"/>
              <a:t>‹#›</a:t>
            </a:fld>
            <a:endParaRPr lang="ru-RU"/>
          </a:p>
        </p:txBody>
      </p:sp>
    </p:spTree>
    <p:extLst>
      <p:ext uri="{BB962C8B-B14F-4D97-AF65-F5344CB8AC3E}">
        <p14:creationId xmlns:p14="http://schemas.microsoft.com/office/powerpoint/2010/main" val="18641624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931E833-BBFC-49A1-B540-DF020B87E0F2}" type="datetimeFigureOut">
              <a:rPr lang="ru-RU" smtClean="0"/>
              <a:t>13.11.2018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8F7F962-1CC2-4D4B-8AA1-9D6CC558CD87}" type="slidenum">
              <a:rPr lang="ru-RU" smtClean="0"/>
              <a:t>‹#›</a:t>
            </a:fld>
            <a:endParaRPr lang="ru-RU"/>
          </a:p>
        </p:txBody>
      </p:sp>
    </p:spTree>
    <p:extLst>
      <p:ext uri="{BB962C8B-B14F-4D97-AF65-F5344CB8AC3E}">
        <p14:creationId xmlns:p14="http://schemas.microsoft.com/office/powerpoint/2010/main" val="40019986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931E833-BBFC-49A1-B540-DF020B87E0F2}" type="datetimeFigureOut">
              <a:rPr lang="ru-RU" smtClean="0"/>
              <a:t>13.11.2018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8F7F962-1CC2-4D4B-8AA1-9D6CC558CD87}" type="slidenum">
              <a:rPr lang="ru-RU" smtClean="0"/>
              <a:t>‹#›</a:t>
            </a:fld>
            <a:endParaRPr lang="ru-RU"/>
          </a:p>
        </p:txBody>
      </p:sp>
    </p:spTree>
    <p:extLst>
      <p:ext uri="{BB962C8B-B14F-4D97-AF65-F5344CB8AC3E}">
        <p14:creationId xmlns:p14="http://schemas.microsoft.com/office/powerpoint/2010/main" val="18978718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931E833-BBFC-49A1-B540-DF020B87E0F2}" type="datetimeFigureOut">
              <a:rPr lang="ru-RU" smtClean="0"/>
              <a:t>13.11.2018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8F7F962-1CC2-4D4B-8AA1-9D6CC558CD87}" type="slidenum">
              <a:rPr lang="ru-RU" smtClean="0"/>
              <a:t>‹#›</a:t>
            </a:fld>
            <a:endParaRPr lang="ru-RU"/>
          </a:p>
        </p:txBody>
      </p:sp>
    </p:spTree>
    <p:extLst>
      <p:ext uri="{BB962C8B-B14F-4D97-AF65-F5344CB8AC3E}">
        <p14:creationId xmlns:p14="http://schemas.microsoft.com/office/powerpoint/2010/main" val="3052375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6931E833-BBFC-49A1-B540-DF020B87E0F2}" type="datetimeFigureOut">
              <a:rPr lang="ru-RU" smtClean="0"/>
              <a:t>13.11.2018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8F7F962-1CC2-4D4B-8AA1-9D6CC558CD87}" type="slidenum">
              <a:rPr lang="ru-RU" smtClean="0"/>
              <a:t>‹#›</a:t>
            </a:fld>
            <a:endParaRPr lang="ru-RU"/>
          </a:p>
        </p:txBody>
      </p:sp>
    </p:spTree>
    <p:extLst>
      <p:ext uri="{BB962C8B-B14F-4D97-AF65-F5344CB8AC3E}">
        <p14:creationId xmlns:p14="http://schemas.microsoft.com/office/powerpoint/2010/main" val="17095080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6931E833-BBFC-49A1-B540-DF020B87E0F2}" type="datetimeFigureOut">
              <a:rPr lang="ru-RU" smtClean="0"/>
              <a:t>13.11.2018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8F7F962-1CC2-4D4B-8AA1-9D6CC558CD87}" type="slidenum">
              <a:rPr lang="ru-RU" smtClean="0"/>
              <a:t>‹#›</a:t>
            </a:fld>
            <a:endParaRPr lang="ru-RU"/>
          </a:p>
        </p:txBody>
      </p:sp>
    </p:spTree>
    <p:extLst>
      <p:ext uri="{BB962C8B-B14F-4D97-AF65-F5344CB8AC3E}">
        <p14:creationId xmlns:p14="http://schemas.microsoft.com/office/powerpoint/2010/main" val="5434598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6931E833-BBFC-49A1-B540-DF020B87E0F2}" type="datetimeFigureOut">
              <a:rPr lang="ru-RU" smtClean="0"/>
              <a:t>13.11.2018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8F7F962-1CC2-4D4B-8AA1-9D6CC558CD87}" type="slidenum">
              <a:rPr lang="ru-RU" smtClean="0"/>
              <a:t>‹#›</a:t>
            </a:fld>
            <a:endParaRPr lang="ru-RU"/>
          </a:p>
        </p:txBody>
      </p:sp>
    </p:spTree>
    <p:extLst>
      <p:ext uri="{BB962C8B-B14F-4D97-AF65-F5344CB8AC3E}">
        <p14:creationId xmlns:p14="http://schemas.microsoft.com/office/powerpoint/2010/main" val="32357476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6931E833-BBFC-49A1-B540-DF020B87E0F2}" type="datetimeFigureOut">
              <a:rPr lang="ru-RU" smtClean="0"/>
              <a:t>13.11.2018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88F7F962-1CC2-4D4B-8AA1-9D6CC558CD87}" type="slidenum">
              <a:rPr lang="ru-RU" smtClean="0"/>
              <a:t>‹#›</a:t>
            </a:fld>
            <a:endParaRPr lang="ru-RU"/>
          </a:p>
        </p:txBody>
      </p:sp>
    </p:spTree>
    <p:extLst>
      <p:ext uri="{BB962C8B-B14F-4D97-AF65-F5344CB8AC3E}">
        <p14:creationId xmlns:p14="http://schemas.microsoft.com/office/powerpoint/2010/main" val="20952886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931E833-BBFC-49A1-B540-DF020B87E0F2}" type="datetimeFigureOut">
              <a:rPr lang="ru-RU" smtClean="0"/>
              <a:t>13.11.2018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8F7F962-1CC2-4D4B-8AA1-9D6CC558CD87}" type="slidenum">
              <a:rPr lang="ru-RU" smtClean="0"/>
              <a:t>‹#›</a:t>
            </a:fld>
            <a:endParaRPr lang="ru-RU"/>
          </a:p>
        </p:txBody>
      </p:sp>
    </p:spTree>
    <p:extLst>
      <p:ext uri="{BB962C8B-B14F-4D97-AF65-F5344CB8AC3E}">
        <p14:creationId xmlns:p14="http://schemas.microsoft.com/office/powerpoint/2010/main" val="38696231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6931E833-BBFC-49A1-B540-DF020B87E0F2}" type="datetimeFigureOut">
              <a:rPr lang="ru-RU" smtClean="0"/>
              <a:t>13.11.2018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8F7F962-1CC2-4D4B-8AA1-9D6CC558CD87}" type="slidenum">
              <a:rPr lang="ru-RU" smtClean="0"/>
              <a:t>‹#›</a:t>
            </a:fld>
            <a:endParaRPr lang="ru-RU"/>
          </a:p>
        </p:txBody>
      </p:sp>
    </p:spTree>
    <p:extLst>
      <p:ext uri="{BB962C8B-B14F-4D97-AF65-F5344CB8AC3E}">
        <p14:creationId xmlns:p14="http://schemas.microsoft.com/office/powerpoint/2010/main" val="39322906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6931E833-BBFC-49A1-B540-DF020B87E0F2}" type="datetimeFigureOut">
              <a:rPr lang="ru-RU" smtClean="0"/>
              <a:t>13.11.2018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8F7F962-1CC2-4D4B-8AA1-9D6CC558CD87}" type="slidenum">
              <a:rPr lang="ru-RU" smtClean="0"/>
              <a:t>‹#›</a:t>
            </a:fld>
            <a:endParaRPr lang="ru-RU"/>
          </a:p>
        </p:txBody>
      </p:sp>
    </p:spTree>
    <p:extLst>
      <p:ext uri="{BB962C8B-B14F-4D97-AF65-F5344CB8AC3E}">
        <p14:creationId xmlns:p14="http://schemas.microsoft.com/office/powerpoint/2010/main" val="16473424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31E833-BBFC-49A1-B540-DF020B87E0F2}" type="datetimeFigureOut">
              <a:rPr lang="ru-RU" smtClean="0"/>
              <a:t>13.11.2018</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F7F962-1CC2-4D4B-8AA1-9D6CC558CD87}" type="slidenum">
              <a:rPr lang="ru-RU" smtClean="0"/>
              <a:t>‹#›</a:t>
            </a:fld>
            <a:endParaRPr lang="ru-RU"/>
          </a:p>
        </p:txBody>
      </p:sp>
    </p:spTree>
    <p:extLst>
      <p:ext uri="{BB962C8B-B14F-4D97-AF65-F5344CB8AC3E}">
        <p14:creationId xmlns:p14="http://schemas.microsoft.com/office/powerpoint/2010/main" val="4238997572"/>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ext>
  </p:extLst>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g"/><Relationship Id="rId1" Type="http://schemas.openxmlformats.org/officeDocument/2006/relationships/slideLayout" Target="../slideLayouts/slideLayout5.xml"/><Relationship Id="rId4" Type="http://schemas.openxmlformats.org/officeDocument/2006/relationships/image" Target="../media/image18.jpg"/></Relationships>
</file>

<file path=ppt/slides/_rels/slide15.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g"/><Relationship Id="rId1" Type="http://schemas.openxmlformats.org/officeDocument/2006/relationships/slideLayout" Target="../slideLayouts/slideLayout5.xml"/><Relationship Id="rId5" Type="http://schemas.openxmlformats.org/officeDocument/2006/relationships/image" Target="../media/image23.jpeg"/><Relationship Id="rId4" Type="http://schemas.openxmlformats.org/officeDocument/2006/relationships/image" Target="../media/image22.jpg"/></Relationships>
</file>

<file path=ppt/slides/_rels/slide1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5.xml"/><Relationship Id="rId5" Type="http://schemas.openxmlformats.org/officeDocument/2006/relationships/image" Target="../media/image27.jpg"/><Relationship Id="rId4" Type="http://schemas.openxmlformats.org/officeDocument/2006/relationships/image" Target="../media/image26.jpg"/></Relationships>
</file>

<file path=ppt/slides/_rels/slide1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g"/><Relationship Id="rId1" Type="http://schemas.openxmlformats.org/officeDocument/2006/relationships/slideLayout" Target="../slideLayouts/slideLayout5.xml"/><Relationship Id="rId4" Type="http://schemas.openxmlformats.org/officeDocument/2006/relationships/image" Target="../media/image31.jpeg"/></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g"/><Relationship Id="rId1" Type="http://schemas.openxmlformats.org/officeDocument/2006/relationships/slideLayout" Target="../slideLayouts/slideLayout4.xml"/><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extLst>
              <a:ext uri="{BEBA8EAE-BF5A-486C-A8C5-ECC9F3942E4B}">
                <a14:imgProps xmlns:a14="http://schemas.microsoft.com/office/drawing/2010/main">
                  <a14:imgLayer r:embed="rId3">
                    <a14:imgEffect>
                      <a14:sharpenSoften amount="25000"/>
                    </a14:imgEffect>
                    <a14:imgEffect>
                      <a14:brightnessContrast bright="2000" contrast="30000"/>
                    </a14:imgEffect>
                  </a14:imgLayer>
                </a14:imgProps>
              </a:ext>
            </a:extLst>
          </a:blip>
          <a:srcRect/>
          <a:stretch>
            <a:fillRect t="-2000" b="-2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636774" y="3170903"/>
            <a:ext cx="5279922" cy="3347883"/>
          </a:xfrm>
          <a:solidFill>
            <a:schemeClr val="accent1">
              <a:lumMod val="40000"/>
              <a:lumOff val="60000"/>
              <a:alpha val="85000"/>
            </a:schemeClr>
          </a:solidFill>
        </p:spPr>
        <p:style>
          <a:lnRef idx="2">
            <a:schemeClr val="dk1"/>
          </a:lnRef>
          <a:fillRef idx="1">
            <a:schemeClr val="lt1"/>
          </a:fillRef>
          <a:effectRef idx="0">
            <a:schemeClr val="dk1"/>
          </a:effectRef>
          <a:fontRef idx="minor">
            <a:schemeClr val="dk1"/>
          </a:fontRef>
        </p:style>
        <p:txBody>
          <a:bodyPr>
            <a:noAutofit/>
          </a:bodyPr>
          <a:lstStyle/>
          <a:p>
            <a:r>
              <a:rPr lang="ru-RU" sz="5400" b="1" i="1" dirty="0" smtClean="0">
                <a:ln w="6600">
                  <a:solidFill>
                    <a:schemeClr val="accent2"/>
                  </a:solidFill>
                  <a:prstDash val="solid"/>
                </a:ln>
                <a:solidFill>
                  <a:srgbClr val="FF0000"/>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rPr>
              <a:t/>
            </a:r>
            <a:br>
              <a:rPr lang="ru-RU" sz="5400" b="1" i="1" dirty="0" smtClean="0">
                <a:ln w="6600">
                  <a:solidFill>
                    <a:schemeClr val="accent2"/>
                  </a:solidFill>
                  <a:prstDash val="solid"/>
                </a:ln>
                <a:solidFill>
                  <a:srgbClr val="FF0000"/>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rPr>
            </a:br>
            <a:r>
              <a:rPr lang="ru-RU" sz="5400" b="1" i="1" dirty="0">
                <a:ln w="6600">
                  <a:solidFill>
                    <a:schemeClr val="accent2"/>
                  </a:solidFill>
                  <a:prstDash val="solid"/>
                </a:ln>
                <a:solidFill>
                  <a:srgbClr val="FF0000"/>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rPr>
              <a:t/>
            </a:r>
            <a:br>
              <a:rPr lang="ru-RU" sz="5400" b="1" i="1" dirty="0">
                <a:ln w="6600">
                  <a:solidFill>
                    <a:schemeClr val="accent2"/>
                  </a:solidFill>
                  <a:prstDash val="solid"/>
                </a:ln>
                <a:solidFill>
                  <a:srgbClr val="FF0000"/>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rPr>
            </a:br>
            <a:r>
              <a:rPr lang="ru-RU" sz="4800" b="1" i="1" dirty="0" smtClean="0">
                <a:ln w="6600">
                  <a:solidFill>
                    <a:schemeClr val="accent2"/>
                  </a:solidFill>
                  <a:prstDash val="solid"/>
                </a:ln>
                <a:solidFill>
                  <a:srgbClr val="FF0000"/>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rPr>
              <a:t>Сказанием </a:t>
            </a:r>
            <a:r>
              <a:rPr lang="ru-RU" sz="4800" b="1" i="1" dirty="0" smtClean="0">
                <a:ln w="6600">
                  <a:solidFill>
                    <a:schemeClr val="accent2"/>
                  </a:solidFill>
                  <a:prstDash val="solid"/>
                </a:ln>
                <a:solidFill>
                  <a:srgbClr val="FF0000"/>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rPr>
              <a:t>встает Казань, столица </a:t>
            </a:r>
            <a:r>
              <a:rPr lang="ru-RU" sz="4800" b="1" i="1" dirty="0" smtClean="0">
                <a:ln w="6600">
                  <a:solidFill>
                    <a:schemeClr val="accent2"/>
                  </a:solidFill>
                  <a:prstDash val="solid"/>
                </a:ln>
                <a:solidFill>
                  <a:srgbClr val="FF0000"/>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rPr>
              <a:t>новой Татарии</a:t>
            </a:r>
            <a:r>
              <a:rPr lang="ru-RU" sz="4800" b="1" i="1" dirty="0" smtClean="0">
                <a:ln w="6600">
                  <a:solidFill>
                    <a:schemeClr val="accent2"/>
                  </a:solidFill>
                  <a:prstDash val="solid"/>
                </a:ln>
                <a:solidFill>
                  <a:srgbClr val="FF0000"/>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rPr>
              <a:t/>
            </a:r>
            <a:br>
              <a:rPr lang="ru-RU" sz="4800" b="1" i="1" dirty="0" smtClean="0">
                <a:ln w="6600">
                  <a:solidFill>
                    <a:schemeClr val="accent2"/>
                  </a:solidFill>
                  <a:prstDash val="solid"/>
                </a:ln>
                <a:solidFill>
                  <a:srgbClr val="FF0000"/>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rPr>
            </a:br>
            <a:endParaRPr lang="ru-RU" sz="4800" b="1" i="1" dirty="0">
              <a:ln w="6600">
                <a:solidFill>
                  <a:schemeClr val="accent2"/>
                </a:solidFill>
                <a:prstDash val="solid"/>
              </a:ln>
              <a:solidFill>
                <a:srgbClr val="FF0000"/>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3227656" y="4970206"/>
            <a:ext cx="7155209" cy="627707"/>
          </a:xfrm>
        </p:spPr>
        <p:txBody>
          <a:bodyPr>
            <a:normAutofit/>
          </a:bodyPr>
          <a:lstStyle/>
          <a:p>
            <a:r>
              <a:rPr lang="ru-RU" sz="2400" dirty="0" smtClean="0"/>
              <a:t>                                                </a:t>
            </a:r>
            <a:endParaRPr lang="ru-RU" sz="28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72150511"/>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079" y="170482"/>
            <a:ext cx="4609391" cy="2616964"/>
          </a:xfrm>
        </p:spPr>
        <p:txBody>
          <a:bodyPr>
            <a:normAutofit/>
          </a:bodyPr>
          <a:lstStyle/>
          <a:p>
            <a:pPr algn="ctr"/>
            <a:r>
              <a:rPr lang="ru-RU" sz="4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М</a:t>
            </a:r>
            <a:r>
              <a:rPr lang="ru-RU" sz="4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4000" b="1" dirty="0" err="1"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Джалиль</a:t>
            </a:r>
            <a:r>
              <a:rPr lang="ru-RU" sz="4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40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(1906-1944) – </a:t>
            </a:r>
            <a:r>
              <a:rPr lang="ru-RU" sz="40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литератор,   Герой </a:t>
            </a:r>
            <a:r>
              <a:rPr lang="ru-RU" sz="40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Советского Союза </a:t>
            </a:r>
            <a:endParaRPr lang="ru-RU" sz="4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92816155"/>
      </p:ext>
    </p:extLst>
  </p:cSld>
  <p:clrMapOvr>
    <a:masterClrMapping/>
  </p:clrMapOvr>
  <p:transition spd="med">
    <p:pull/>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1000" b="-21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399" y="665502"/>
            <a:ext cx="9991300" cy="968991"/>
          </a:xfrm>
        </p:spPr>
        <p:txBody>
          <a:bodyPr>
            <a:normAutofit fontScale="90000"/>
          </a:bodyPr>
          <a:lstStyle/>
          <a:p>
            <a:pPr algn="ctr"/>
            <a:r>
              <a:rPr lang="ru-RU" sz="4000" b="1" dirty="0" smtClean="0">
                <a:ln w="13462">
                  <a:solidFill>
                    <a:schemeClr val="tx1"/>
                  </a:solidFill>
                  <a:prstDash val="solid"/>
                </a:ln>
                <a:effectLst>
                  <a:outerShdw dist="38100" dir="2700000" algn="bl" rotWithShape="0">
                    <a:schemeClr val="accent5"/>
                  </a:outerShdw>
                </a:effectLst>
                <a:latin typeface="Times New Roman" panose="02020603050405020304" pitchFamily="18" charset="0"/>
                <a:cs typeface="Times New Roman" panose="02020603050405020304" pitchFamily="18" charset="0"/>
              </a:rPr>
              <a:t>КАЗАНЬ – ЭКОНОМИЧЕСКИЙ ЦЕНТР ТАССР</a:t>
            </a:r>
            <a:endParaRPr lang="ru-RU" sz="4000" b="1" dirty="0">
              <a:ln w="13462">
                <a:solidFill>
                  <a:schemeClr val="tx1"/>
                </a:solidFill>
                <a:prstDash val="solid"/>
              </a:ln>
              <a:effectLst>
                <a:outerShdw dist="38100" dir="2700000" algn="bl" rotWithShape="0">
                  <a:schemeClr val="accent5"/>
                </a:outerShdw>
              </a:effectLst>
              <a:latin typeface="Times New Roman" panose="02020603050405020304" pitchFamily="18" charset="0"/>
              <a:cs typeface="Times New Roman" panose="02020603050405020304" pitchFamily="18" charset="0"/>
            </a:endParaRPr>
          </a:p>
        </p:txBody>
      </p:sp>
      <p:sp>
        <p:nvSpPr>
          <p:cNvPr id="5" name="Текст 4"/>
          <p:cNvSpPr>
            <a:spLocks noGrp="1"/>
          </p:cNvSpPr>
          <p:nvPr>
            <p:ph type="body" sz="half" idx="2"/>
          </p:nvPr>
        </p:nvSpPr>
        <p:spPr>
          <a:xfrm>
            <a:off x="1759423" y="2311095"/>
            <a:ext cx="9063252" cy="3066816"/>
          </a:xfrm>
        </p:spPr>
        <p:style>
          <a:lnRef idx="2">
            <a:schemeClr val="dk1"/>
          </a:lnRef>
          <a:fillRef idx="1">
            <a:schemeClr val="lt1"/>
          </a:fillRef>
          <a:effectRef idx="0">
            <a:schemeClr val="dk1"/>
          </a:effectRef>
          <a:fontRef idx="minor">
            <a:schemeClr val="dk1"/>
          </a:fontRef>
        </p:style>
        <p:txBody>
          <a:bodyPr>
            <a:noAutofit/>
          </a:bodyPr>
          <a:lstStyle/>
          <a:p>
            <a:r>
              <a:rPr lang="ru-RU" sz="3200" b="1" dirty="0" smtClean="0">
                <a:ln w="22225">
                  <a:noFill/>
                  <a:prstDash val="solid"/>
                </a:ln>
                <a:solidFill>
                  <a:srgbClr val="FF0000"/>
                </a:solidFill>
                <a:latin typeface="Times New Roman" panose="02020603050405020304" pitchFamily="18" charset="0"/>
                <a:cs typeface="Times New Roman" panose="02020603050405020304" pitchFamily="18" charset="0"/>
              </a:rPr>
              <a:t>	В </a:t>
            </a:r>
            <a:r>
              <a:rPr lang="ru-RU" sz="3200" b="1" dirty="0" smtClean="0">
                <a:ln w="22225">
                  <a:noFill/>
                  <a:prstDash val="solid"/>
                </a:ln>
                <a:solidFill>
                  <a:srgbClr val="FF0000"/>
                </a:solidFill>
                <a:latin typeface="Times New Roman" panose="02020603050405020304" pitchFamily="18" charset="0"/>
                <a:cs typeface="Times New Roman" panose="02020603050405020304" pitchFamily="18" charset="0"/>
              </a:rPr>
              <a:t>1930-е годы в Казани началась интенсивная индустриализация </a:t>
            </a:r>
            <a:r>
              <a:rPr lang="ru-RU" sz="3200" b="1" dirty="0" smtClean="0">
                <a:ln w="22225">
                  <a:noFill/>
                  <a:prstDash val="solid"/>
                </a:ln>
                <a:solidFill>
                  <a:srgbClr val="FF0000"/>
                </a:solidFill>
                <a:latin typeface="Times New Roman" panose="02020603050405020304" pitchFamily="18" charset="0"/>
                <a:cs typeface="Times New Roman" panose="02020603050405020304" pitchFamily="18" charset="0"/>
              </a:rPr>
              <a:t>города.</a:t>
            </a:r>
          </a:p>
          <a:p>
            <a:r>
              <a:rPr lang="ru-RU" sz="3200" b="1" dirty="0" smtClean="0">
                <a:ln w="22225">
                  <a:noFill/>
                  <a:prstDash val="solid"/>
                </a:ln>
                <a:solidFill>
                  <a:srgbClr val="FF0000"/>
                </a:solidFill>
                <a:latin typeface="Times New Roman" panose="02020603050405020304" pitchFamily="18" charset="0"/>
                <a:cs typeface="Times New Roman" panose="02020603050405020304" pitchFamily="18" charset="0"/>
              </a:rPr>
              <a:t>Появились </a:t>
            </a:r>
            <a:r>
              <a:rPr lang="ru-RU" sz="3200" b="1" dirty="0" smtClean="0">
                <a:ln w="22225">
                  <a:noFill/>
                  <a:prstDash val="solid"/>
                </a:ln>
                <a:solidFill>
                  <a:srgbClr val="FF0000"/>
                </a:solidFill>
                <a:latin typeface="Times New Roman" panose="02020603050405020304" pitchFamily="18" charset="0"/>
                <a:cs typeface="Times New Roman" panose="02020603050405020304" pitchFamily="18" charset="0"/>
              </a:rPr>
              <a:t>ТЭЦ, электричество в домах, с размахом </a:t>
            </a:r>
            <a:r>
              <a:rPr lang="ru-RU" sz="3200" b="1" dirty="0" smtClean="0">
                <a:ln w="22225">
                  <a:noFill/>
                  <a:prstDash val="solid"/>
                </a:ln>
                <a:solidFill>
                  <a:srgbClr val="FF0000"/>
                </a:solidFill>
                <a:latin typeface="Times New Roman" panose="02020603050405020304" pitchFamily="18" charset="0"/>
                <a:cs typeface="Times New Roman" panose="02020603050405020304" pitchFamily="18" charset="0"/>
              </a:rPr>
              <a:t> работали </a:t>
            </a:r>
            <a:r>
              <a:rPr lang="ru-RU" sz="3200" b="1" dirty="0" smtClean="0">
                <a:ln w="22225">
                  <a:noFill/>
                  <a:prstDash val="solid"/>
                </a:ln>
                <a:solidFill>
                  <a:srgbClr val="FF0000"/>
                </a:solidFill>
                <a:latin typeface="Times New Roman" panose="02020603050405020304" pitchFamily="18" charset="0"/>
                <a:cs typeface="Times New Roman" panose="02020603050405020304" pitchFamily="18" charset="0"/>
              </a:rPr>
              <a:t>заводы, появился трамвай и троллейбус. </a:t>
            </a:r>
          </a:p>
        </p:txBody>
      </p:sp>
    </p:spTree>
    <p:extLst>
      <p:ext uri="{BB962C8B-B14F-4D97-AF65-F5344CB8AC3E}">
        <p14:creationId xmlns:p14="http://schemas.microsoft.com/office/powerpoint/2010/main" val="276706292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extLst>
              <a:ext uri="{BEBA8EAE-BF5A-486C-A8C5-ECC9F3942E4B}">
                <a14:imgProps xmlns:a14="http://schemas.microsoft.com/office/drawing/2010/main">
                  <a14:imgLayer r:embed="rId3">
                    <a14:imgEffect>
                      <a14:sharpenSoften amount="40000"/>
                    </a14:imgEffect>
                    <a14:imgEffect>
                      <a14:brightnessContrast bright="-10000" contrast="39000"/>
                    </a14:imgEffect>
                  </a14:imgLayer>
                </a14:imgProps>
              </a:ext>
            </a:extLst>
          </a:blip>
          <a:srcRect/>
          <a:stretch>
            <a:fillRect t="-1000" b="-1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49076" y="1507576"/>
            <a:ext cx="3932237" cy="1600200"/>
          </a:xfrm>
        </p:spPr>
        <p:txBody>
          <a:bodyPr>
            <a:noAutofit/>
          </a:bodyPr>
          <a:lstStyle/>
          <a:p>
            <a:pPr algn="ctr"/>
            <a:r>
              <a:rPr lang="ru-RU" b="1" i="1" dirty="0" smtClean="0">
                <a:ln w="13462">
                  <a:solidFill>
                    <a:schemeClr val="tx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В 1933 г. По плану ГОЭЛРО введена в эксплуатацию ТЭЦ-1, позже ТЭЦ-2 и ТЭЦ-3</a:t>
            </a:r>
            <a:endParaRPr lang="ru-RU" b="1" i="1" dirty="0">
              <a:ln w="13462">
                <a:solidFill>
                  <a:schemeClr val="tx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860219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11" name="Текст 10"/>
          <p:cNvSpPr>
            <a:spLocks noGrp="1"/>
          </p:cNvSpPr>
          <p:nvPr>
            <p:ph type="body" idx="1"/>
          </p:nvPr>
        </p:nvSpPr>
        <p:spPr>
          <a:xfrm>
            <a:off x="839788" y="2123268"/>
            <a:ext cx="10923427" cy="3642102"/>
          </a:xfrm>
        </p:spPr>
        <p:style>
          <a:lnRef idx="2">
            <a:schemeClr val="accent1"/>
          </a:lnRef>
          <a:fillRef idx="1">
            <a:schemeClr val="lt1"/>
          </a:fillRef>
          <a:effectRef idx="0">
            <a:schemeClr val="accent1"/>
          </a:effectRef>
          <a:fontRef idx="minor">
            <a:schemeClr val="dk1"/>
          </a:fontRef>
        </p:style>
        <p:txBody>
          <a:bodyPr>
            <a:normAutofit lnSpcReduction="10000"/>
          </a:bodyPr>
          <a:lstStyle/>
          <a:p>
            <a:pPr algn="just"/>
            <a:r>
              <a:rPr lang="ru-RU" b="0" dirty="0">
                <a:latin typeface="Times New Roman" panose="02020603050405020304" pitchFamily="18" charset="0"/>
                <a:cs typeface="Times New Roman" panose="02020603050405020304" pitchFamily="18" charset="0"/>
              </a:rPr>
              <a:t>В годы первого пятилетнего плана (1929-1932 гг.) промышленность ТАССР совершила гигантский скачок. Была проведена коренная реконструкция существующих предприятий, развернулось строительство новых промышленных объектов. Были созданы такие крупные предприятия, как Казанский меховой комбинат, завод силикатного кирпича, кетгутный завод, многие предприятия швейной промышленности, и т.д</a:t>
            </a:r>
            <a:r>
              <a:rPr lang="ru-RU" b="0" dirty="0" smtClean="0">
                <a:latin typeface="Times New Roman" panose="02020603050405020304" pitchFamily="18" charset="0"/>
                <a:cs typeface="Times New Roman" panose="02020603050405020304" pitchFamily="18" charset="0"/>
              </a:rPr>
              <a:t>.</a:t>
            </a:r>
            <a:endParaRPr lang="ru-RU" b="0" dirty="0" smtClean="0">
              <a:ln>
                <a:solidFill>
                  <a:schemeClr val="tx1"/>
                </a:solidFill>
              </a:ln>
              <a:latin typeface="Times New Roman" panose="02020603050405020304" pitchFamily="18" charset="0"/>
              <a:cs typeface="Times New Roman" panose="02020603050405020304" pitchFamily="18" charset="0"/>
            </a:endParaRPr>
          </a:p>
          <a:p>
            <a:pPr algn="just"/>
            <a:r>
              <a:rPr lang="ru-RU" b="0" dirty="0" smtClean="0">
                <a:latin typeface="Times New Roman" panose="02020603050405020304" pitchFamily="18" charset="0"/>
                <a:cs typeface="Times New Roman" panose="02020603050405020304" pitchFamily="18" charset="0"/>
              </a:rPr>
              <a:t> </a:t>
            </a:r>
            <a:r>
              <a:rPr lang="ru-RU" b="0" dirty="0">
                <a:latin typeface="Times New Roman" panose="02020603050405020304" pitchFamily="18" charset="0"/>
                <a:cs typeface="Times New Roman" panose="02020603050405020304" pitchFamily="18" charset="0"/>
              </a:rPr>
              <a:t>Одним из важнейших индустриальных объектов второй пятилетки (1933-1937 гг.) стала Казанская фабрика кинопленки. В 1936 г. выпустил первую продукцию Казанский завод синтетического каучука.</a:t>
            </a:r>
          </a:p>
          <a:p>
            <a:pPr algn="just"/>
            <a:r>
              <a:rPr lang="ru-RU" b="0" dirty="0">
                <a:latin typeface="Times New Roman" panose="02020603050405020304" pitchFamily="18" charset="0"/>
                <a:cs typeface="Times New Roman" panose="02020603050405020304" pitchFamily="18" charset="0"/>
              </a:rPr>
              <a:t>Таким образом, в годы довоенных пятилеток бурное развитие промышленности неузнаваемо изменило облик Казани</a:t>
            </a:r>
            <a:r>
              <a:rPr lang="ru-RU" b="0" dirty="0" smtClean="0">
                <a:latin typeface="Times New Roman" panose="02020603050405020304" pitchFamily="18" charset="0"/>
                <a:cs typeface="Times New Roman" panose="02020603050405020304" pitchFamily="18" charset="0"/>
              </a:rPr>
              <a:t>.</a:t>
            </a:r>
            <a:endParaRPr lang="ru-RU" b="0" dirty="0">
              <a:latin typeface="Times New Roman" panose="02020603050405020304" pitchFamily="18" charset="0"/>
              <a:cs typeface="Times New Roman" panose="02020603050405020304" pitchFamily="18" charset="0"/>
            </a:endParaRPr>
          </a:p>
        </p:txBody>
      </p:sp>
      <p:sp>
        <p:nvSpPr>
          <p:cNvPr id="13" name="Прямоугольник 12"/>
          <p:cNvSpPr/>
          <p:nvPr/>
        </p:nvSpPr>
        <p:spPr>
          <a:xfrm>
            <a:off x="839788" y="232475"/>
            <a:ext cx="10923426" cy="1323439"/>
          </a:xfrm>
          <a:prstGeom prst="rect">
            <a:avLst/>
          </a:prstGeom>
        </p:spPr>
        <p:txBody>
          <a:bodyPr wrap="square">
            <a:spAutoFit/>
          </a:bodyPr>
          <a:lstStyle/>
          <a:p>
            <a:pPr algn="ctr"/>
            <a:r>
              <a:rPr lang="ru-RU" sz="4000" b="1" dirty="0" smtClean="0">
                <a:ln w="13462">
                  <a:solidFill>
                    <a:schemeClr val="tx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КАЗАНЬ – ПРОМЫШЛЕННЫЙ ЦЕНТР ТАССР:</a:t>
            </a:r>
            <a:endParaRPr lang="ru-RU" sz="4000" b="1" dirty="0">
              <a:ln w="13462">
                <a:solidFill>
                  <a:schemeClr val="tx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3277315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3" name="Текст 2"/>
          <p:cNvSpPr>
            <a:spLocks noGrp="1"/>
          </p:cNvSpPr>
          <p:nvPr>
            <p:ph type="body" idx="1"/>
          </p:nvPr>
        </p:nvSpPr>
        <p:spPr>
          <a:xfrm>
            <a:off x="839788" y="957587"/>
            <a:ext cx="5157787" cy="823912"/>
          </a:xfrm>
        </p:spPr>
        <p:txBody>
          <a:bodyPr>
            <a:normAutofit/>
          </a:bodyPr>
          <a:lstStyle/>
          <a:p>
            <a:pPr algn="ctr"/>
            <a:r>
              <a:rPr lang="ru-RU" sz="40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КАПО</a:t>
            </a:r>
            <a:endParaRPr lang="ru-RU" sz="4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7" name="Объект 6"/>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839788" y="2350092"/>
            <a:ext cx="4987575" cy="3684588"/>
          </a:xfrm>
          <a:prstGeom prst="rect">
            <a:avLst/>
          </a:prstGeom>
          <a:ln>
            <a:noFill/>
          </a:ln>
          <a:effectLst>
            <a:outerShdw blurRad="292100" dist="139700" dir="2700000" algn="tl" rotWithShape="0">
              <a:srgbClr val="333333">
                <a:alpha val="65000"/>
              </a:srgbClr>
            </a:outerShdw>
          </a:effectLst>
        </p:spPr>
      </p:pic>
      <p:sp>
        <p:nvSpPr>
          <p:cNvPr id="5" name="Текст 4"/>
          <p:cNvSpPr>
            <a:spLocks noGrp="1"/>
          </p:cNvSpPr>
          <p:nvPr>
            <p:ph type="body" sz="quarter" idx="3"/>
          </p:nvPr>
        </p:nvSpPr>
        <p:spPr>
          <a:xfrm>
            <a:off x="6172198" y="957587"/>
            <a:ext cx="5183188" cy="823912"/>
          </a:xfrm>
        </p:spPr>
        <p:txBody>
          <a:bodyPr>
            <a:normAutofit/>
          </a:bodyPr>
          <a:lstStyle/>
          <a:p>
            <a:pPr algn="ctr"/>
            <a:r>
              <a:rPr lang="ru-RU" sz="40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КМПО</a:t>
            </a:r>
            <a:endParaRPr lang="ru-RU" sz="40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8" name="Объект 7"/>
          <p:cNvPicPr>
            <a:picLocks noGrp="1" noChangeAspect="1"/>
          </p:cNvPicPr>
          <p:nvPr>
            <p:ph sz="quarter" idx="4"/>
          </p:nvPr>
        </p:nvPicPr>
        <p:blipFill>
          <a:blip r:embed="rId4">
            <a:extLst>
              <a:ext uri="{28A0092B-C50C-407E-A947-70E740481C1C}">
                <a14:useLocalDpi xmlns:a14="http://schemas.microsoft.com/office/drawing/2010/main" val="0"/>
              </a:ext>
            </a:extLst>
          </a:blip>
          <a:stretch>
            <a:fillRect/>
          </a:stretch>
        </p:blipFill>
        <p:spPr>
          <a:xfrm>
            <a:off x="6172198" y="2350092"/>
            <a:ext cx="5529021" cy="368458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1039705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3811" y="788032"/>
            <a:ext cx="9815467" cy="740517"/>
          </a:xfrm>
        </p:spPr>
        <p:txBody>
          <a:bodyPr>
            <a:normAutofit/>
          </a:bodyPr>
          <a:lstStyle/>
          <a:p>
            <a:pPr algn="ctr"/>
            <a:r>
              <a:rPr lang="ru-RU" sz="4000" b="1" dirty="0" smtClean="0">
                <a:ln w="13462">
                  <a:solidFill>
                    <a:schemeClr val="tx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КАЗАНЬ – НАУЧНЫЙ ЦЕНТР ТАССР</a:t>
            </a:r>
            <a:endParaRPr lang="ru-RU" sz="4000" b="1" dirty="0">
              <a:ln w="13462">
                <a:solidFill>
                  <a:schemeClr val="tx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endParaRPr>
          </a:p>
        </p:txBody>
      </p:sp>
      <p:sp>
        <p:nvSpPr>
          <p:cNvPr id="8" name="Текст 4"/>
          <p:cNvSpPr>
            <a:spLocks noGrp="1"/>
          </p:cNvSpPr>
          <p:nvPr>
            <p:ph idx="1"/>
          </p:nvPr>
        </p:nvSpPr>
        <p:spPr>
          <a:xfrm>
            <a:off x="1072269" y="2018316"/>
            <a:ext cx="9601274" cy="4016724"/>
          </a:xfrm>
        </p:spPr>
        <p:txBody>
          <a:bodyPr>
            <a:normAutofit fontScale="92500"/>
          </a:bodyPr>
          <a:lstStyle/>
          <a:p>
            <a:pPr algn="just"/>
            <a:r>
              <a:rPr lang="ru-RU" dirty="0">
                <a:latin typeface="Times New Roman" panose="02020603050405020304" pitchFamily="18" charset="0"/>
                <a:cs typeface="Times New Roman" panose="02020603050405020304" pitchFamily="18" charset="0"/>
              </a:rPr>
              <a:t>В </a:t>
            </a:r>
            <a:r>
              <a:rPr lang="ru-RU" dirty="0" smtClean="0">
                <a:latin typeface="Times New Roman" panose="02020603050405020304" pitchFamily="18" charset="0"/>
                <a:cs typeface="Times New Roman" panose="02020603050405020304" pitchFamily="18" charset="0"/>
              </a:rPr>
              <a:t>городе в этот период </a:t>
            </a:r>
            <a:r>
              <a:rPr lang="ru-RU" dirty="0">
                <a:latin typeface="Times New Roman" panose="02020603050405020304" pitchFamily="18" charset="0"/>
                <a:cs typeface="Times New Roman" panose="02020603050405020304" pitchFamily="18" charset="0"/>
              </a:rPr>
              <a:t>были </a:t>
            </a:r>
            <a:r>
              <a:rPr lang="ru-RU" dirty="0" smtClean="0">
                <a:latin typeface="Times New Roman" panose="02020603050405020304" pitchFamily="18" charset="0"/>
                <a:cs typeface="Times New Roman" panose="02020603050405020304" pitchFamily="18" charset="0"/>
              </a:rPr>
              <a:t>совершены выдающиеся открытия в области математики, физики и химии. </a:t>
            </a:r>
            <a:endParaRPr lang="ru-RU" dirty="0">
              <a:latin typeface="Times New Roman" panose="02020603050405020304" pitchFamily="18" charset="0"/>
              <a:cs typeface="Times New Roman" panose="02020603050405020304" pitchFamily="18" charset="0"/>
            </a:endParaRPr>
          </a:p>
          <a:p>
            <a:pPr algn="just"/>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После войны в Казани был основан первый из региональных центров и отделений Казанский научный центр АН СССР, а в период распада СССР — одна из первых республиканских Академий наук в </a:t>
            </a:r>
            <a:r>
              <a:rPr lang="ru-RU" dirty="0" smtClean="0">
                <a:latin typeface="Times New Roman" panose="02020603050405020304" pitchFamily="18" charset="0"/>
                <a:cs typeface="Times New Roman" panose="02020603050405020304" pitchFamily="18" charset="0"/>
              </a:rPr>
              <a:t>России.</a:t>
            </a:r>
          </a:p>
          <a:p>
            <a:pPr algn="just"/>
            <a:r>
              <a:rPr lang="ru-RU" dirty="0" smtClean="0">
                <a:latin typeface="Times New Roman" panose="02020603050405020304" pitchFamily="18" charset="0"/>
                <a:cs typeface="Times New Roman" panose="02020603050405020304" pitchFamily="18" charset="0"/>
              </a:rPr>
              <a:t>Также в Казани было открыто множество новых высших учебных заведений…</a:t>
            </a:r>
            <a:endParaRPr lang="ru-RU"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49666185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5" name="Текст 4"/>
          <p:cNvSpPr>
            <a:spLocks noGrp="1"/>
          </p:cNvSpPr>
          <p:nvPr>
            <p:ph type="body" idx="1"/>
          </p:nvPr>
        </p:nvSpPr>
        <p:spPr>
          <a:xfrm>
            <a:off x="1666567" y="3996812"/>
            <a:ext cx="3611927" cy="147045"/>
          </a:xfrm>
        </p:spPr>
        <p:txBody>
          <a:bodyPr>
            <a:noAutofit/>
          </a:bodyPr>
          <a:lstStyle/>
          <a:p>
            <a:pPr algn="ctr"/>
            <a:endParaRPr lang="ru-RU"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7" name="Текст 6"/>
          <p:cNvSpPr>
            <a:spLocks noGrp="1"/>
          </p:cNvSpPr>
          <p:nvPr>
            <p:ph type="body" sz="quarter" idx="3"/>
          </p:nvPr>
        </p:nvSpPr>
        <p:spPr>
          <a:xfrm>
            <a:off x="7079226" y="3523163"/>
            <a:ext cx="4486460" cy="2671159"/>
          </a:xfrm>
        </p:spPr>
        <p:txBody>
          <a:bodyPr>
            <a:noAutofit/>
          </a:bodyPr>
          <a:lstStyle/>
          <a:p>
            <a:pPr algn="ctr"/>
            <a:r>
              <a:rPr lang="ru-RU"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Казанский технологический институт</a:t>
            </a:r>
            <a:endParaRPr lang="ru-RU"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8" name="Объект 7"/>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2533105" y="3834581"/>
            <a:ext cx="4605114" cy="2805253"/>
          </a:xfrm>
        </p:spPr>
      </p:pic>
      <p:pic>
        <p:nvPicPr>
          <p:cNvPr id="11" name="Рисунок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29" y="300837"/>
            <a:ext cx="4676925" cy="2481227"/>
          </a:xfrm>
          <a:prstGeom prst="rect">
            <a:avLst/>
          </a:prstGeom>
        </p:spPr>
      </p:pic>
      <p:pic>
        <p:nvPicPr>
          <p:cNvPr id="12" name="Рисунок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83879" y="300836"/>
            <a:ext cx="4681807" cy="2481227"/>
          </a:xfrm>
          <a:prstGeom prst="rect">
            <a:avLst/>
          </a:prstGeom>
        </p:spPr>
      </p:pic>
      <p:sp>
        <p:nvSpPr>
          <p:cNvPr id="13" name="TextBox 12"/>
          <p:cNvSpPr txBox="1"/>
          <p:nvPr/>
        </p:nvSpPr>
        <p:spPr>
          <a:xfrm>
            <a:off x="1094849" y="2770463"/>
            <a:ext cx="3554083" cy="461665"/>
          </a:xfrm>
          <a:prstGeom prst="rect">
            <a:avLst/>
          </a:prstGeom>
          <a:noFill/>
        </p:spPr>
        <p:txBody>
          <a:bodyPr wrap="square" rtlCol="0">
            <a:spAutoFit/>
          </a:bodyPr>
          <a:lstStyle/>
          <a:p>
            <a:r>
              <a:rPr lang="ru-RU" sz="2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Казанский мединститут</a:t>
            </a:r>
            <a:endParaRPr lang="ru-RU"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4" name="TextBox 13"/>
          <p:cNvSpPr txBox="1"/>
          <p:nvPr/>
        </p:nvSpPr>
        <p:spPr>
          <a:xfrm>
            <a:off x="6570721" y="2770463"/>
            <a:ext cx="5308121" cy="461665"/>
          </a:xfrm>
          <a:prstGeom prst="rect">
            <a:avLst/>
          </a:prstGeom>
          <a:noFill/>
        </p:spPr>
        <p:txBody>
          <a:bodyPr wrap="square" rtlCol="0">
            <a:spAutoFit/>
          </a:bodyPr>
          <a:lstStyle/>
          <a:p>
            <a:pPr algn="ctr"/>
            <a:r>
              <a:rPr lang="ru-RU" sz="24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Финансово-экономический институт</a:t>
            </a:r>
            <a:endParaRPr lang="ru-RU" sz="24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 name="Объект 1"/>
          <p:cNvSpPr>
            <a:spLocks noGrp="1"/>
          </p:cNvSpPr>
          <p:nvPr>
            <p:ph sz="half" idx="2"/>
          </p:nvPr>
        </p:nvSpPr>
        <p:spPr>
          <a:xfrm>
            <a:off x="839788" y="4645741"/>
            <a:ext cx="2714573" cy="1543921"/>
          </a:xfrm>
        </p:spPr>
        <p:txBody>
          <a:bodyPr/>
          <a:lstStyle/>
          <a:p>
            <a:endParaRPr lang="ru-RU" dirty="0"/>
          </a:p>
        </p:txBody>
      </p:sp>
    </p:spTree>
    <p:extLst>
      <p:ext uri="{BB962C8B-B14F-4D97-AF65-F5344CB8AC3E}">
        <p14:creationId xmlns:p14="http://schemas.microsoft.com/office/powerpoint/2010/main" val="3646047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5402" y="383459"/>
            <a:ext cx="10046108" cy="1519083"/>
          </a:xfrm>
        </p:spPr>
        <p:txBody>
          <a:bodyPr>
            <a:normAutofit/>
          </a:bodyPr>
          <a:lstStyle/>
          <a:p>
            <a:pPr algn="ctr"/>
            <a:r>
              <a:rPr lang="ru-RU" b="1" dirty="0" smtClean="0">
                <a:ln>
                  <a:solidFill>
                    <a:schemeClr val="bg1"/>
                  </a:solidFill>
                </a:ln>
                <a:solidFill>
                  <a:schemeClr val="accent4">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КАЗАНЬ – КУЛЬТУРНЫЙ ЦЕНТР ТАССР</a:t>
            </a:r>
            <a:endParaRPr lang="ru-RU" b="1" dirty="0">
              <a:ln>
                <a:solidFill>
                  <a:schemeClr val="bg1"/>
                </a:solidFill>
              </a:ln>
              <a:solidFill>
                <a:schemeClr val="accent4">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7" name="Текст 6"/>
          <p:cNvSpPr>
            <a:spLocks noGrp="1"/>
          </p:cNvSpPr>
          <p:nvPr>
            <p:ph type="body" idx="1"/>
          </p:nvPr>
        </p:nvSpPr>
        <p:spPr>
          <a:xfrm>
            <a:off x="0" y="2294626"/>
            <a:ext cx="12192000" cy="655608"/>
          </a:xfrm>
        </p:spPr>
        <p:txBody>
          <a:bodyPr>
            <a:normAutofit fontScale="92500"/>
          </a:bodyPr>
          <a:lstStyle/>
          <a:p>
            <a:r>
              <a:rPr lang="ru-RU" dirty="0" smtClean="0">
                <a:ln>
                  <a:solidFill>
                    <a:srgbClr val="FFC000"/>
                  </a:solidFill>
                </a:ln>
                <a:solidFill>
                  <a:srgbClr val="FFFF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Дворец культуры Ленина            Филармония                           Театр оперы и балета М. </a:t>
            </a:r>
            <a:r>
              <a:rPr lang="ru-RU" dirty="0" err="1" smtClean="0">
                <a:ln>
                  <a:solidFill>
                    <a:srgbClr val="FFC000"/>
                  </a:solidFill>
                </a:ln>
                <a:solidFill>
                  <a:srgbClr val="FFFF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Джалиля</a:t>
            </a:r>
            <a:r>
              <a:rPr lang="ru-RU" dirty="0" smtClean="0">
                <a:ln>
                  <a:solidFill>
                    <a:srgbClr val="FFC000"/>
                  </a:solidFill>
                </a:ln>
                <a:solidFill>
                  <a:srgbClr val="FFFF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endParaRPr lang="ru-RU" dirty="0">
              <a:ln>
                <a:solidFill>
                  <a:srgbClr val="FFC000"/>
                </a:solidFill>
              </a:ln>
              <a:solidFill>
                <a:srgbClr val="FFFF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1" name="Рисунок 10"/>
          <p:cNvPicPr>
            <a:picLocks noChangeAspect="1"/>
          </p:cNvPicPr>
          <p:nvPr/>
        </p:nvPicPr>
        <p:blipFill rotWithShape="1">
          <a:blip r:embed="rId3">
            <a:extLst>
              <a:ext uri="{28A0092B-C50C-407E-A947-70E740481C1C}">
                <a14:useLocalDpi xmlns:a14="http://schemas.microsoft.com/office/drawing/2010/main" val="0"/>
              </a:ext>
            </a:extLst>
          </a:blip>
          <a:srcRect l="-1" t="22234" r="115" b="251"/>
          <a:stretch/>
        </p:blipFill>
        <p:spPr>
          <a:xfrm>
            <a:off x="195549" y="3228674"/>
            <a:ext cx="4048647" cy="30513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Рисунок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44197" y="3228674"/>
            <a:ext cx="3881886" cy="305135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Рисунок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26083" y="3228674"/>
            <a:ext cx="3795623" cy="305135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68027685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7" name="Текст 6"/>
          <p:cNvSpPr>
            <a:spLocks noGrp="1"/>
          </p:cNvSpPr>
          <p:nvPr>
            <p:ph type="body" sz="quarter" idx="3"/>
          </p:nvPr>
        </p:nvSpPr>
        <p:spPr>
          <a:xfrm>
            <a:off x="1560220" y="293298"/>
            <a:ext cx="9171039" cy="1224951"/>
          </a:xfrm>
        </p:spPr>
        <p:txBody>
          <a:bodyPr>
            <a:normAutofit/>
          </a:bodyPr>
          <a:lstStyle/>
          <a:p>
            <a:pPr algn="ctr"/>
            <a:r>
              <a:rPr lang="ru-RU" sz="2800" b="1" dirty="0" smtClean="0">
                <a:ln>
                  <a:solidFill>
                    <a:srgbClr val="FFC000"/>
                  </a:solidFill>
                </a:ln>
                <a:solidFill>
                  <a:srgbClr val="FFFF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3200" b="1" dirty="0" smtClean="0">
                <a:ln>
                  <a:solidFill>
                    <a:srgbClr val="FFC000"/>
                  </a:solidFill>
                </a:ln>
                <a:solidFill>
                  <a:srgbClr val="FFFF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Цирк  построен в </a:t>
            </a:r>
            <a:r>
              <a:rPr lang="ru-RU" sz="3200" b="1" dirty="0" smtClean="0">
                <a:ln>
                  <a:solidFill>
                    <a:srgbClr val="FFC000"/>
                  </a:solidFill>
                </a:ln>
                <a:solidFill>
                  <a:srgbClr val="FFFF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1967 году арх.  </a:t>
            </a:r>
            <a:r>
              <a:rPr lang="ru-RU" sz="3200" b="1" dirty="0" smtClean="0">
                <a:ln>
                  <a:solidFill>
                    <a:srgbClr val="FFC000"/>
                  </a:solidFill>
                </a:ln>
                <a:solidFill>
                  <a:srgbClr val="FFFF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Пичуевым </a:t>
            </a:r>
            <a:endParaRPr lang="ru-RU" sz="2800" b="1" dirty="0">
              <a:ln>
                <a:solidFill>
                  <a:srgbClr val="FFC000"/>
                </a:solidFill>
              </a:ln>
              <a:solidFill>
                <a:srgbClr val="FFFF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45287732"/>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5036" y="516195"/>
            <a:ext cx="10541924" cy="825908"/>
          </a:xfrm>
        </p:spPr>
        <p:txBody>
          <a:bodyPr>
            <a:normAutofit fontScale="90000"/>
          </a:bodyPr>
          <a:lstStyle/>
          <a:p>
            <a:r>
              <a:rPr lang="ru-RU"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КАЗАНЬ – СПОРТИВНЫЙ ЦЕНТР ТАССР</a:t>
            </a:r>
            <a:endParaRPr lang="ru-RU"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Текст 3"/>
          <p:cNvSpPr>
            <a:spLocks noGrp="1"/>
          </p:cNvSpPr>
          <p:nvPr>
            <p:ph type="body" idx="1"/>
          </p:nvPr>
        </p:nvSpPr>
        <p:spPr>
          <a:xfrm>
            <a:off x="718650" y="1795004"/>
            <a:ext cx="4718304" cy="576262"/>
          </a:xfrm>
        </p:spPr>
        <p:txBody>
          <a:bodyPr>
            <a:normAutofit/>
          </a:bodyPr>
          <a:lstStyle/>
          <a:p>
            <a:pPr algn="ctr"/>
            <a:r>
              <a:rPr lang="ru-RU" sz="2800" b="1" dirty="0" smtClean="0">
                <a:latin typeface="Times New Roman" panose="02020603050405020304" pitchFamily="18" charset="0"/>
                <a:cs typeface="Times New Roman" panose="02020603050405020304" pitchFamily="18" charset="0"/>
              </a:rPr>
              <a:t>Дворец Спорта</a:t>
            </a:r>
            <a:endParaRPr lang="ru-RU" sz="2800" b="1" dirty="0">
              <a:latin typeface="Times New Roman" panose="02020603050405020304" pitchFamily="18" charset="0"/>
              <a:cs typeface="Times New Roman" panose="02020603050405020304" pitchFamily="18" charset="0"/>
            </a:endParaRPr>
          </a:p>
        </p:txBody>
      </p:sp>
      <p:sp>
        <p:nvSpPr>
          <p:cNvPr id="6" name="Текст 5"/>
          <p:cNvSpPr>
            <a:spLocks noGrp="1"/>
          </p:cNvSpPr>
          <p:nvPr>
            <p:ph type="body" sz="quarter" idx="3"/>
          </p:nvPr>
        </p:nvSpPr>
        <p:spPr>
          <a:xfrm>
            <a:off x="6354078" y="1775144"/>
            <a:ext cx="4718304" cy="583276"/>
          </a:xfrm>
        </p:spPr>
        <p:txBody>
          <a:bodyPr>
            <a:normAutofit/>
          </a:bodyPr>
          <a:lstStyle/>
          <a:p>
            <a:pPr algn="ctr"/>
            <a:r>
              <a:rPr lang="ru-RU" sz="2800" b="1" dirty="0" smtClean="0">
                <a:latin typeface="Times New Roman" panose="02020603050405020304" pitchFamily="18" charset="0"/>
                <a:cs typeface="Times New Roman" panose="02020603050405020304" pitchFamily="18" charset="0"/>
              </a:rPr>
              <a:t>Центральный стадион</a:t>
            </a:r>
            <a:endParaRPr lang="ru-RU" sz="2800" b="1" dirty="0">
              <a:latin typeface="Times New Roman" panose="02020603050405020304" pitchFamily="18" charset="0"/>
              <a:cs typeface="Times New Roman" panose="02020603050405020304" pitchFamily="18" charset="0"/>
            </a:endParaRPr>
          </a:p>
        </p:txBody>
      </p:sp>
      <p:pic>
        <p:nvPicPr>
          <p:cNvPr id="9" name="Объект 8"/>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469099" y="2588731"/>
            <a:ext cx="4981433" cy="3856315"/>
          </a:xfrm>
          <a:prstGeom prst="rect">
            <a:avLst/>
          </a:prstGeom>
          <a:ln>
            <a:noFill/>
          </a:ln>
          <a:effectLst>
            <a:outerShdw blurRad="292100" dist="139700" dir="2700000" algn="tl" rotWithShape="0">
              <a:srgbClr val="333333">
                <a:alpha val="65000"/>
              </a:srgbClr>
            </a:outerShdw>
          </a:effectLst>
        </p:spPr>
      </p:pic>
      <p:sp>
        <p:nvSpPr>
          <p:cNvPr id="3" name="Объект 2"/>
          <p:cNvSpPr>
            <a:spLocks noGrp="1"/>
          </p:cNvSpPr>
          <p:nvPr>
            <p:ph sz="half" idx="2"/>
          </p:nvPr>
        </p:nvSpPr>
        <p:spPr/>
        <p:txBody>
          <a:bodyPr/>
          <a:lstStyle/>
          <a:p>
            <a:endParaRPr lang="ru-RU" dirty="0"/>
          </a:p>
        </p:txBody>
      </p:sp>
      <p:pic>
        <p:nvPicPr>
          <p:cNvPr id="1026" name="Picture 2" descr="ÐÐ°ÑÑÐ¸Ð½ÐºÐ¸ Ð¿Ð¾ Ð·Ð°Ð¿ÑÐ¾ÑÑ ÑÐµÐ½ÑÑÐ°Ð»ÑÐ½ÑÐ¹ ÑÑÐ°Ð´Ð¸Ð¾Ð½ Ð² ÐºÐ°Ð·Ð°Ð½Ð¸ ÐºÐ°ÑÑÐ¸Ð½ÐºÐ°"/>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01179" y="2462981"/>
            <a:ext cx="5235298" cy="39820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754486"/>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0156" y="967618"/>
            <a:ext cx="7315200" cy="919240"/>
          </a:xfrm>
        </p:spPr>
        <p:txBody>
          <a:bodyPr>
            <a:normAutofit fontScale="90000"/>
          </a:bodyPr>
          <a:lstStyle/>
          <a:p>
            <a:r>
              <a:rPr lang="ru-RU" sz="5300" b="1" i="1" u="sng"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Цель:</a:t>
            </a:r>
            <a:r>
              <a:rPr lang="ru-RU" dirty="0" smtClean="0"/>
              <a:t/>
            </a:r>
            <a:br>
              <a:rPr lang="ru-RU" dirty="0" smtClean="0"/>
            </a:br>
            <a:endParaRPr lang="ru-RU" dirty="0"/>
          </a:p>
        </p:txBody>
      </p:sp>
      <p:sp>
        <p:nvSpPr>
          <p:cNvPr id="3" name="Объект 2"/>
          <p:cNvSpPr>
            <a:spLocks noGrp="1"/>
          </p:cNvSpPr>
          <p:nvPr>
            <p:ph idx="1"/>
          </p:nvPr>
        </p:nvSpPr>
        <p:spPr>
          <a:xfrm>
            <a:off x="607299" y="2026514"/>
            <a:ext cx="10203366" cy="4192858"/>
          </a:xfrm>
        </p:spPr>
        <p:txBody>
          <a:bodyPr>
            <a:normAutofit/>
          </a:bodyPr>
          <a:lstStyle/>
          <a:p>
            <a:r>
              <a:rPr lang="ru-RU" sz="4400" b="1"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распространять знания о событиях в Казани с 1920 по 1991 годы</a:t>
            </a:r>
            <a:endParaRPr lang="ru-RU" sz="44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403064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70155" y="471948"/>
            <a:ext cx="10813805" cy="1414910"/>
          </a:xfrm>
        </p:spPr>
        <p:txBody>
          <a:bodyPr>
            <a:normAutofit/>
          </a:bodyPr>
          <a:lstStyle/>
          <a:p>
            <a:r>
              <a:rPr lang="ru-RU" b="1" i="1" dirty="0">
                <a:ln w="22225">
                  <a:solidFill>
                    <a:srgbClr val="FF0000"/>
                  </a:solidFill>
                  <a:prstDash val="solid"/>
                </a:ln>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7 февраля 1992 года Татарская АССР переименована в Республику Татарстан</a:t>
            </a:r>
            <a:endParaRPr lang="ru-RU" dirty="0"/>
          </a:p>
        </p:txBody>
      </p:sp>
      <p:sp>
        <p:nvSpPr>
          <p:cNvPr id="3" name="Объект 2"/>
          <p:cNvSpPr>
            <a:spLocks noGrp="1"/>
          </p:cNvSpPr>
          <p:nvPr>
            <p:ph idx="1"/>
          </p:nvPr>
        </p:nvSpPr>
        <p:spPr>
          <a:xfrm>
            <a:off x="607299" y="2026514"/>
            <a:ext cx="10203366" cy="4192858"/>
          </a:xfrm>
        </p:spPr>
        <p:txBody>
          <a:bodyPr>
            <a:normAutofit/>
          </a:bodyPr>
          <a:lstStyle/>
          <a:p>
            <a:pPr marL="0" indent="0">
              <a:buNone/>
            </a:pPr>
            <a:endParaRPr lang="ru-RU" sz="88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2219" y="1805062"/>
            <a:ext cx="7782231" cy="55612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Объект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98036" y="2277688"/>
            <a:ext cx="3757351" cy="375735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19966158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sharpenSoften amount="-40000"/>
                    </a14:imgEffect>
                  </a14:imgLayer>
                </a14:imgProps>
              </a:ext>
            </a:extLst>
          </a:blip>
          <a:srcRect/>
          <a:stretch>
            <a:fillRect l="-23000" r="-23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072" y="383459"/>
            <a:ext cx="10984643" cy="1961536"/>
          </a:xfrm>
        </p:spPr>
        <p:txBody>
          <a:bodyPr>
            <a:noAutofit/>
          </a:bodyPr>
          <a:lstStyle/>
          <a:p>
            <a:pPr algn="ctr"/>
            <a:r>
              <a:rPr lang="ru-RU" sz="8800" b="1" i="1" dirty="0" smtClean="0">
                <a:ln w="10160">
                  <a:solidFill>
                    <a:schemeClr val="tx1"/>
                  </a:solidFill>
                  <a:prstDash val="solid"/>
                </a:ln>
                <a:solidFill>
                  <a:srgbClr val="FF0000"/>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rPr>
              <a:t>Благодарим за внимание!</a:t>
            </a:r>
            <a:endParaRPr lang="ru-RU" sz="8800" b="1" i="1" dirty="0">
              <a:ln w="10160">
                <a:solidFill>
                  <a:schemeClr val="tx1"/>
                </a:solidFill>
                <a:prstDash val="solid"/>
              </a:ln>
              <a:solidFill>
                <a:srgbClr val="FF0000"/>
              </a:solidFill>
              <a:effectLst>
                <a:outerShdw blurRad="38100" dist="22860" dir="5400000" algn="tl" rotWithShape="0">
                  <a:srgbClr val="000000">
                    <a:alpha val="30000"/>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538410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9485" y="5560142"/>
            <a:ext cx="11184610" cy="1511494"/>
          </a:xfrm>
        </p:spPr>
        <p:txBody>
          <a:bodyPr>
            <a:normAutofit/>
          </a:bodyPr>
          <a:lstStyle/>
          <a:p>
            <a:pPr algn="ctr"/>
            <a:r>
              <a:rPr lang="ru-RU" sz="3600" b="1"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27.05.1920 - Ленин </a:t>
            </a:r>
            <a:r>
              <a:rPr lang="ru-RU" sz="3600" b="1"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подписывает « </a:t>
            </a:r>
            <a:r>
              <a:rPr lang="ru-RU" sz="3600" b="1"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Декрет </a:t>
            </a:r>
            <a:r>
              <a:rPr lang="ru-RU" sz="36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об образовании </a:t>
            </a:r>
            <a:r>
              <a:rPr lang="ru-RU" sz="3600" b="1"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Татарской АССР»</a:t>
            </a:r>
            <a:endParaRPr lang="ru-RU" sz="36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4" name="Объект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25562" y="0"/>
            <a:ext cx="8889310" cy="542308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898154783"/>
      </p:ext>
    </p:extLst>
  </p:cSld>
  <p:clrMapOvr>
    <a:masterClrMapping/>
  </p:clrMapOvr>
  <p:transition spd="slow">
    <p:randomBar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69196" y="980508"/>
            <a:ext cx="10515600" cy="1325563"/>
          </a:xfrm>
        </p:spPr>
        <p:txBody>
          <a:bodyPr/>
          <a:lstStyle/>
          <a:p>
            <a:pPr algn="ctr"/>
            <a:r>
              <a:rPr lang="ru-RU" b="1"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Казань-политический центр ТАССР</a:t>
            </a:r>
            <a:endParaRPr lang="ru-RU"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6" name="Объект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475798" y="2306071"/>
            <a:ext cx="6908998" cy="4351338"/>
          </a:xfrm>
          <a:prstGeom prst="rect">
            <a:avLst/>
          </a:prstGeom>
          <a:ln>
            <a:noFill/>
          </a:ln>
          <a:effectLst>
            <a:outerShdw blurRad="292100" dist="139700" dir="2700000" algn="tl" rotWithShape="0">
              <a:srgbClr val="333333">
                <a:alpha val="65000"/>
              </a:srgbClr>
            </a:outerShdw>
          </a:effectLst>
        </p:spPr>
      </p:pic>
      <p:pic>
        <p:nvPicPr>
          <p:cNvPr id="4" name="Объект 3"/>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748426" y="2306071"/>
            <a:ext cx="3336311" cy="435133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4548719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5000" b="-5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9451" y="840658"/>
            <a:ext cx="11375756" cy="1696065"/>
          </a:xfrm>
          <a:ln>
            <a:solidFill>
              <a:schemeClr val="tx1">
                <a:lumMod val="85000"/>
                <a:lumOff val="15000"/>
              </a:schemeClr>
            </a:solidFill>
          </a:ln>
        </p:spPr>
        <p:txBody>
          <a:bodyPr>
            <a:normAutofit fontScale="90000"/>
          </a:bodyPr>
          <a:lstStyle/>
          <a:p>
            <a:pPr algn="ctr"/>
            <a:r>
              <a:rPr lang="ru-RU" sz="5400" i="1" spc="300" dirty="0" smtClean="0">
                <a:ln w="11430" cmpd="sng">
                  <a:solidFill>
                    <a:schemeClr val="tx1"/>
                  </a:solidFill>
                  <a:prstDash val="solid"/>
                  <a:miter lim="800000"/>
                </a:ln>
                <a:solidFill>
                  <a:schemeClr val="accent2">
                    <a:lumMod val="40000"/>
                    <a:lumOff val="60000"/>
                  </a:schemeClr>
                </a:solidFill>
                <a:effectLst/>
                <a:latin typeface="Times New Roman" panose="02020603050405020304" pitchFamily="18" charset="0"/>
                <a:cs typeface="Times New Roman" panose="02020603050405020304" pitchFamily="18" charset="0"/>
              </a:rPr>
              <a:t>Дом печати</a:t>
            </a:r>
            <a:br>
              <a:rPr lang="ru-RU" sz="5400" i="1" spc="300" dirty="0" smtClean="0">
                <a:ln w="11430" cmpd="sng">
                  <a:solidFill>
                    <a:schemeClr val="tx1"/>
                  </a:solidFill>
                  <a:prstDash val="solid"/>
                  <a:miter lim="800000"/>
                </a:ln>
                <a:solidFill>
                  <a:schemeClr val="accent2">
                    <a:lumMod val="40000"/>
                    <a:lumOff val="60000"/>
                  </a:schemeClr>
                </a:solidFill>
                <a:effectLst/>
                <a:latin typeface="Times New Roman" panose="02020603050405020304" pitchFamily="18" charset="0"/>
                <a:cs typeface="Times New Roman" panose="02020603050405020304" pitchFamily="18" charset="0"/>
              </a:rPr>
            </a:br>
            <a:r>
              <a:rPr lang="ru-RU" sz="4000" i="1" spc="300" dirty="0" smtClean="0">
                <a:ln w="11430" cmpd="sng">
                  <a:solidFill>
                    <a:schemeClr val="tx1"/>
                  </a:solidFill>
                  <a:prstDash val="solid"/>
                  <a:miter lim="800000"/>
                </a:ln>
                <a:solidFill>
                  <a:schemeClr val="accent2">
                    <a:lumMod val="40000"/>
                    <a:lumOff val="60000"/>
                  </a:schemeClr>
                </a:solidFill>
                <a:effectLst/>
                <a:latin typeface="Times New Roman" panose="02020603050405020304" pitchFamily="18" charset="0"/>
                <a:cs typeface="Times New Roman" panose="02020603050405020304" pitchFamily="18" charset="0"/>
              </a:rPr>
              <a:t>Построен </a:t>
            </a:r>
            <a:r>
              <a:rPr lang="ru-RU" sz="4000" i="1" spc="300" dirty="0" smtClean="0">
                <a:ln w="11430" cmpd="sng">
                  <a:solidFill>
                    <a:schemeClr val="tx1"/>
                  </a:solidFill>
                  <a:prstDash val="solid"/>
                  <a:miter lim="800000"/>
                </a:ln>
                <a:solidFill>
                  <a:schemeClr val="accent2">
                    <a:lumMod val="40000"/>
                    <a:lumOff val="60000"/>
                  </a:schemeClr>
                </a:solidFill>
                <a:effectLst/>
                <a:latin typeface="Times New Roman" panose="02020603050405020304" pitchFamily="18" charset="0"/>
                <a:cs typeface="Times New Roman" panose="02020603050405020304" pitchFamily="18" charset="0"/>
              </a:rPr>
              <a:t>архитектором </a:t>
            </a:r>
            <a:r>
              <a:rPr lang="ru-RU" sz="4000" i="1" spc="300" dirty="0" err="1" smtClean="0">
                <a:ln w="11430" cmpd="sng">
                  <a:solidFill>
                    <a:schemeClr val="tx1"/>
                  </a:solidFill>
                  <a:prstDash val="solid"/>
                  <a:miter lim="800000"/>
                </a:ln>
                <a:solidFill>
                  <a:schemeClr val="accent2">
                    <a:lumMod val="40000"/>
                    <a:lumOff val="60000"/>
                  </a:schemeClr>
                </a:solidFill>
                <a:effectLst/>
                <a:latin typeface="Times New Roman" panose="02020603050405020304" pitchFamily="18" charset="0"/>
                <a:cs typeface="Times New Roman" panose="02020603050405020304" pitchFamily="18" charset="0"/>
              </a:rPr>
              <a:t>С.С.Пэн</a:t>
            </a:r>
            <a:r>
              <a:rPr lang="ru-RU" sz="4000" i="1" spc="300" dirty="0" smtClean="0">
                <a:ln w="11430" cmpd="sng">
                  <a:solidFill>
                    <a:schemeClr val="tx1"/>
                  </a:solidFill>
                  <a:prstDash val="solid"/>
                  <a:miter lim="800000"/>
                </a:ln>
                <a:solidFill>
                  <a:schemeClr val="accent2">
                    <a:lumMod val="40000"/>
                    <a:lumOff val="60000"/>
                  </a:schemeClr>
                </a:solidFill>
                <a:effectLst/>
                <a:latin typeface="Times New Roman" panose="02020603050405020304" pitchFamily="18" charset="0"/>
                <a:cs typeface="Times New Roman" panose="02020603050405020304" pitchFamily="18" charset="0"/>
              </a:rPr>
              <a:t> </a:t>
            </a:r>
            <a:r>
              <a:rPr lang="ru-RU" sz="4000" i="1" spc="300" dirty="0">
                <a:ln w="11430" cmpd="sng">
                  <a:solidFill>
                    <a:schemeClr val="tx1"/>
                  </a:solidFill>
                  <a:prstDash val="solid"/>
                  <a:miter lim="800000"/>
                </a:ln>
                <a:solidFill>
                  <a:schemeClr val="accent2">
                    <a:lumMod val="40000"/>
                    <a:lumOff val="60000"/>
                  </a:schemeClr>
                </a:solidFill>
                <a:effectLst/>
                <a:latin typeface="Times New Roman" panose="02020603050405020304" pitchFamily="18" charset="0"/>
                <a:cs typeface="Times New Roman" panose="02020603050405020304" pitchFamily="18" charset="0"/>
              </a:rPr>
              <a:t>в 1933 году  </a:t>
            </a:r>
            <a:r>
              <a:rPr lang="ru-RU" sz="4000" i="1" spc="300" dirty="0" smtClean="0">
                <a:ln w="11430" cmpd="sng">
                  <a:solidFill>
                    <a:schemeClr val="tx1"/>
                  </a:solidFill>
                  <a:prstDash val="solid"/>
                  <a:miter lim="800000"/>
                </a:ln>
                <a:solidFill>
                  <a:schemeClr val="accent2">
                    <a:lumMod val="40000"/>
                    <a:lumOff val="60000"/>
                  </a:schemeClr>
                </a:solidFill>
                <a:effectLst/>
                <a:latin typeface="Times New Roman" panose="02020603050405020304" pitchFamily="18" charset="0"/>
                <a:cs typeface="Times New Roman" panose="02020603050405020304" pitchFamily="18" charset="0"/>
              </a:rPr>
              <a:t>в стиле </a:t>
            </a:r>
            <a:r>
              <a:rPr lang="ru-RU" sz="4000" i="1" spc="300" dirty="0" smtClean="0">
                <a:ln w="11430" cmpd="sng">
                  <a:solidFill>
                    <a:schemeClr val="tx1"/>
                  </a:solidFill>
                  <a:prstDash val="solid"/>
                  <a:miter lim="800000"/>
                </a:ln>
                <a:solidFill>
                  <a:schemeClr val="accent2">
                    <a:lumMod val="40000"/>
                    <a:lumOff val="60000"/>
                  </a:schemeClr>
                </a:solidFill>
                <a:effectLst/>
                <a:latin typeface="Times New Roman" panose="02020603050405020304" pitchFamily="18" charset="0"/>
                <a:cs typeface="Times New Roman" panose="02020603050405020304" pitchFamily="18" charset="0"/>
              </a:rPr>
              <a:t>конструктивизма.</a:t>
            </a:r>
            <a:br>
              <a:rPr lang="ru-RU" sz="4000" i="1" spc="300" dirty="0" smtClean="0">
                <a:ln w="11430" cmpd="sng">
                  <a:solidFill>
                    <a:schemeClr val="tx1"/>
                  </a:solidFill>
                  <a:prstDash val="solid"/>
                  <a:miter lim="800000"/>
                </a:ln>
                <a:solidFill>
                  <a:schemeClr val="accent2">
                    <a:lumMod val="40000"/>
                    <a:lumOff val="60000"/>
                  </a:schemeClr>
                </a:solidFill>
                <a:effectLst/>
                <a:latin typeface="Times New Roman" panose="02020603050405020304" pitchFamily="18" charset="0"/>
                <a:cs typeface="Times New Roman" panose="02020603050405020304" pitchFamily="18" charset="0"/>
              </a:rPr>
            </a:br>
            <a:r>
              <a:rPr lang="ru-RU" sz="4000" i="1" spc="300" dirty="0" smtClean="0">
                <a:ln w="11430" cmpd="sng">
                  <a:solidFill>
                    <a:schemeClr val="tx1"/>
                  </a:solidFill>
                  <a:prstDash val="solid"/>
                  <a:miter lim="800000"/>
                </a:ln>
                <a:solidFill>
                  <a:schemeClr val="accent2">
                    <a:lumMod val="40000"/>
                    <a:lumOff val="60000"/>
                  </a:schemeClr>
                </a:solidFill>
                <a:effectLst/>
                <a:latin typeface="Times New Roman" panose="02020603050405020304" pitchFamily="18" charset="0"/>
                <a:cs typeface="Times New Roman" panose="02020603050405020304" pitchFamily="18" charset="0"/>
              </a:rPr>
              <a:t> Здесь  </a:t>
            </a:r>
            <a:r>
              <a:rPr lang="ru-RU" sz="4000" i="1" spc="300" dirty="0" smtClean="0">
                <a:ln w="11430" cmpd="sng">
                  <a:solidFill>
                    <a:schemeClr val="tx1"/>
                  </a:solidFill>
                  <a:prstDash val="solid"/>
                  <a:miter lim="800000"/>
                </a:ln>
                <a:solidFill>
                  <a:schemeClr val="accent2">
                    <a:lumMod val="40000"/>
                    <a:lumOff val="60000"/>
                  </a:schemeClr>
                </a:solidFill>
                <a:effectLst/>
                <a:latin typeface="Times New Roman" panose="02020603050405020304" pitchFamily="18" charset="0"/>
                <a:cs typeface="Times New Roman" panose="02020603050405020304" pitchFamily="18" charset="0"/>
              </a:rPr>
              <a:t>печаталась газета «Красная Татария» </a:t>
            </a:r>
            <a:r>
              <a:rPr lang="ru-RU" sz="5400" i="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Times New Roman" panose="02020603050405020304" pitchFamily="18" charset="0"/>
                <a:cs typeface="Times New Roman" panose="02020603050405020304" pitchFamily="18" charset="0"/>
              </a:rPr>
              <a:t/>
            </a:r>
            <a:br>
              <a:rPr lang="ru-RU" sz="5400" i="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Times New Roman" panose="02020603050405020304" pitchFamily="18" charset="0"/>
                <a:cs typeface="Times New Roman" panose="02020603050405020304" pitchFamily="18" charset="0"/>
              </a:rPr>
            </a:br>
            <a:endParaRPr lang="ru-RU" sz="5400" i="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19123641"/>
      </p:ext>
    </p:extLst>
  </p:cSld>
  <p:clrMapOvr>
    <a:masterClrMapping/>
  </p:clrMapOvr>
  <p:transition spd="slow">
    <p:cove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17418" y="1905596"/>
            <a:ext cx="4890012" cy="1705507"/>
          </a:xfrm>
        </p:spPr>
        <p:txBody>
          <a:bodyPr>
            <a:noAutofit/>
          </a:bodyPr>
          <a:lstStyle/>
          <a:p>
            <a:pPr algn="ctr"/>
            <a:r>
              <a:rPr lang="ru-RU" sz="4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a:t>
            </a:r>
            <a:r>
              <a:rPr lang="ru-RU" sz="4000" b="1"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амятники – украшение города и увековечивание памяти великих людей того периода</a:t>
            </a:r>
            <a:endParaRPr lang="ru-RU" sz="4000" b="1"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Текст 4"/>
          <p:cNvSpPr>
            <a:spLocks noGrp="1"/>
          </p:cNvSpPr>
          <p:nvPr>
            <p:ph type="body" sz="half" idx="2"/>
          </p:nvPr>
        </p:nvSpPr>
        <p:spPr>
          <a:xfrm>
            <a:off x="8035573" y="464254"/>
            <a:ext cx="3619383" cy="3343702"/>
          </a:xfrm>
        </p:spPr>
        <p:txBody>
          <a:bodyPr>
            <a:normAutofit/>
          </a:bodyPr>
          <a:lstStyle/>
          <a:p>
            <a:r>
              <a:rPr lang="ru-RU" sz="3600" b="1"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В</a:t>
            </a:r>
            <a:r>
              <a:rPr lang="ru-RU" sz="3600" b="1"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И. Ленин </a:t>
            </a:r>
            <a:r>
              <a:rPr lang="ru-RU" sz="3600"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(1870-1924) </a:t>
            </a:r>
            <a:r>
              <a:rPr lang="ru-RU" sz="3600" b="1"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ru-RU" sz="3600"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Вождь мирового пролетариата </a:t>
            </a:r>
            <a:endParaRPr lang="ru-RU" sz="3600"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8808473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8934" y="3874576"/>
            <a:ext cx="11032248" cy="4268093"/>
          </a:xfrm>
        </p:spPr>
        <p:txBody>
          <a:bodyPr>
            <a:normAutofit/>
          </a:bodyPr>
          <a:lstStyle/>
          <a:p>
            <a:pPr algn="ctr"/>
            <a:r>
              <a:rPr lang="ru-RU" b="1" dirty="0" smtClean="0">
                <a:ln w="22225">
                  <a:solidFill>
                    <a:srgbClr val="FFFF00"/>
                  </a:solidFill>
                  <a:prstDash val="solid"/>
                </a:ln>
                <a:latin typeface="Times New Roman" panose="02020603050405020304" pitchFamily="18" charset="0"/>
                <a:cs typeface="Times New Roman" panose="02020603050405020304" pitchFamily="18" charset="0"/>
              </a:rPr>
              <a:t>М.ГОРЬКИЙ (1868-1936) – ПРОЛЕТАРСКИЙ ПИСАТЕЛЬ</a:t>
            </a:r>
            <a:endParaRPr lang="ru-RU" b="1" dirty="0">
              <a:ln w="22225">
                <a:solidFill>
                  <a:srgbClr val="FFFF00"/>
                </a:solidFill>
                <a:prstDash val="solid"/>
              </a:ln>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27890631"/>
      </p:ext>
    </p:extLst>
  </p:cSld>
  <p:clrMapOvr>
    <a:masterClrMapping/>
  </p:clrMapOvr>
  <p:transition spd="med">
    <p:pull/>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3511" y="206478"/>
            <a:ext cx="4872923" cy="2639962"/>
          </a:xfrm>
        </p:spPr>
        <p:txBody>
          <a:bodyPr>
            <a:normAutofit/>
          </a:bodyPr>
          <a:lstStyle/>
          <a:p>
            <a:pPr algn="ctr"/>
            <a:r>
              <a:rPr lang="ru-RU" sz="3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Г</a:t>
            </a:r>
            <a:r>
              <a:rPr lang="ru-RU" sz="3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Тукай </a:t>
            </a:r>
            <a:r>
              <a:rPr lang="ru-RU" sz="3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(1886-1913) </a:t>
            </a:r>
            <a:r>
              <a:rPr lang="ru-RU" sz="3600" b="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ru-RU" sz="36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татарский </a:t>
            </a:r>
            <a:r>
              <a:rPr lang="ru-RU" sz="36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поэт</a:t>
            </a:r>
            <a:endParaRPr lang="ru-RU" sz="36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75118043"/>
      </p:ext>
    </p:extLst>
  </p:cSld>
  <p:clrMapOvr>
    <a:masterClrMapping/>
  </p:clrMapOvr>
  <p:transition spd="med">
    <p:pull/>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1851" y="801978"/>
            <a:ext cx="6609911" cy="4572000"/>
          </a:xfrm>
        </p:spPr>
        <p:txBody>
          <a:bodyPr>
            <a:normAutofit/>
          </a:bodyPr>
          <a:lstStyle/>
          <a:p>
            <a:pPr algn="ctr"/>
            <a:r>
              <a:rPr lang="ru-RU" sz="4000" b="1" dirty="0" err="1" smtClean="0">
                <a:latin typeface="Times New Roman" panose="02020603050405020304" pitchFamily="18" charset="0"/>
                <a:cs typeface="Times New Roman" panose="02020603050405020304" pitchFamily="18" charset="0"/>
              </a:rPr>
              <a:t>М.Вахитов</a:t>
            </a:r>
            <a:r>
              <a:rPr lang="ru-RU" sz="4000" b="1" dirty="0" smtClean="0">
                <a:latin typeface="Times New Roman" panose="02020603050405020304" pitchFamily="18" charset="0"/>
                <a:cs typeface="Times New Roman" panose="02020603050405020304" pitchFamily="18" charset="0"/>
              </a:rPr>
              <a:t> (1885-1918)</a:t>
            </a:r>
            <a:r>
              <a:rPr lang="ru-RU" sz="4000" dirty="0" smtClean="0">
                <a:latin typeface="Times New Roman" panose="02020603050405020304" pitchFamily="18" charset="0"/>
                <a:cs typeface="Times New Roman" panose="02020603050405020304" pitchFamily="18" charset="0"/>
              </a:rPr>
              <a:t> – активный революционер, организатор </a:t>
            </a:r>
            <a:r>
              <a:rPr lang="en-US" sz="4000" dirty="0" smtClean="0">
                <a:latin typeface="Times New Roman" panose="02020603050405020304" pitchFamily="18" charset="0"/>
                <a:cs typeface="Times New Roman" panose="02020603050405020304" pitchFamily="18" charset="0"/>
              </a:rPr>
              <a:t>I</a:t>
            </a:r>
            <a:r>
              <a:rPr lang="ru-RU" sz="4000" dirty="0" smtClean="0">
                <a:latin typeface="Times New Roman" panose="02020603050405020304" pitchFamily="18" charset="0"/>
                <a:cs typeface="Times New Roman" panose="02020603050405020304" pitchFamily="18" charset="0"/>
              </a:rPr>
              <a:t> съезда мусульман России</a:t>
            </a:r>
            <a:endParaRPr lang="ru-RU"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46160406"/>
      </p:ext>
    </p:extLst>
  </p:cSld>
  <p:clrMapOvr>
    <a:masterClrMapping/>
  </p:clrMapOvr>
  <p:transition spd="med">
    <p:pull/>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683</TotalTime>
  <Words>322</Words>
  <Application>Microsoft Office PowerPoint</Application>
  <PresentationFormat>Произвольный</PresentationFormat>
  <Paragraphs>38</Paragraphs>
  <Slides>21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Тема Office</vt:lpstr>
      <vt:lpstr>  Сказанием встает Казань, столица новой Татарии </vt:lpstr>
      <vt:lpstr>Цель: </vt:lpstr>
      <vt:lpstr>27.05.1920 - Ленин подписывает « Декрет об образовании Татарской АССР»</vt:lpstr>
      <vt:lpstr>Казань-политический центр ТАССР</vt:lpstr>
      <vt:lpstr>Дом печати Построен архитектором С.С.Пэн в 1933 году  в стиле конструктивизма.  Здесь  печаталась газета «Красная Татария»  </vt:lpstr>
      <vt:lpstr>Памятники – украшение города и увековечивание памяти великих людей того периода</vt:lpstr>
      <vt:lpstr>М.ГОРЬКИЙ (1868-1936) – ПРОЛЕТАРСКИЙ ПИСАТЕЛЬ</vt:lpstr>
      <vt:lpstr>Г. Тукай (1886-1913) –татарский поэт</vt:lpstr>
      <vt:lpstr>М.Вахитов (1885-1918) – активный революционер, организатор I съезда мусульман России</vt:lpstr>
      <vt:lpstr>М. Джалиль (1906-1944) – литератор,   Герой Советского Союза </vt:lpstr>
      <vt:lpstr>КАЗАНЬ – ЭКОНОМИЧЕСКИЙ ЦЕНТР ТАССР</vt:lpstr>
      <vt:lpstr>В 1933 г. По плану ГОЭЛРО введена в эксплуатацию ТЭЦ-1, позже ТЭЦ-2 и ТЭЦ-3</vt:lpstr>
      <vt:lpstr>Презентация PowerPoint</vt:lpstr>
      <vt:lpstr>Презентация PowerPoint</vt:lpstr>
      <vt:lpstr>КАЗАНЬ – НАУЧНЫЙ ЦЕНТР ТАССР</vt:lpstr>
      <vt:lpstr>Презентация PowerPoint</vt:lpstr>
      <vt:lpstr>КАЗАНЬ – КУЛЬТУРНЫЙ ЦЕНТР ТАССР</vt:lpstr>
      <vt:lpstr>Презентация PowerPoint</vt:lpstr>
      <vt:lpstr>КАЗАНЬ – СПОРТИВНЫЙ ЦЕНТР ТАССР</vt:lpstr>
      <vt:lpstr>7 февраля 1992 года Татарская АССР переименована в Республику Татарстан</vt:lpstr>
      <vt:lpstr>Благодарим за внимание!</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«Сказанием встает Казань, столица Красной Татарии»</dc:title>
  <dc:creator>Пользователь</dc:creator>
  <cp:lastModifiedBy>Гимназия №14</cp:lastModifiedBy>
  <cp:revision>49</cp:revision>
  <dcterms:created xsi:type="dcterms:W3CDTF">2018-11-08T14:27:50Z</dcterms:created>
  <dcterms:modified xsi:type="dcterms:W3CDTF">2018-11-13T15:01:22Z</dcterms:modified>
</cp:coreProperties>
</file>