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DFDE536-E49A-4F93-A025-A913E21D3143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A52A670-5994-497E-856E-178E621E3AA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8171" y="83054"/>
            <a:ext cx="7020780" cy="1311099"/>
          </a:xfrm>
        </p:spPr>
        <p:txBody>
          <a:bodyPr anchor="b">
            <a:normAutofit/>
          </a:bodyPr>
          <a:lstStyle/>
          <a:p>
            <a:r>
              <a:rPr lang="ru-RU" sz="1400" b="1" dirty="0" smtClean="0"/>
              <a:t>Муниципальное бюджетное образовательное учреждение </a:t>
            </a:r>
          </a:p>
          <a:p>
            <a:r>
              <a:rPr lang="ru-RU" sz="1400" b="1" dirty="0" smtClean="0"/>
              <a:t>«</a:t>
            </a:r>
            <a:r>
              <a:rPr lang="ru-RU" sz="1400" b="1" dirty="0" err="1" smtClean="0"/>
              <a:t>Лучовская</a:t>
            </a:r>
            <a:r>
              <a:rPr lang="ru-RU" sz="1400" b="1" dirty="0" smtClean="0"/>
              <a:t> средняя общеобразовательная школа» </a:t>
            </a:r>
          </a:p>
          <a:p>
            <a:r>
              <a:rPr lang="ru-RU" sz="1400" b="1" dirty="0" err="1" smtClean="0"/>
              <a:t>Чистопольского</a:t>
            </a:r>
            <a:r>
              <a:rPr lang="ru-RU" sz="1400" b="1" dirty="0" smtClean="0"/>
              <a:t> муниципального района </a:t>
            </a:r>
          </a:p>
          <a:p>
            <a:r>
              <a:rPr lang="ru-RU" sz="1400" b="1" dirty="0" smtClean="0"/>
              <a:t>Республики Татарстан</a:t>
            </a:r>
            <a:endParaRPr lang="ru-RU" sz="1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93" y="1394153"/>
            <a:ext cx="8424936" cy="354701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6093" y="5229200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rgbClr val="FF0000"/>
                </a:solidFill>
              </a:rPr>
              <a:t>«Чему надо учиться сегодня, чтобы стать успешным завтра.»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0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04664"/>
            <a:ext cx="8640960" cy="4314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16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Рефлексия:</a:t>
            </a:r>
            <a:r>
              <a:rPr lang="ru-RU" sz="1600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 </a:t>
            </a: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на последнем этапе группа при поддержке ведущего осмысляет </a:t>
            </a:r>
            <a:r>
              <a:rPr lang="ru-RU" sz="1600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форсайт</a:t>
            </a: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-сессию:</a:t>
            </a:r>
            <a:endParaRPr lang="ru-RU" sz="1600" dirty="0" smtClean="0">
              <a:effectLst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обозначает результаты: «Чего же мы все-таки достигли?»;</a:t>
            </a:r>
            <a:endParaRPr lang="ru-RU" sz="1600" dirty="0" smtClean="0">
              <a:solidFill>
                <a:srgbClr val="333333"/>
              </a:solidFill>
              <a:effectLst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принимает решения в отношении выработанных на сессии стратегий;</a:t>
            </a:r>
            <a:endParaRPr lang="ru-RU" sz="1600" dirty="0" smtClean="0">
              <a:solidFill>
                <a:srgbClr val="333333"/>
              </a:solidFill>
              <a:effectLst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дает оценку совместной работы во время сессии и делает выводы на будущее.</a:t>
            </a:r>
            <a:endParaRPr lang="ru-RU" sz="1600" dirty="0" smtClean="0">
              <a:solidFill>
                <a:srgbClr val="333333"/>
              </a:solidFill>
              <a:effectLst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Участники прошли все три стадии: создали образ будущего, нарисовали карту сценариев и договорились о путях достижения. Результат – видение будущего и социальный проекты, направленные на достижение выбранных стратегических приоритетов развития образования. При этом разработанные проекты – это не «заказ» на деятельность взрослых, а самостоятельные инициативы команд – участников </a:t>
            </a:r>
            <a:r>
              <a:rPr lang="ru-RU" sz="1600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форсайта</a:t>
            </a: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.</a:t>
            </a:r>
            <a:endParaRPr lang="ru-RU" sz="1600" dirty="0" smtClean="0">
              <a:effectLst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sz="16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Форсайт-сессия может заложить качественный фундамент для организации работы по профессиональному и личностному сопровождению обучающихся. Участники Форсайт-сессии отметили, что они овладели очень важными для современного человека компетенциями: спрогнозировать, предвидеть и найти пути решения поставленных задач.</a:t>
            </a:r>
            <a:endParaRPr lang="ru-RU" sz="1600" dirty="0">
              <a:effectLst/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 t="4442"/>
          <a:stretch/>
        </p:blipFill>
        <p:spPr>
          <a:xfrm>
            <a:off x="1403648" y="4834689"/>
            <a:ext cx="2448272" cy="1749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88"/>
          <a:stretch/>
        </p:blipFill>
        <p:spPr>
          <a:xfrm>
            <a:off x="4558338" y="4834689"/>
            <a:ext cx="2461933" cy="1749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789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332656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effectLst/>
              </a:rPr>
              <a:t>Вопросы для обсуждения: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2800" b="0" i="0" dirty="0" smtClean="0">
                <a:effectLst/>
              </a:rPr>
              <a:t>Чему же нужно учиться сегодня, чтобы через 20 лет быть успешным?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ru-RU" sz="2800" b="0" i="0" dirty="0" smtClean="0">
              <a:effectLst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2800" b="0" i="0" dirty="0" smtClean="0">
                <a:effectLst/>
              </a:rPr>
              <a:t>Как выглядит школа будущего?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ru-RU" sz="2800" b="0" i="0" dirty="0" smtClean="0">
              <a:solidFill>
                <a:srgbClr val="FFFF00"/>
              </a:solidFill>
              <a:effectLst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ru-RU" sz="2800" b="0" i="0" dirty="0" smtClean="0">
                <a:effectLst/>
              </a:rPr>
              <a:t>Является ли успешность ученика главным критерием качества образования?</a:t>
            </a:r>
            <a:endParaRPr lang="ru-RU" sz="2800" b="0" i="0" dirty="0">
              <a:effectLst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4" y="4302974"/>
            <a:ext cx="9144000" cy="230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0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18864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600" b="1" u="sng" dirty="0" smtClean="0">
                <a:solidFill>
                  <a:srgbClr val="FF0000"/>
                </a:solidFill>
              </a:rPr>
              <a:t>О формате мероприятия</a:t>
            </a:r>
            <a:endParaRPr lang="ru-RU" sz="3600" b="1" u="sng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540" y="980728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Форсайт-сессия </a:t>
            </a:r>
            <a:r>
              <a:rPr lang="ru-RU" sz="2400" dirty="0" smtClean="0"/>
              <a:t>— это сессия по формированию видения будущего </a:t>
            </a:r>
            <a:r>
              <a:rPr lang="ru-RU" sz="2400" b="1" dirty="0" smtClean="0">
                <a:solidFill>
                  <a:srgbClr val="FF0000"/>
                </a:solidFill>
              </a:rPr>
              <a:t>через 15-25 лет </a:t>
            </a:r>
            <a:r>
              <a:rPr lang="ru-RU" sz="2400" dirty="0" smtClean="0"/>
              <a:t>на основе трендов, которые существуют сегодня.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348880"/>
            <a:ext cx="29523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ЦЕЛЬ: </a:t>
            </a:r>
          </a:p>
          <a:p>
            <a:pPr algn="ctr"/>
            <a:r>
              <a:rPr lang="ru-RU" sz="1600" b="1" dirty="0" smtClean="0"/>
              <a:t>Формирование единого поля представлений о существенных трендах и событиях в области образования.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88544" y="2348880"/>
            <a:ext cx="5184576" cy="3292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75"/>
              </a:spcAft>
            </a:pPr>
            <a:r>
              <a:rPr lang="ru-RU" sz="14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Задачи:</a:t>
            </a:r>
            <a:endParaRPr lang="ru-RU" sz="1400" b="1" dirty="0" smtClean="0">
              <a:solidFill>
                <a:srgbClr val="FF0000"/>
              </a:solidFill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effectLst/>
                <a:ea typeface="Times New Roman"/>
                <a:cs typeface="Times New Roman"/>
              </a:rPr>
              <a:t>Формирование единого «поля представлений» участников сессии об актуальных трендах и событиях будущего;</a:t>
            </a:r>
            <a:endParaRPr lang="ru-RU" sz="1400" b="1" dirty="0" smtClean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effectLst/>
                <a:ea typeface="Times New Roman"/>
                <a:cs typeface="Times New Roman"/>
              </a:rPr>
              <a:t>Составление участниками сессии «карты Недетский вопрос», описывающей основные возможные события, которые будут влиять на достижение желаемых целей;</a:t>
            </a:r>
            <a:endParaRPr lang="ru-RU" sz="1400" b="1" dirty="0" smtClean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effectLst/>
                <a:ea typeface="Times New Roman"/>
                <a:cs typeface="Times New Roman"/>
              </a:rPr>
              <a:t>Согласование участниками сессии своих позиций относительно существенных факторов, влияющих на достижение поставленных целей;</a:t>
            </a:r>
            <a:endParaRPr lang="ru-RU" sz="1400" b="1" dirty="0" smtClean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ru-RU" sz="1400" b="1" dirty="0" smtClean="0">
                <a:effectLst/>
                <a:ea typeface="Times New Roman"/>
                <a:cs typeface="Times New Roman"/>
              </a:rPr>
              <a:t>Формирование дорожной карты.</a:t>
            </a:r>
            <a:endParaRPr lang="ru-RU" sz="1400" b="1" dirty="0">
              <a:effectLst/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1064"/>
            <a:ext cx="9144000" cy="127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1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ФОРСАЙТ-СЕССИЯ «НЕДЕТСКИЙ ВОПРОС»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800" dirty="0" smtClean="0"/>
              <a:t>1.Форсайт – инновационный инструмент моделирования будущего;</a:t>
            </a:r>
          </a:p>
          <a:p>
            <a:r>
              <a:rPr lang="ru-RU" sz="2800" dirty="0" smtClean="0"/>
              <a:t> </a:t>
            </a:r>
          </a:p>
          <a:p>
            <a:r>
              <a:rPr lang="ru-RU" sz="2800" dirty="0" smtClean="0"/>
              <a:t>2.Форсайт-проект «Недетский вопрос» МБОУ  «</a:t>
            </a:r>
            <a:r>
              <a:rPr lang="ru-RU" sz="2800" dirty="0" err="1" smtClean="0"/>
              <a:t>Лучовская</a:t>
            </a:r>
            <a:r>
              <a:rPr lang="ru-RU" sz="2800" dirty="0" smtClean="0"/>
              <a:t> СОШ» ЧМР РТ;</a:t>
            </a:r>
          </a:p>
          <a:p>
            <a:endParaRPr lang="ru-RU" sz="2800" dirty="0" smtClean="0"/>
          </a:p>
          <a:p>
            <a:r>
              <a:rPr lang="ru-RU" sz="2800" dirty="0" smtClean="0"/>
              <a:t>3.Технологии и форматы дорожной карты «Недетский вопрос». Из опыта работы. 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3862"/>
            <a:ext cx="9144000" cy="20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1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4788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Необходимые материалы</a:t>
            </a:r>
            <a:r>
              <a:rPr lang="ru-RU" sz="2000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: 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доска или </a:t>
            </a:r>
            <a:r>
              <a:rPr lang="ru-RU" sz="2000" dirty="0" err="1" smtClean="0">
                <a:effectLst/>
                <a:ea typeface="Times New Roman"/>
                <a:cs typeface="Times New Roman"/>
              </a:rPr>
              <a:t>флипчарт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 (магнитно-маркерная доска), бумага для </a:t>
            </a:r>
            <a:r>
              <a:rPr lang="ru-RU" sz="2000" dirty="0" err="1" smtClean="0">
                <a:effectLst/>
                <a:ea typeface="Times New Roman"/>
                <a:cs typeface="Times New Roman"/>
              </a:rPr>
              <a:t>флипчарта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, цветные маркеры, ватман для каждой малой группы, набор </a:t>
            </a:r>
            <a:r>
              <a:rPr lang="ru-RU" sz="2000" dirty="0" err="1" smtClean="0">
                <a:effectLst/>
                <a:ea typeface="Times New Roman"/>
                <a:cs typeface="Times New Roman"/>
              </a:rPr>
              <a:t>стикеров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675"/>
              </a:spcAft>
            </a:pPr>
            <a:endParaRPr lang="ru-RU" sz="2000" dirty="0" smtClean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Ведущий: </a:t>
            </a:r>
            <a:r>
              <a:rPr lang="ru-RU" sz="2000" b="1" dirty="0" err="1" smtClean="0">
                <a:effectLst/>
                <a:ea typeface="Times New Roman"/>
                <a:cs typeface="Times New Roman"/>
              </a:rPr>
              <a:t>фасилитатор</a:t>
            </a:r>
            <a:r>
              <a:rPr lang="ru-RU" sz="2000" b="1" dirty="0" smtClean="0">
                <a:effectLst/>
                <a:ea typeface="Times New Roman"/>
                <a:cs typeface="Times New Roman"/>
              </a:rPr>
              <a:t>-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обеспечивает успешную групповую </a:t>
            </a:r>
            <a:r>
              <a:rPr lang="ru-RU" sz="2000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коммуникацию, соблюдение правил встречи, ее процедуры, регламента.</a:t>
            </a:r>
            <a:r>
              <a:rPr lang="ru-RU" sz="2000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675"/>
              </a:spcAft>
            </a:pPr>
            <a:endParaRPr lang="ru-RU" sz="2000" b="1" dirty="0" smtClean="0">
              <a:solidFill>
                <a:srgbClr val="333333"/>
              </a:solidFill>
              <a:effectLst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Целевая аудитория:</a:t>
            </a:r>
            <a:r>
              <a:rPr lang="ru-RU" sz="2000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 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участники –  учащиеся МБОУ «</a:t>
            </a:r>
            <a:r>
              <a:rPr lang="ru-RU" sz="2000" dirty="0" err="1" smtClean="0">
                <a:effectLst/>
                <a:ea typeface="Times New Roman"/>
                <a:cs typeface="Times New Roman"/>
              </a:rPr>
              <a:t>Лучовская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 СОШ»  родители учеников , педагоги МБОУ «</a:t>
            </a:r>
            <a:r>
              <a:rPr lang="ru-RU" sz="2000" dirty="0" err="1" smtClean="0">
                <a:effectLst/>
                <a:ea typeface="Times New Roman"/>
                <a:cs typeface="Times New Roman"/>
              </a:rPr>
              <a:t>Лучовская</a:t>
            </a:r>
            <a:r>
              <a:rPr lang="ru-RU" sz="2000" dirty="0" smtClean="0">
                <a:effectLst/>
                <a:ea typeface="Times New Roman"/>
                <a:cs typeface="Times New Roman"/>
              </a:rPr>
              <a:t> СОШ», которые являются «заказчиками» стратегий развития, поскольку стратегии должны быть ориентированы, в первую очередь, на потребности будущих поколений.</a:t>
            </a:r>
            <a:endParaRPr lang="ru-RU" sz="2000" dirty="0" smtClean="0">
              <a:effectLst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75" y="4653136"/>
            <a:ext cx="9144000" cy="208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9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352928" cy="4819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5"/>
              </a:lnSpc>
              <a:spcBef>
                <a:spcPts val="1350"/>
              </a:spcBef>
              <a:spcAft>
                <a:spcPts val="675"/>
              </a:spcAft>
            </a:pP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675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Ведущий:</a:t>
            </a:r>
            <a:endParaRPr lang="ru-RU" sz="2000" b="1" dirty="0" smtClean="0">
              <a:solidFill>
                <a:srgbClr val="FF0000"/>
              </a:solidFill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проговаривает и прописывает (на </a:t>
            </a:r>
            <a:r>
              <a:rPr lang="ru-RU" b="1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флипчарте</a:t>
            </a:r>
            <a:r>
              <a:rPr lang="ru-RU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 либо на презентационном слайде) цель и основные задачи сессии, маршрут работы, основные результаты, которые должны быть получены в ходе групповой деятельности;</a:t>
            </a:r>
            <a:endParaRPr lang="ru-RU" b="1" dirty="0" smtClean="0">
              <a:solidFill>
                <a:srgbClr val="333333"/>
              </a:solidFill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объявляет регламент работы;</a:t>
            </a:r>
            <a:endParaRPr lang="ru-RU" b="1" dirty="0" smtClean="0">
              <a:solidFill>
                <a:srgbClr val="333333"/>
              </a:solidFill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устанавливает правила группового взаимодействия.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Далее ведущий дает участникам определение </a:t>
            </a:r>
            <a:r>
              <a:rPr lang="ru-RU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форсайта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, разбирает с ними понятие тренда, проводит небольшую дискуссию на тему, что им предстоит сделать. Участникам дается установка, что будущее не предопределено, его фундамент закладывается нашими настоящими действиями и решениями.</a:t>
            </a:r>
            <a:endParaRPr lang="ru-RU" dirty="0" smtClean="0">
              <a:effectLst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endParaRPr lang="ru-RU" sz="2000" b="1" dirty="0">
              <a:solidFill>
                <a:srgbClr val="333333"/>
              </a:solidFill>
              <a:effectLst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9" y="4725145"/>
            <a:ext cx="914400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9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9"/>
            <a:ext cx="8640960" cy="2910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Задание № 1.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 Команда участников делится на несколько малых групп (ученики, родители, педагоги). 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В малых группах проводится мозговой штурм на тему: </a:t>
            </a:r>
            <a:r>
              <a:rPr lang="ru-RU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«</a:t>
            </a:r>
            <a:r>
              <a:rPr lang="ru-RU" b="1" dirty="0" smtClean="0">
                <a:solidFill>
                  <a:srgbClr val="FF0000"/>
                </a:solidFill>
              </a:rPr>
              <a:t>Чему </a:t>
            </a:r>
            <a:r>
              <a:rPr lang="ru-RU" b="1" dirty="0">
                <a:solidFill>
                  <a:srgbClr val="FF0000"/>
                </a:solidFill>
              </a:rPr>
              <a:t>надо учиться сегодня, чтобы стать успешным </a:t>
            </a:r>
            <a:r>
              <a:rPr lang="ru-RU" b="1" dirty="0" smtClean="0">
                <a:solidFill>
                  <a:srgbClr val="FF0000"/>
                </a:solidFill>
              </a:rPr>
              <a:t>завтра».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Также группы определяют, какие тренды нужно поддерживать для формирования успешного образования в школа, а какие тренды мешают для развития и совершенствования личности и общества в целом. 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Каждый выделенный тренд записывается на </a:t>
            </a:r>
            <a:r>
              <a:rPr lang="ru-RU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стикере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.</a:t>
            </a:r>
            <a:endParaRPr lang="ru-RU" dirty="0">
              <a:effectLst/>
              <a:ea typeface="Calibri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5" y="3717032"/>
            <a:ext cx="9144000" cy="280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58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08912" cy="3726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Задание № 2</a:t>
            </a:r>
            <a:r>
              <a:rPr lang="ru-RU" b="1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. 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Группам дается задание с учетом выделенных ранее положительных трендов смоделировать и нарисовать свой образ </a:t>
            </a:r>
            <a:r>
              <a:rPr lang="ru-RU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«Школ будущего»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,</a:t>
            </a:r>
            <a:r>
              <a:rPr lang="ru-RU" dirty="0">
                <a:solidFill>
                  <a:srgbClr val="333333"/>
                </a:solidFill>
                <a:ea typeface="Times New Roman"/>
                <a:cs typeface="Times New Roman"/>
              </a:rPr>
              <a:t> записывается на </a:t>
            </a:r>
            <a:r>
              <a:rPr lang="ru-RU" dirty="0" err="1" smtClean="0">
                <a:solidFill>
                  <a:srgbClr val="333333"/>
                </a:solidFill>
                <a:ea typeface="Times New Roman"/>
                <a:cs typeface="Times New Roman"/>
              </a:rPr>
              <a:t>стикере,</a:t>
            </a:r>
            <a:r>
              <a:rPr lang="ru-RU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каким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 они его видят через определенные промежутки времени (ближний, средний, дальний горизонты). </a:t>
            </a:r>
            <a:endParaRPr lang="ru-RU" dirty="0" smtClean="0">
              <a:solidFill>
                <a:prstClr val="black"/>
              </a:solidFill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Перед началом выполнения данного задания рекомендуется обсудить с участниками </a:t>
            </a:r>
            <a:r>
              <a:rPr lang="ru-RU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форсайт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-сессии несколько групп вопросов:</a:t>
            </a:r>
            <a:endParaRPr lang="ru-RU" dirty="0" smtClean="0">
              <a:effectLst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- что такое школа;</a:t>
            </a:r>
            <a:endParaRPr lang="ru-RU" dirty="0" smtClean="0">
              <a:effectLst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- как развивались школы в прошлом, какие факторы определяли их развитие;</a:t>
            </a:r>
            <a:endParaRPr lang="ru-RU" dirty="0" smtClean="0">
              <a:effectLst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- что важно для подростков в современном мире;</a:t>
            </a:r>
            <a:endParaRPr lang="ru-RU" dirty="0" smtClean="0">
              <a:effectLst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- какими станут школы в будущем.</a:t>
            </a:r>
            <a:endParaRPr lang="ru-RU" dirty="0">
              <a:effectLst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" y="4377866"/>
            <a:ext cx="9144000" cy="2300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2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2462"/>
            <a:ext cx="8640960" cy="4744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Задание № 3.</a:t>
            </a:r>
            <a:r>
              <a:rPr lang="ru-RU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 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После окончания работы по моделированию школы будущего группам предлагается разработать </a:t>
            </a:r>
            <a:r>
              <a:rPr lang="ru-RU" dirty="0" smtClean="0">
                <a:solidFill>
                  <a:srgbClr val="FF0000"/>
                </a:solidFill>
                <a:effectLst/>
                <a:ea typeface="Times New Roman"/>
                <a:cs typeface="Times New Roman"/>
              </a:rPr>
              <a:t>дорожную карту «Недетский взгляд».</a:t>
            </a:r>
            <a:endParaRPr lang="ru-RU" dirty="0" smtClean="0">
              <a:solidFill>
                <a:srgbClr val="FF0000"/>
              </a:solidFill>
              <a:effectLst/>
              <a:ea typeface="Calibri"/>
              <a:cs typeface="Times New Roman"/>
            </a:endParaRPr>
          </a:p>
          <a:p>
            <a:pPr marL="285750" indent="-285750" algn="just">
              <a:lnSpc>
                <a:spcPct val="115000"/>
              </a:lnSpc>
              <a:spcAft>
                <a:spcPts val="675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На этом этапе работы важно соотнести желаемый образ себя в будущем с текущей ситуацией в школе и ответить на вопрос: все ли потребности, форматы образования и время препровождения реализуются в школе.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Также в рамках этого этапа нужно обсудить, что можно сделать уже сегодня (ближайший горизонт), </a:t>
            </a:r>
            <a:r>
              <a:rPr lang="ru-RU" b="1" dirty="0" smtClean="0">
                <a:solidFill>
                  <a:srgbClr val="FF0000"/>
                </a:solidFill>
              </a:rPr>
              <a:t>является </a:t>
            </a:r>
            <a:r>
              <a:rPr lang="ru-RU" b="1" dirty="0">
                <a:solidFill>
                  <a:srgbClr val="FF0000"/>
                </a:solidFill>
              </a:rPr>
              <a:t>ли успешность ученика главным критерием качества </a:t>
            </a:r>
            <a:r>
              <a:rPr lang="ru-RU" b="1" dirty="0" smtClean="0">
                <a:solidFill>
                  <a:srgbClr val="FF0000"/>
                </a:solidFill>
              </a:rPr>
              <a:t>образования , 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которые приблизят желаемый образ будущего.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ru-RU" dirty="0" smtClean="0">
              <a:solidFill>
                <a:srgbClr val="333333"/>
              </a:solidFill>
              <a:effectLst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 Из сравнения текущей ситуации и требований к образованию и школе в целом, сформулированной на предыдущем этапе, и должны появиться стратегии и идеи будущих проектов таких как : «Точка роста», 500+.</a:t>
            </a:r>
            <a:r>
              <a:rPr lang="ru-RU" dirty="0" smtClean="0">
                <a:solidFill>
                  <a:srgbClr val="333333"/>
                </a:solidFill>
                <a:effectLst/>
                <a:latin typeface="Helvetica"/>
                <a:ea typeface="Times New Roman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Каждую запис</a:t>
            </a:r>
            <a:r>
              <a:rPr lang="ru-RU" dirty="0" smtClean="0">
                <a:solidFill>
                  <a:srgbClr val="333333"/>
                </a:solidFill>
                <a:ea typeface="Times New Roman"/>
                <a:cs typeface="Times New Roman"/>
              </a:rPr>
              <a:t>ь</a:t>
            </a:r>
            <a:r>
              <a:rPr lang="ru-RU" dirty="0">
                <a:solidFill>
                  <a:srgbClr val="333333"/>
                </a:solidFill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333333"/>
                </a:solidFill>
                <a:ea typeface="Times New Roman"/>
                <a:cs typeface="Times New Roman"/>
              </a:rPr>
              <a:t>делаем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 на </a:t>
            </a:r>
            <a:r>
              <a:rPr lang="ru-RU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стикере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, затем все </a:t>
            </a:r>
            <a:r>
              <a:rPr lang="ru-RU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стикеры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  приклеивают на </a:t>
            </a:r>
            <a:r>
              <a:rPr lang="ru-RU" dirty="0" err="1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флипчарт</a:t>
            </a:r>
            <a:r>
              <a:rPr lang="ru-RU" dirty="0" smtClean="0">
                <a:solidFill>
                  <a:srgbClr val="333333"/>
                </a:solidFill>
                <a:effectLst/>
                <a:ea typeface="Times New Roman"/>
                <a:cs typeface="Times New Roman"/>
              </a:rPr>
              <a:t>.</a:t>
            </a:r>
            <a:endParaRPr lang="ru-RU" dirty="0" smtClean="0">
              <a:effectLst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675"/>
              </a:spcAft>
              <a:buFont typeface="Wingdings" panose="05000000000000000000" pitchFamily="2" charset="2"/>
              <a:buChar char="Ø"/>
            </a:pPr>
            <a:endParaRPr lang="ru-RU" dirty="0">
              <a:effectLst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09120"/>
            <a:ext cx="7056784" cy="213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0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211</TotalTime>
  <Words>335</Words>
  <Application>Microsoft Office PowerPoint</Application>
  <PresentationFormat>Экран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завуч</cp:lastModifiedBy>
  <cp:revision>20</cp:revision>
  <dcterms:created xsi:type="dcterms:W3CDTF">2021-11-14T13:40:13Z</dcterms:created>
  <dcterms:modified xsi:type="dcterms:W3CDTF">2021-12-06T07:42:39Z</dcterms:modified>
</cp:coreProperties>
</file>