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59" r:id="rId6"/>
    <p:sldId id="267" r:id="rId7"/>
    <p:sldId id="268" r:id="rId8"/>
    <p:sldId id="269" r:id="rId9"/>
    <p:sldId id="270" r:id="rId10"/>
    <p:sldId id="273" r:id="rId11"/>
    <p:sldId id="271" r:id="rId12"/>
    <p:sldId id="272" r:id="rId13"/>
    <p:sldId id="274" r:id="rId14"/>
    <p:sldId id="275" r:id="rId15"/>
    <p:sldId id="276" r:id="rId16"/>
    <p:sldId id="279" r:id="rId17"/>
    <p:sldId id="280" r:id="rId18"/>
    <p:sldId id="281" r:id="rId19"/>
    <p:sldId id="282" r:id="rId20"/>
    <p:sldId id="283" r:id="rId21"/>
    <p:sldId id="284" r:id="rId22"/>
    <p:sldId id="277" r:id="rId23"/>
    <p:sldId id="278" r:id="rId24"/>
    <p:sldId id="285" r:id="rId25"/>
    <p:sldId id="286" r:id="rId26"/>
    <p:sldId id="287" r:id="rId27"/>
    <p:sldId id="288" r:id="rId28"/>
    <p:sldId id="289" r:id="rId29"/>
    <p:sldId id="290" r:id="rId30"/>
    <p:sldId id="292" r:id="rId31"/>
    <p:sldId id="291" r:id="rId32"/>
    <p:sldId id="293" r:id="rId33"/>
    <p:sldId id="294" r:id="rId34"/>
    <p:sldId id="295" r:id="rId35"/>
    <p:sldId id="261" r:id="rId36"/>
    <p:sldId id="260" r:id="rId37"/>
    <p:sldId id="262" r:id="rId38"/>
    <p:sldId id="263" r:id="rId39"/>
    <p:sldId id="264" r:id="rId40"/>
    <p:sldId id="265" r:id="rId41"/>
    <p:sldId id="296" r:id="rId42"/>
    <p:sldId id="297" r:id="rId43"/>
    <p:sldId id="298" r:id="rId44"/>
    <p:sldId id="299" r:id="rId4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3DADFA-4B9C-4CB1-9E11-D9E6EB4712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266BBE1-E11D-4A78-B4E7-CE4552289B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4BE381-7C9E-4176-8F79-AB1BC68FC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72035-C167-4E5E-9547-B1B4AC10DB49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C2756C-4227-4B30-8FF7-C3DE272C0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63CEBE-0774-4450-AD2C-C0ACD6094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73F4-F19C-4520-942C-E14BE8645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553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CB287E-ED7D-4E60-9405-E5900D52B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7375C17-5A4E-4BC6-86D4-A5223063E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48692E-E0A4-4D8E-BC0F-920B06D3E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72035-C167-4E5E-9547-B1B4AC10DB49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CF9858-67A1-4E0D-808B-6FDF9CB20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E5D72A-697E-44DC-AE25-AD47C6E50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73F4-F19C-4520-942C-E14BE8645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884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5DF6982-2726-4F19-B78F-B622AFC9E1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5F8AE4D-99DE-463F-820F-906C638AAA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C77D2E-EE50-4B38-BFCF-7EFD69ABB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72035-C167-4E5E-9547-B1B4AC10DB49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E05D1A-D352-4E93-9964-784615577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9AA89A-927A-4A7F-855F-778A9F9A4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73F4-F19C-4520-942C-E14BE8645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457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1E38A-255B-4481-8D6B-D7DC348AD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D4B18E-155A-4655-9E75-4A8062D7CF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49E9BC9-3437-493A-8FBF-1179CD49D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72035-C167-4E5E-9547-B1B4AC10DB49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1971E0-F582-4F23-907A-6CD8553E4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E183D3-CD3D-47AD-BE8D-05035DA46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73F4-F19C-4520-942C-E14BE8645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31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563F45-2506-40D9-9D34-7E5168F92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1A76312-EFD8-4C77-9BD8-DA2DF1D551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43717F-F4F0-4CCC-86BA-24B4C3E48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72035-C167-4E5E-9547-B1B4AC10DB49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7F73D2-BC21-4508-A06A-E90FFB151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DA406D-D2A3-4381-BDF0-4B72B5D26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73F4-F19C-4520-942C-E14BE8645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849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F8F2DE-05E9-4FC9-9A89-E1E4D8EDD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6FB7B7-21EA-41C8-8218-83D53CCA47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5A11EFE-8715-4B3C-B14D-2FA0CF2BB2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96F7C2A-C75F-4654-853E-8CF659AB0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72035-C167-4E5E-9547-B1B4AC10DB49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E10CEDC-45D0-4B1E-9D74-EE72777FF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5A11A76-0FB8-49CE-BCEE-A2D759559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73F4-F19C-4520-942C-E14BE8645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295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BBE506-1C51-4E26-8204-D51BAF9A8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0F713F4-C68C-4F25-B3A2-D999FB24F4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BBD4080-6C61-4A97-AA1D-919E4D640E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B5C34D8-5723-4FA0-B612-6CCC89D580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A771B48-37A3-483A-8A4E-D9DE4DB43B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A4C5C9-0B1C-4334-8F63-C170506D9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72035-C167-4E5E-9547-B1B4AC10DB49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8A46FB8-44C1-4EDA-A313-07ECD5FD2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026198E-CDE6-4AF1-887A-4751AC9CF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73F4-F19C-4520-942C-E14BE8645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576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356EEB-F315-44B1-B631-6D7950EB0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585B24D-A84B-4FF3-9CB0-6D9A1DDE2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72035-C167-4E5E-9547-B1B4AC10DB49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BD40A68-4E9F-41E5-8512-6F8064EDB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5BFACDC-06C0-4F7C-91C9-99D11345D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73F4-F19C-4520-942C-E14BE8645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950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352CC25-05E2-4A75-8221-2A9BE938E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72035-C167-4E5E-9547-B1B4AC10DB49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CAB0C38-9973-4A1D-A509-9BC9754BD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6D1F97-D360-47F0-8650-AA6C6CEBB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73F4-F19C-4520-942C-E14BE8645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962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6E14CC-78A4-4202-8ED3-0897A8DB6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BDF8D0-7931-48CA-A746-1961DF12FF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02242E-AB58-44DF-9AB3-74FA48025E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052E5B6-D182-44C1-A362-CB9ADF5AA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72035-C167-4E5E-9547-B1B4AC10DB49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2223E38-6B4B-472E-B46A-39C50845F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273363-7D77-4F8A-98F5-20EB533D7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73F4-F19C-4520-942C-E14BE8645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773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E7EF72-5C5E-4CE8-974D-98613AC65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B13752F-04B0-44C6-B26B-1A203CAA16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DE53505-8778-4863-A007-BEAF2DC8EC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E32D102-CD4D-4E04-8035-3EC0364AF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72035-C167-4E5E-9547-B1B4AC10DB49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193D449-85B6-47A5-A823-A8A9F8AAA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EF9B73B-3D3F-4678-BE5F-AC8A80FC4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73F4-F19C-4520-942C-E14BE8645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200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470ACA-72DC-44EE-B9FE-620AFC0AF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A64B3E2-9971-4201-82E4-DF35DABDD5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9FBE90-B285-44F9-8705-E866A04338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72035-C167-4E5E-9547-B1B4AC10DB49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5D14002-7128-410C-A66E-3631A99B59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CACA01-3095-4F86-B59E-706BC76D72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D73F4-F19C-4520-942C-E14BE8645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941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C4AC23-D3B6-474C-9D7C-E5FC7726AE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97744"/>
            <a:ext cx="9144000" cy="482150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br>
              <a:rPr lang="ru-RU" sz="2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ru-RU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МБОУ «СОШ № 5»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66819D2-36BC-4DD3-B87B-3093300EFD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457865"/>
            <a:ext cx="8948468" cy="3799936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Педагогический совет  </a:t>
            </a:r>
          </a:p>
          <a:p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«Организация содержания образования в контексте развития функциональной грамотности школьников на всех уровнях обучения»</a:t>
            </a:r>
            <a:br>
              <a:rPr lang="ru-RU" sz="4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ru-RU" sz="4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A66633-CC89-44AF-A02E-D3B49867C96B}"/>
              </a:ext>
            </a:extLst>
          </p:cNvPr>
          <p:cNvSpPr txBox="1"/>
          <p:nvPr/>
        </p:nvSpPr>
        <p:spPr>
          <a:xfrm>
            <a:off x="4505144" y="5735637"/>
            <a:ext cx="361231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9</a:t>
            </a:r>
            <a:r>
              <a:rPr lang="en-US" sz="280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ноября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2021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года</a:t>
            </a:r>
            <a:br>
              <a:rPr lang="ru-RU" sz="2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669643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E91352-2CBF-4371-99FF-97BA1D448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5546558" cy="1014496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«грамотность»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BC942A-DB46-4F87-914E-DEE21265D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9373"/>
            <a:ext cx="10515600" cy="4351338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4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степень владения человеком навыками письма и чтения на родном языке; </a:t>
            </a:r>
            <a:endParaRPr lang="ru-RU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4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фундамент, на котором можно построить дальнейшее развитие человека.</a:t>
            </a:r>
            <a:endParaRPr lang="ru-RU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472242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E06EDDD-5354-4102-A8F1-75BEFADED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"функционально грамотная личность"</a:t>
            </a:r>
            <a:endParaRPr lang="ru-RU" sz="4000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8685D8FE-783E-453A-B127-46C9EA7503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b="1" dirty="0">
                <a:solidFill>
                  <a:srgbClr val="00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Функционально грамотная личность</a:t>
            </a:r>
            <a:r>
              <a:rPr lang="ru-RU" sz="4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</a:p>
          <a:p>
            <a:pPr marL="0" indent="0">
              <a:buNone/>
            </a:pPr>
            <a:r>
              <a:rPr lang="ru-R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</a:t>
            </a:r>
            <a: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человек, думающий и действующий с высокой степенью </a:t>
            </a:r>
            <a:r>
              <a:rPr lang="ru-RU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самостоятельности</a:t>
            </a:r>
            <a: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ответственности</a:t>
            </a:r>
            <a: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умеющий </a:t>
            </a:r>
            <a:r>
              <a:rPr lang="ru-RU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добывать</a:t>
            </a:r>
            <a: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нужные ему знания, </a:t>
            </a:r>
            <a:r>
              <a:rPr lang="ru-RU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способный</a:t>
            </a:r>
            <a: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свободно </a:t>
            </a:r>
            <a:r>
              <a:rPr lang="ru-RU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использовать </a:t>
            </a:r>
            <a: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их для решения жизненно необходимых задач.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9271360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B0319A-FB75-4C48-A0DD-308C28E70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08561A-3CC8-4A0A-B667-BBB935E5D0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6000" b="1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6000" b="1" dirty="0">
                <a:solidFill>
                  <a:srgbClr val="00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ажнее умение решать реальные жизненные проблемы и самостоятельно работать с информацией.</a:t>
            </a:r>
            <a:endParaRPr lang="ru-RU" sz="6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29672129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D73AC7-40F2-4360-8400-A3922F268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0CDE9BE-B774-4EFA-B323-FF725A79BC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«Умение человека грамотно, квалифицированно функционировать во всех сферах человеческой деятельности: работе, государстве, семье, здоровье, праве, политике, культуре». </a:t>
            </a:r>
            <a:endParaRPr lang="ru-RU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8670454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DD7EDE-ADE7-4A2F-BF62-D9200CE25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BBEBB7-0844-49AA-BE01-92C66CB146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5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5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дна из основных задач школьного образования </a:t>
            </a:r>
            <a:r>
              <a:rPr lang="ru-RU" sz="5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сегодня</a:t>
            </a:r>
            <a:r>
              <a:rPr lang="ru-RU" sz="5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5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подготовить учащегося к адаптации в современном мире.</a:t>
            </a:r>
            <a:endParaRPr lang="ru-RU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1642310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55CC1A-B8C0-4D93-8121-AE2D9775B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48686"/>
          </a:xfrm>
        </p:spPr>
        <p:txBody>
          <a:bodyPr>
            <a:normAutofit/>
          </a:bodyPr>
          <a:lstStyle/>
          <a:p>
            <a:r>
              <a:rPr lang="ru-RU" sz="5400" b="1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международные исследования</a:t>
            </a:r>
            <a:endParaRPr lang="ru-RU" sz="5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D992FF-6ED2-40CF-A1F2-A1F0172DD4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75283"/>
            <a:ext cx="10515600" cy="34016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6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PIRLS </a:t>
            </a:r>
          </a:p>
          <a:p>
            <a:pPr marL="0" indent="0">
              <a:buNone/>
            </a:pPr>
            <a:r>
              <a:rPr lang="ru-RU" sz="6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TIMSS</a:t>
            </a:r>
          </a:p>
          <a:p>
            <a:pPr marL="0" indent="0">
              <a:buNone/>
            </a:pPr>
            <a:r>
              <a:rPr lang="ru-RU" sz="6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PISA 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38381618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42A1E9-37C1-4FED-A5CB-3EB115EE0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Международное исследование </a:t>
            </a:r>
            <a:r>
              <a:rPr lang="ru-RU" sz="4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PISA :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06E4C2-3838-4791-BEA7-A32B355F3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u="none" strike="noStrike" dirty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грамотность в чтении </a:t>
            </a:r>
            <a:r>
              <a:rPr lang="ru-RU" sz="4400" u="none" strike="noStrike" dirty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способность человека к пониманию письменных текстов и рефлексии на них, к использованию их содержания для достижения собственных целей, развития знаний и возможностей, для активного участия в жизни общества;</a:t>
            </a:r>
          </a:p>
          <a:p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1647383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42A1E9-37C1-4FED-A5CB-3EB115EE0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Международное исследование </a:t>
            </a:r>
            <a:r>
              <a:rPr lang="ru-RU" sz="4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PISA :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06E4C2-3838-4791-BEA7-A32B355F3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011" y="1507958"/>
            <a:ext cx="10968789" cy="4984917"/>
          </a:xfrm>
        </p:spPr>
        <p:txBody>
          <a:bodyPr>
            <a:noAutofit/>
          </a:bodyPr>
          <a:lstStyle/>
          <a:p>
            <a:pPr marL="342900" marR="384175" lvl="0" indent="-342900" algn="just" fontAlgn="base">
              <a:lnSpc>
                <a:spcPct val="106000"/>
              </a:lnSpc>
              <a:spcAft>
                <a:spcPts val="255"/>
              </a:spcAft>
              <a:buClr>
                <a:srgbClr val="000000"/>
              </a:buClr>
              <a:buSzPts val="1800"/>
              <a:buFont typeface="Arial" panose="020B0604020202020204" pitchFamily="34" charset="0"/>
              <a:buChar char="▪"/>
            </a:pPr>
            <a:r>
              <a:rPr lang="ru-RU" sz="3600" b="1" u="none" strike="noStrike" dirty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грамотность в математике </a:t>
            </a:r>
            <a:r>
              <a:rPr lang="ru-RU" sz="3600" u="none" strike="noStrike" dirty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способность человека определять и понимать роль математики в мире, в котором он живет, высказывать хорошо обоснованные математические суждения и использовать математику так, чтобы удовлетворять в настоящем и будущем потребности, присущие созидательному, заинтересованному и мыслящему гражданину;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9448894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42A1E9-37C1-4FED-A5CB-3EB115EE0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Международное исследование </a:t>
            </a:r>
            <a:r>
              <a:rPr lang="ru-RU" sz="4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PISA :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06E4C2-3838-4791-BEA7-A32B355F3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032958" cy="4351338"/>
          </a:xfrm>
        </p:spPr>
        <p:txBody>
          <a:bodyPr>
            <a:normAutofit lnSpcReduction="10000"/>
          </a:bodyPr>
          <a:lstStyle/>
          <a:p>
            <a:pPr marL="0" marR="384175" lvl="0" indent="0" fontAlgn="base">
              <a:lnSpc>
                <a:spcPct val="106000"/>
              </a:lnSpc>
              <a:spcAft>
                <a:spcPts val="255"/>
              </a:spcAft>
              <a:buClr>
                <a:srgbClr val="000000"/>
              </a:buClr>
              <a:buSzPts val="3200"/>
              <a:buNone/>
            </a:pPr>
            <a:r>
              <a:rPr lang="ru-RU" sz="3200" b="1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грамотность в области естествознания </a:t>
            </a:r>
            <a:r>
              <a:rPr lang="ru-RU" sz="32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способность использовать естественнонаучные знания для выделения в реальных ситуациях проблем, которые могут быть исследованы и решены с помощью научных методов для получения выводов, основанных на наблюдениях и экспериментах. Эти выводы необходимы для понимания окружающего мира и тех изменений, которые вносит в него деятельность человека, и для принятия соответствующего решения.</a:t>
            </a:r>
          </a:p>
          <a:p>
            <a:pPr marL="0" indent="0">
              <a:buNone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3756166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42A1E9-37C1-4FED-A5CB-3EB115EE0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Международное исследование </a:t>
            </a:r>
            <a:r>
              <a:rPr lang="ru-RU" sz="4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PISA :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06E4C2-3838-4791-BEA7-A32B355F3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137" y="1825625"/>
            <a:ext cx="11438021" cy="4351338"/>
          </a:xfrm>
        </p:spPr>
        <p:txBody>
          <a:bodyPr>
            <a:noAutofit/>
          </a:bodyPr>
          <a:lstStyle/>
          <a:p>
            <a:pPr marL="303530" indent="0" algn="just">
              <a:lnSpc>
                <a:spcPct val="105000"/>
              </a:lnSpc>
              <a:spcAft>
                <a:spcPts val="25"/>
              </a:spcAft>
              <a:buNone/>
            </a:pP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2012 года отдельным направлением оценки была включена 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финансовая грамотность</a:t>
            </a: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которая подразумевает знание и понимание финансовых понятий и финансовых рисков, а также навыки, мотивацию и уверенность, необходимые для принятия эффективных решений в разнообразных финансовых ситуациях, способствующих улучшению финансового благополучия личности и общества, а также возможности участия в экономической жизни.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038110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D651FF-96E6-4231-A5B6-1E7CACDD6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6350" y="365125"/>
            <a:ext cx="5127450" cy="1325563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И. Г. Песталоцци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32EE6B-35AE-4BDC-A8FA-6AFC1309EB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7450" y="3092117"/>
            <a:ext cx="6747718" cy="308484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«Мои ученики будут узнавать новое не от меня; </a:t>
            </a:r>
            <a:r>
              <a:rPr lang="ru-RU" sz="4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о</a:t>
            </a:r>
            <a:r>
              <a:rPr lang="ru-R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ни будут открывать это новое сами. </a:t>
            </a:r>
          </a:p>
          <a:p>
            <a:pPr marL="0" indent="0" algn="just">
              <a:buNone/>
            </a:pPr>
            <a:r>
              <a:rPr lang="ru-RU" sz="4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М</a:t>
            </a:r>
            <a:r>
              <a:rPr lang="ru-R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оя задача - помочь им раскрыться и развить собственные идеи»</a:t>
            </a:r>
            <a:endParaRPr lang="ru-RU" sz="40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D041E98-BAB0-4CEE-8375-AE61B34FD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27450" cy="3199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68654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42A1E9-37C1-4FED-A5CB-3EB115EE0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Международное исследование </a:t>
            </a:r>
            <a:r>
              <a:rPr lang="ru-RU" sz="4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PISA :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06E4C2-3838-4791-BEA7-A32B355F3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137" y="1491916"/>
            <a:ext cx="11438021" cy="4685047"/>
          </a:xfrm>
        </p:spPr>
        <p:txBody>
          <a:bodyPr>
            <a:noAutofit/>
          </a:bodyPr>
          <a:lstStyle/>
          <a:p>
            <a:pPr marL="303530" indent="0" algn="just">
              <a:lnSpc>
                <a:spcPct val="105000"/>
              </a:lnSpc>
              <a:spcAft>
                <a:spcPts val="25"/>
              </a:spcAft>
              <a:buNone/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2018 года в исследовании выделено еще направление </a:t>
            </a:r>
            <a:r>
              <a:rPr lang="ru-RU" dirty="0">
                <a:solidFill>
                  <a:srgbClr val="00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b="1" dirty="0">
                <a:solidFill>
                  <a:srgbClr val="00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глобальные компетенции: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84175" lvl="0" algn="just">
              <a:lnSpc>
                <a:spcPct val="102000"/>
              </a:lnSpc>
              <a:spcAft>
                <a:spcPts val="375"/>
              </a:spcAft>
              <a:buFontTx/>
              <a:buChar char="-"/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критически рассматривать с различных точек зрения проблемы глобального характера и межкультурного взаимодействия; – осознавать, как культурные, религиозные, политические, расовые и иные различия влияют на восприятие, суждения и взгляды людей;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384175" lvl="0" algn="just">
              <a:lnSpc>
                <a:spcPct val="102000"/>
              </a:lnSpc>
              <a:spcAft>
                <a:spcPts val="375"/>
              </a:spcAft>
              <a:buFontTx/>
              <a:buChar char="-"/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вступать в открытое, уважительное и эффективное взаимодействие с другими людьми на основе разделяемого всеми уважения к человеческому достоинству.</a:t>
            </a:r>
            <a:endParaRPr lang="ru-RU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6996666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42A1E9-37C1-4FED-A5CB-3EB115EE0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Международное исследование </a:t>
            </a:r>
            <a:r>
              <a:rPr lang="ru-RU" sz="4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PISA :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06E4C2-3838-4791-BEA7-A32B355F3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137" y="2197768"/>
            <a:ext cx="11438021" cy="3979195"/>
          </a:xfrm>
        </p:spPr>
        <p:txBody>
          <a:bodyPr>
            <a:noAutofit/>
          </a:bodyPr>
          <a:lstStyle/>
          <a:p>
            <a:pPr marR="384175" indent="0" algn="just">
              <a:lnSpc>
                <a:spcPct val="102000"/>
              </a:lnSpc>
              <a:spcAft>
                <a:spcPts val="160"/>
              </a:spcAft>
              <a:buNone/>
            </a:pPr>
            <a:r>
              <a:rPr lang="ru-RU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2021 года впервые исследованию подвергнется </a:t>
            </a:r>
            <a:r>
              <a:rPr lang="ru-RU" sz="4800" b="1" dirty="0">
                <a:solidFill>
                  <a:srgbClr val="00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креативное мышление </a:t>
            </a:r>
            <a:r>
              <a:rPr lang="ru-RU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пятнадцатилетних учащихся.</a:t>
            </a:r>
            <a:endParaRPr lang="ru-RU" sz="4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4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40854225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303365-BE46-4FB8-86A9-C4E2944D8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6159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solidFill>
                  <a:srgbClr val="0000FF"/>
                </a:solidFill>
              </a:rPr>
              <a:t>ПОДХОДЫ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830397D-7C6D-4FA3-8283-8E50DCD6E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2870" marR="585470" indent="-5715" algn="just">
              <a:lnSpc>
                <a:spcPct val="102000"/>
              </a:lnSpc>
              <a:spcAft>
                <a:spcPts val="160"/>
              </a:spcAft>
            </a:pPr>
            <a:r>
              <a:rPr lang="ru-RU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исследованиях PIRLS и TIMSS </a:t>
            </a:r>
            <a:r>
              <a:rPr lang="ru-RU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оценивается академическая грамотность в области чтения, математики и естествознания, 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" marR="585470" indent="-5715" algn="just">
              <a:lnSpc>
                <a:spcPct val="102000"/>
              </a:lnSpc>
              <a:spcAft>
                <a:spcPts val="160"/>
              </a:spcAft>
            </a:pPr>
            <a:r>
              <a:rPr lang="ru-RU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в исследовании PISA </a:t>
            </a:r>
            <a:r>
              <a:rPr lang="ru-RU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сформированность функциональной грамотности (математической, читательской, естественнонаучной и финансовой).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1062785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2B1D1D4-5EAB-4135-BD57-6544FC1554D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65221" y="494129"/>
            <a:ext cx="10515600" cy="5682081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Bef>
                <a:spcPts val="200"/>
              </a:spcBef>
            </a:pPr>
            <a:r>
              <a:rPr lang="ru-RU" sz="3200" b="1" dirty="0">
                <a:solidFill>
                  <a:srgbClr val="1F376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Россия участвует в сравнительных исследованиях оценки качества образования с 90-х годов в рамках проектов, осуществляемых Международной ассоциацией по оценке учебных достижений (далее – IEA) и Организацией экономического сотрудничества и развития (далее - OЭCР). </a:t>
            </a:r>
            <a:endParaRPr lang="ru-RU" sz="3200" b="1" dirty="0">
              <a:solidFill>
                <a:srgbClr val="1F3763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Последнее исследование 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PISA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проводилось в 2018 году.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Инновационное направление исследования PISA-2018: </a:t>
            </a:r>
            <a:r>
              <a:rPr lang="ru-RU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глобальные компетенции.</a:t>
            </a:r>
            <a:endParaRPr lang="ru-RU" sz="32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6110203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619421E4-1EE6-477B-9689-8F5243E72B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7246839"/>
              </p:ext>
            </p:extLst>
          </p:nvPr>
        </p:nvGraphicFramePr>
        <p:xfrm>
          <a:off x="256674" y="689810"/>
          <a:ext cx="11566358" cy="55473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56412">
                  <a:extLst>
                    <a:ext uri="{9D8B030D-6E8A-4147-A177-3AD203B41FA5}">
                      <a16:colId xmlns:a16="http://schemas.microsoft.com/office/drawing/2014/main" val="529165902"/>
                    </a:ext>
                  </a:extLst>
                </a:gridCol>
                <a:gridCol w="6809946">
                  <a:extLst>
                    <a:ext uri="{9D8B030D-6E8A-4147-A177-3AD203B41FA5}">
                      <a16:colId xmlns:a16="http://schemas.microsoft.com/office/drawing/2014/main" val="1143200110"/>
                    </a:ext>
                  </a:extLst>
                </a:gridCol>
              </a:tblGrid>
              <a:tr h="1130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3200">
                          <a:effectLst/>
                        </a:rPr>
                        <a:t>Международный центр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3200" dirty="0">
                          <a:effectLst/>
                        </a:rPr>
                        <a:t> Организация экономического сотрудничества и развития (ОЭСР)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673850238"/>
                  </a:ext>
                </a:extLst>
              </a:tr>
              <a:tr h="5733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3200">
                          <a:effectLst/>
                        </a:rPr>
                        <a:t>Количество стран-участниц 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3200">
                          <a:effectLst/>
                        </a:rPr>
                        <a:t>  79 стран мира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0478132"/>
                  </a:ext>
                </a:extLst>
              </a:tr>
              <a:tr h="22459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3200" dirty="0">
                          <a:effectLst/>
                        </a:rPr>
                        <a:t>Выборка Российской Федерации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3200" dirty="0">
                          <a:effectLst/>
                        </a:rPr>
                        <a:t>  10153 обучающихся 15-ти летнего возраста</a:t>
                      </a: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3200" dirty="0">
                          <a:effectLst/>
                        </a:rPr>
                        <a:t>   265 образовательных организаций</a:t>
                      </a: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3200" dirty="0">
                          <a:effectLst/>
                        </a:rPr>
                        <a:t>   43 региона Российской Федерации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783927308"/>
                  </a:ext>
                </a:extLst>
              </a:tr>
              <a:tr h="1130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3200">
                          <a:effectLst/>
                        </a:rPr>
                        <a:t>Основное направление данного цикла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3200" dirty="0">
                          <a:effectLst/>
                        </a:rPr>
                        <a:t>    Читательская грамотность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625582228"/>
                  </a:ext>
                </a:extLst>
              </a:tr>
            </a:tbl>
          </a:graphicData>
        </a:graphic>
      </p:graphicFrame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3F57EAD4-5F44-4119-BD2A-AB31EA0E6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6578"/>
            <a:ext cx="10515600" cy="29260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solidFill>
                  <a:srgbClr val="FF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Исследование PISA-2018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4477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2106F0D4-FCBD-4B39-9695-492315EE6E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9642823"/>
              </p:ext>
            </p:extLst>
          </p:nvPr>
        </p:nvGraphicFramePr>
        <p:xfrm>
          <a:off x="417095" y="336884"/>
          <a:ext cx="11245516" cy="60959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20660">
                  <a:extLst>
                    <a:ext uri="{9D8B030D-6E8A-4147-A177-3AD203B41FA5}">
                      <a16:colId xmlns:a16="http://schemas.microsoft.com/office/drawing/2014/main" val="1566099608"/>
                    </a:ext>
                  </a:extLst>
                </a:gridCol>
                <a:gridCol w="6724856">
                  <a:extLst>
                    <a:ext uri="{9D8B030D-6E8A-4147-A177-3AD203B41FA5}">
                      <a16:colId xmlns:a16="http://schemas.microsoft.com/office/drawing/2014/main" val="2962266868"/>
                    </a:ext>
                  </a:extLst>
                </a:gridCol>
              </a:tblGrid>
              <a:tr h="12499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200">
                          <a:effectLst/>
                        </a:rPr>
                        <a:t>Регион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200">
                          <a:effectLst/>
                        </a:rPr>
                        <a:t>Дополнительная выборка исследования PISA-2018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464668156"/>
                  </a:ext>
                </a:extLst>
              </a:tr>
              <a:tr h="2106133">
                <a:tc>
                  <a:txBody>
                    <a:bodyPr/>
                    <a:lstStyle/>
                    <a:p>
                      <a:pPr indent="5588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200">
                          <a:effectLst/>
                        </a:rPr>
                        <a:t>Московская область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200">
                          <a:effectLst/>
                        </a:rPr>
                        <a:t> 2614 учащихся 15-летнего возраста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200">
                          <a:effectLst/>
                        </a:rPr>
                        <a:t> 61 образовательная организация Московской области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212128738"/>
                  </a:ext>
                </a:extLst>
              </a:tr>
              <a:tr h="2106133">
                <a:tc>
                  <a:txBody>
                    <a:bodyPr/>
                    <a:lstStyle/>
                    <a:p>
                      <a:pPr indent="5588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200">
                          <a:effectLst/>
                        </a:rPr>
                        <a:t>Республика Татарстан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200">
                          <a:effectLst/>
                        </a:rPr>
                        <a:t> 5816 учащихся 15-ти летнего возраста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200">
                          <a:effectLst/>
                        </a:rPr>
                        <a:t>239 образовательных организаций Республики Татарстан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369722643"/>
                  </a:ext>
                </a:extLst>
              </a:tr>
              <a:tr h="633759">
                <a:tc>
                  <a:txBody>
                    <a:bodyPr/>
                    <a:lstStyle/>
                    <a:p>
                      <a:pPr indent="5588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200">
                          <a:effectLst/>
                        </a:rPr>
                        <a:t>г. Москва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200" dirty="0">
                          <a:effectLst/>
                        </a:rPr>
                        <a:t>151 образовательная организация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19815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1905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2B1D1D4-5EAB-4135-BD57-6544FC1554D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65221" y="494129"/>
            <a:ext cx="10515600" cy="5682081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Данные, полученные в ходе исследований PISA-2018 года, позволили обнаружить </a:t>
            </a:r>
            <a:r>
              <a:rPr lang="ru-RU" sz="36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отрицательную динамику</a:t>
            </a:r>
            <a:r>
              <a:rPr lang="ru-RU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показателей российских обучающихся по всем оцениваемым позициям. 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Так, </a:t>
            </a:r>
            <a:r>
              <a:rPr lang="ru-RU" sz="36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36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редний балл</a:t>
            </a:r>
            <a:r>
              <a:rPr lang="ru-RU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российских обучающихся </a:t>
            </a:r>
            <a:r>
              <a:rPr lang="ru-RU" sz="36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естественнонаучной грамотности </a:t>
            </a:r>
            <a:r>
              <a:rPr lang="ru-RU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2018 году составил </a:t>
            </a:r>
            <a:r>
              <a:rPr lang="ru-RU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лишь 478 баллов</a:t>
            </a:r>
            <a:r>
              <a:rPr lang="ru-RU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(33 место в рейтинге ОЭСР). 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5139409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2B1D1D4-5EAB-4135-BD57-6544FC1554D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65220" y="494129"/>
            <a:ext cx="11181347" cy="5682081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Этот показатель вновь вернул нас до результатов, которые Российская Федерация достигла в 2009 году. По сравнению с предыдущим циклом исследования, проведенным в 2015 году, потеря позиций по математической грамотности составила 6 баллов (30 место в рейтинге ОЭСР,</a:t>
            </a:r>
            <a:r>
              <a:rPr lang="ru-RU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488 баллов). 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3932852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2B1D1D4-5EAB-4135-BD57-6544FC1554D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65220" y="494129"/>
            <a:ext cx="11181347" cy="6163345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читательской грамотности российские школьники в 2018 году показали результаты, сопоставимые с показателями 2012 года - 479 баллов (31 место в рейтинге ОЭСР).</a:t>
            </a:r>
            <a:r>
              <a:rPr lang="ru-RU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соответствии с данными Федерального института оценки качества образования (далее – ФИОКО) и Института стратегии развития образования Российской академии образования по этому показателю Россия спустилась на 16 позиций ниже, чем в 2015 году. 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7185642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C8FA84F-3F0E-4CB6-B8A5-8534FAAB6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557" y="236788"/>
            <a:ext cx="5723021" cy="501149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Читательская </a:t>
            </a:r>
            <a:r>
              <a:rPr lang="ru-R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грамотность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9B882A-F9A3-4DAF-BCF1-CA137837A38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61"/>
          <a:stretch/>
        </p:blipFill>
        <p:spPr bwMode="auto">
          <a:xfrm>
            <a:off x="1507958" y="1018526"/>
            <a:ext cx="10351651" cy="583947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2657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0">
            <a:extLst>
              <a:ext uri="{FF2B5EF4-FFF2-40B4-BE49-F238E27FC236}">
                <a16:creationId xmlns:a16="http://schemas.microsoft.com/office/drawing/2014/main" id="{4CC9E09B-6715-4905-847D-B9F0E4518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223" y="184688"/>
            <a:ext cx="9712252" cy="6488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51545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C8FA84F-3F0E-4CB6-B8A5-8534FAAB6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557" y="236788"/>
            <a:ext cx="5723021" cy="501149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Математичес</a:t>
            </a:r>
            <a:r>
              <a:rPr lang="ru-R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кая </a:t>
            </a:r>
            <a:r>
              <a:rPr lang="ru-R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грамотность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C33A71F-9FF1-43DF-BC89-8C9C36C5799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48"/>
          <a:stretch/>
        </p:blipFill>
        <p:spPr bwMode="auto">
          <a:xfrm>
            <a:off x="1070350" y="962526"/>
            <a:ext cx="10875000" cy="56586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540805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C8FA84F-3F0E-4CB6-B8A5-8534FAAB6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557" y="236788"/>
            <a:ext cx="5723021" cy="501149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Естественнонаучная </a:t>
            </a:r>
            <a:r>
              <a:rPr lang="ru-R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грамотность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F42DB89-43F8-49D9-AA59-53F1085C274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36"/>
          <a:stretch/>
        </p:blipFill>
        <p:spPr bwMode="auto">
          <a:xfrm>
            <a:off x="2342147" y="799693"/>
            <a:ext cx="9416716" cy="605830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217659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4D781C4F-3480-4F76-BAA5-4CE22DABCF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4781203"/>
              </p:ext>
            </p:extLst>
          </p:nvPr>
        </p:nvGraphicFramePr>
        <p:xfrm>
          <a:off x="372980" y="208546"/>
          <a:ext cx="11434009" cy="61601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48542">
                  <a:extLst>
                    <a:ext uri="{9D8B030D-6E8A-4147-A177-3AD203B41FA5}">
                      <a16:colId xmlns:a16="http://schemas.microsoft.com/office/drawing/2014/main" val="2862496291"/>
                    </a:ext>
                  </a:extLst>
                </a:gridCol>
                <a:gridCol w="2181435">
                  <a:extLst>
                    <a:ext uri="{9D8B030D-6E8A-4147-A177-3AD203B41FA5}">
                      <a16:colId xmlns:a16="http://schemas.microsoft.com/office/drawing/2014/main" val="2977107947"/>
                    </a:ext>
                  </a:extLst>
                </a:gridCol>
                <a:gridCol w="2183822">
                  <a:extLst>
                    <a:ext uri="{9D8B030D-6E8A-4147-A177-3AD203B41FA5}">
                      <a16:colId xmlns:a16="http://schemas.microsoft.com/office/drawing/2014/main" val="2979255399"/>
                    </a:ext>
                  </a:extLst>
                </a:gridCol>
                <a:gridCol w="2248334">
                  <a:extLst>
                    <a:ext uri="{9D8B030D-6E8A-4147-A177-3AD203B41FA5}">
                      <a16:colId xmlns:a16="http://schemas.microsoft.com/office/drawing/2014/main" val="366669531"/>
                    </a:ext>
                  </a:extLst>
                </a:gridCol>
                <a:gridCol w="2171876">
                  <a:extLst>
                    <a:ext uri="{9D8B030D-6E8A-4147-A177-3AD203B41FA5}">
                      <a16:colId xmlns:a16="http://schemas.microsoft.com/office/drawing/2014/main" val="3736961710"/>
                    </a:ext>
                  </a:extLst>
                </a:gridCol>
              </a:tblGrid>
              <a:tr h="37455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Направление исследования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</a:rPr>
                        <a:t>Место РФ среди других</a:t>
                      </a:r>
                      <a:br>
                        <a:rPr lang="ru-RU" sz="2400">
                          <a:effectLst/>
                        </a:rPr>
                      </a:br>
                      <a:r>
                        <a:rPr lang="ru-RU" sz="2400">
                          <a:effectLst/>
                        </a:rPr>
                        <a:t>стран-участниц</a:t>
                      </a:r>
                      <a:br>
                        <a:rPr lang="ru-RU" sz="2400">
                          <a:effectLst/>
                        </a:rPr>
                      </a:br>
                      <a:r>
                        <a:rPr lang="ru-RU" sz="2400">
                          <a:effectLst/>
                        </a:rPr>
                        <a:t>(по количеству баллов)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</a:rPr>
                        <a:t>Количество баллов РФ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</a:rPr>
                        <a:t>(по 1000-балльной шкале)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</a:rPr>
                        <a:t>Место Республики Татарстан среди других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</a:rPr>
                        <a:t>стран-участниц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</a:rPr>
                        <a:t>(по количеству баллов)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</a:rPr>
                        <a:t>Количество баллов Республики Татарстан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</a:rPr>
                        <a:t>(по 1000-балльной шкале)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27488514"/>
                  </a:ext>
                </a:extLst>
              </a:tr>
              <a:tr h="86834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</a:rPr>
                        <a:t>Естественнонаучная грамотность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600" b="1" dirty="0">
                          <a:effectLst/>
                        </a:rPr>
                        <a:t>33</a:t>
                      </a:r>
                      <a:endParaRPr lang="ru-RU" sz="3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600" b="1">
                          <a:effectLst/>
                        </a:rPr>
                        <a:t>478</a:t>
                      </a:r>
                      <a:endParaRPr lang="ru-RU" sz="3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600" b="1">
                          <a:effectLst/>
                        </a:rPr>
                        <a:t>41</a:t>
                      </a:r>
                      <a:endParaRPr lang="ru-RU" sz="3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600" b="1">
                          <a:effectLst/>
                        </a:rPr>
                        <a:t>464</a:t>
                      </a:r>
                      <a:endParaRPr lang="ru-RU" sz="3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57074755"/>
                  </a:ext>
                </a:extLst>
              </a:tr>
              <a:tr h="77312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</a:rPr>
                        <a:t>Математическая грамотность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600" b="1" dirty="0">
                          <a:effectLst/>
                        </a:rPr>
                        <a:t>30</a:t>
                      </a:r>
                      <a:endParaRPr lang="ru-RU" sz="3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600" b="1" dirty="0">
                          <a:effectLst/>
                        </a:rPr>
                        <a:t>488</a:t>
                      </a:r>
                      <a:endParaRPr lang="ru-RU" sz="3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600" b="1" dirty="0">
                          <a:effectLst/>
                        </a:rPr>
                        <a:t>38</a:t>
                      </a:r>
                      <a:endParaRPr lang="ru-RU" sz="3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600" b="1">
                          <a:effectLst/>
                        </a:rPr>
                        <a:t>475</a:t>
                      </a:r>
                      <a:endParaRPr lang="ru-RU" sz="3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14477066"/>
                  </a:ext>
                </a:extLst>
              </a:tr>
              <a:tr h="77312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</a:rPr>
                        <a:t>Читательская грамотность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600" b="1">
                          <a:effectLst/>
                        </a:rPr>
                        <a:t>31</a:t>
                      </a:r>
                      <a:endParaRPr lang="ru-RU" sz="3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600" b="1">
                          <a:effectLst/>
                        </a:rPr>
                        <a:t>479</a:t>
                      </a:r>
                      <a:endParaRPr lang="ru-RU" sz="3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600" b="1" dirty="0">
                          <a:effectLst/>
                        </a:rPr>
                        <a:t>41</a:t>
                      </a:r>
                      <a:endParaRPr lang="ru-RU" sz="3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600" b="1" dirty="0">
                          <a:effectLst/>
                        </a:rPr>
                        <a:t>463</a:t>
                      </a:r>
                      <a:endParaRPr lang="ru-RU" sz="3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387242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77067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FBBF712-9365-4977-96D4-EA3DB98E80D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6524" t="12819" r="27487" b="16138"/>
          <a:stretch/>
        </p:blipFill>
        <p:spPr bwMode="auto">
          <a:xfrm>
            <a:off x="3673642" y="10266"/>
            <a:ext cx="8559278" cy="68477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A4CDAB3-D501-475A-A224-26AE26B19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674" y="365125"/>
            <a:ext cx="3416968" cy="5297738"/>
          </a:xfrm>
        </p:spPr>
        <p:txBody>
          <a:bodyPr>
            <a:normAutofit/>
          </a:bodyPr>
          <a:lstStyle/>
          <a:p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то же время в этих исследованиях с большим отрывом лидирует </a:t>
            </a:r>
            <a:b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Китай, </a:t>
            </a:r>
            <a:b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Сингапур, </a:t>
            </a:r>
            <a:b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Эстония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0835502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6FC585-319E-4E6B-864C-D0A11B268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7066"/>
            <a:ext cx="10515600" cy="533233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Результаты исследования PISA-2018 в сравнении РТ/РФ</a:t>
            </a:r>
            <a:endParaRPr lang="ru-RU" sz="2400" dirty="0">
              <a:solidFill>
                <a:srgbClr val="FF0000"/>
              </a:solidFill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DD8A1851-03E8-4358-832D-A86CF589F8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6943474"/>
              </p:ext>
            </p:extLst>
          </p:nvPr>
        </p:nvGraphicFramePr>
        <p:xfrm>
          <a:off x="561474" y="718051"/>
          <a:ext cx="11069052" cy="55617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12098">
                  <a:extLst>
                    <a:ext uri="{9D8B030D-6E8A-4147-A177-3AD203B41FA5}">
                      <a16:colId xmlns:a16="http://schemas.microsoft.com/office/drawing/2014/main" val="4250486138"/>
                    </a:ext>
                  </a:extLst>
                </a:gridCol>
                <a:gridCol w="1438007">
                  <a:extLst>
                    <a:ext uri="{9D8B030D-6E8A-4147-A177-3AD203B41FA5}">
                      <a16:colId xmlns:a16="http://schemas.microsoft.com/office/drawing/2014/main" val="2873805800"/>
                    </a:ext>
                  </a:extLst>
                </a:gridCol>
                <a:gridCol w="1072831">
                  <a:extLst>
                    <a:ext uri="{9D8B030D-6E8A-4147-A177-3AD203B41FA5}">
                      <a16:colId xmlns:a16="http://schemas.microsoft.com/office/drawing/2014/main" val="3912834154"/>
                    </a:ext>
                  </a:extLst>
                </a:gridCol>
                <a:gridCol w="1968772">
                  <a:extLst>
                    <a:ext uri="{9D8B030D-6E8A-4147-A177-3AD203B41FA5}">
                      <a16:colId xmlns:a16="http://schemas.microsoft.com/office/drawing/2014/main" val="434226126"/>
                    </a:ext>
                  </a:extLst>
                </a:gridCol>
                <a:gridCol w="2088672">
                  <a:extLst>
                    <a:ext uri="{9D8B030D-6E8A-4147-A177-3AD203B41FA5}">
                      <a16:colId xmlns:a16="http://schemas.microsoft.com/office/drawing/2014/main" val="3433960973"/>
                    </a:ext>
                  </a:extLst>
                </a:gridCol>
                <a:gridCol w="2088672">
                  <a:extLst>
                    <a:ext uri="{9D8B030D-6E8A-4147-A177-3AD203B41FA5}">
                      <a16:colId xmlns:a16="http://schemas.microsoft.com/office/drawing/2014/main" val="4231775629"/>
                    </a:ext>
                  </a:extLst>
                </a:gridCol>
              </a:tblGrid>
              <a:tr h="104831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Направление исследования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</a:rPr>
                        <a:t>Количество баллов </a:t>
                      </a:r>
                      <a:r>
                        <a:rPr lang="en-US" sz="2800" dirty="0">
                          <a:effectLst/>
                        </a:rPr>
                        <a:t>PISA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Место страны с учётом стандартного отклонения.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3727606"/>
                  </a:ext>
                </a:extLst>
              </a:tr>
              <a:tr h="10483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по всем странам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</a:rPr>
                        <a:t>РФ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РТ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РФ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РТ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2540535057"/>
                  </a:ext>
                </a:extLst>
              </a:tr>
              <a:tr h="10483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Естественнонаучная грамотность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</a:rPr>
                        <a:t>458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</a:rPr>
                        <a:t>478</a:t>
                      </a:r>
                      <a:endParaRPr lang="ru-RU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</a:rPr>
                        <a:t>457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800" b="1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</a:rPr>
                        <a:t>30-37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800" b="1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</a:rPr>
                        <a:t>42-44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2409603203"/>
                  </a:ext>
                </a:extLst>
              </a:tr>
              <a:tr h="10483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Математическая грамотность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</a:rPr>
                        <a:t>459</a:t>
                      </a:r>
                      <a:endParaRPr lang="ru-RU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</a:rPr>
                        <a:t>488</a:t>
                      </a:r>
                      <a:endParaRPr lang="ru-RU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</a:rPr>
                        <a:t>475</a:t>
                      </a:r>
                      <a:endParaRPr lang="ru-RU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800" b="1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</a:rPr>
                        <a:t>27-35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800" b="1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</a:rPr>
                        <a:t>37-39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818056836"/>
                  </a:ext>
                </a:extLst>
              </a:tr>
              <a:tr h="10483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Читательская грамотность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</a:rPr>
                        <a:t>453</a:t>
                      </a:r>
                      <a:endParaRPr lang="ru-RU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</a:rPr>
                        <a:t>479</a:t>
                      </a:r>
                      <a:endParaRPr lang="ru-RU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</a:rPr>
                        <a:t>459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800" b="1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</a:rPr>
                        <a:t>26-36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800" b="1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</a:rPr>
                        <a:t>39-41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27548393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16864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13A2842-073E-451B-91DA-EF50AABB9A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441" t="16315" r="29046" b="5790"/>
          <a:stretch/>
        </p:blipFill>
        <p:spPr>
          <a:xfrm>
            <a:off x="3266572" y="0"/>
            <a:ext cx="5714999" cy="6858000"/>
          </a:xfrm>
          <a:prstGeom prst="rect">
            <a:avLst/>
          </a:prstGeom>
          <a:ln w="28575"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14540520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77CF50A-4D11-41F5-8C8C-36FA8364FD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598" t="25088" r="23717" b="14386"/>
          <a:stretch/>
        </p:blipFill>
        <p:spPr>
          <a:xfrm>
            <a:off x="689113" y="0"/>
            <a:ext cx="108137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9846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886938C-0754-4CE4-950A-9B60098708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842" t="34737" r="26086" b="24561"/>
          <a:stretch/>
        </p:blipFill>
        <p:spPr>
          <a:xfrm>
            <a:off x="106207" y="842211"/>
            <a:ext cx="12096565" cy="5883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5150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FF1262D-881F-410E-B236-AD6AAF3E99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039" t="27369" r="26579" b="18245"/>
          <a:stretch/>
        </p:blipFill>
        <p:spPr>
          <a:xfrm>
            <a:off x="998621" y="0"/>
            <a:ext cx="103976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0249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9FA3EA5-72CD-4024-B363-17E36B764F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842" t="19825" r="26974" b="62105"/>
          <a:stretch/>
        </p:blipFill>
        <p:spPr>
          <a:xfrm>
            <a:off x="0" y="1335505"/>
            <a:ext cx="11917573" cy="2622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244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04E775-1FB0-4070-8C87-B7DF62781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Какие </a:t>
            </a:r>
            <a:r>
              <a:rPr lang="ru-RU" sz="40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методические приёмы 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 можете отметить в деятельности учителя?</a:t>
            </a:r>
            <a:endParaRPr lang="ru-RU" sz="4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16F3F1D-C5F8-406D-9F6C-3299BDC5C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27421"/>
            <a:ext cx="10515600" cy="3349542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самостоятельная работа по приобретению знаний, «обучение в сотрудничестве», значимость практических знаний.</a:t>
            </a:r>
            <a:endParaRPr lang="ru-RU" sz="4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887809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760252-379A-44A5-83EE-F101149AC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463" y="365125"/>
            <a:ext cx="11678653" cy="1325563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Рекомендации по формированию функциональной грамотности</a:t>
            </a:r>
            <a:br>
              <a:rPr lang="ru-RU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74666D-1884-425C-A5A1-6A4E2D1D8B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408529"/>
            <a:ext cx="11839074" cy="5084345"/>
          </a:xfrm>
        </p:spPr>
        <p:txBody>
          <a:bodyPr>
            <a:noAutofit/>
          </a:bodyPr>
          <a:lstStyle/>
          <a:p>
            <a:pPr marL="342900" lvl="0" indent="-342900" fontAlgn="base">
              <a:lnSpc>
                <a:spcPct val="108000"/>
              </a:lnSpc>
              <a:spcAft>
                <a:spcPts val="165"/>
              </a:spcAft>
              <a:buClr>
                <a:srgbClr val="000000"/>
              </a:buClr>
              <a:buSzPts val="1800"/>
              <a:buFont typeface="Arial" panose="020B0604020202020204" pitchFamily="34" charset="0"/>
              <a:buChar char="•"/>
            </a:pPr>
            <a:r>
              <a:rPr lang="ru-RU" u="none" strike="noStrike" dirty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Учащиеся должны стать </a:t>
            </a:r>
            <a:r>
              <a:rPr lang="ru-RU" b="1" u="none" strike="noStrike" dirty="0">
                <a:solidFill>
                  <a:srgbClr val="0033CC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активными участниками </a:t>
            </a:r>
            <a:r>
              <a:rPr lang="ru-RU" u="none" strike="noStrike" dirty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процесса изучения нового материала.</a:t>
            </a:r>
            <a:endParaRPr lang="ru-RU" u="none" strike="noStrike" dirty="0"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08000"/>
              </a:lnSpc>
              <a:spcAft>
                <a:spcPts val="165"/>
              </a:spcAft>
              <a:buClr>
                <a:srgbClr val="000000"/>
              </a:buClr>
              <a:buSzPts val="1800"/>
              <a:buFont typeface="Arial" panose="020B0604020202020204" pitchFamily="34" charset="0"/>
              <a:buChar char="•"/>
            </a:pPr>
            <a:r>
              <a:rPr lang="ru-RU" u="none" strike="noStrike" dirty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Обучение должно носить </a:t>
            </a:r>
            <a:r>
              <a:rPr lang="ru-RU" b="1" u="none" strike="noStrike" dirty="0">
                <a:solidFill>
                  <a:srgbClr val="0033CC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деятельностный характер</a:t>
            </a:r>
            <a:r>
              <a:rPr lang="ru-RU" u="none" strike="noStrike" dirty="0">
                <a:solidFill>
                  <a:srgbClr val="0033CC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u="none" strike="noStrike" dirty="0"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08000"/>
              </a:lnSpc>
              <a:spcAft>
                <a:spcPts val="165"/>
              </a:spcAft>
              <a:buClr>
                <a:srgbClr val="000000"/>
              </a:buClr>
              <a:buSzPts val="1800"/>
              <a:buFont typeface="Arial" panose="020B0604020202020204" pitchFamily="34" charset="0"/>
              <a:buChar char="•"/>
            </a:pPr>
            <a:r>
              <a:rPr lang="ru-RU" u="none" strike="noStrike" dirty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Учебный процесс ориентировать </a:t>
            </a:r>
            <a:r>
              <a:rPr lang="ru-RU" b="1" u="none" strike="noStrike" dirty="0">
                <a:solidFill>
                  <a:srgbClr val="0033CC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на развитие самостоятельности и ответственности ученика</a:t>
            </a:r>
            <a:r>
              <a:rPr lang="ru-RU" b="1" u="none" strike="noStrike" dirty="0">
                <a:solidFill>
                  <a:srgbClr val="FF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u="none" strike="noStrike" dirty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за результаты своей деятельности.</a:t>
            </a:r>
            <a:endParaRPr lang="ru-RU" u="none" strike="noStrike" dirty="0"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08000"/>
              </a:lnSpc>
              <a:spcAft>
                <a:spcPts val="165"/>
              </a:spcAft>
              <a:buClr>
                <a:srgbClr val="000000"/>
              </a:buClr>
              <a:buSzPts val="1800"/>
              <a:buFont typeface="Arial" panose="020B0604020202020204" pitchFamily="34" charset="0"/>
              <a:buChar char="•"/>
            </a:pPr>
            <a:r>
              <a:rPr lang="ru-RU" u="none" strike="noStrike" dirty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Использовать </a:t>
            </a:r>
            <a:r>
              <a:rPr lang="ru-RU" b="1" u="none" strike="noStrike" dirty="0">
                <a:solidFill>
                  <a:srgbClr val="0033CC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продуктивные формы групповой работы</a:t>
            </a:r>
            <a:r>
              <a:rPr lang="ru-RU" u="none" strike="noStrike" dirty="0">
                <a:solidFill>
                  <a:srgbClr val="0033CC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; </a:t>
            </a:r>
            <a:r>
              <a:rPr lang="ru-RU" u="none" strike="noStrike" dirty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обучение в сотрудничестве (командная, групповая работа);</a:t>
            </a:r>
            <a:endParaRPr lang="ru-RU" u="none" strike="noStrike" dirty="0"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13457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760252-379A-44A5-83EE-F101149AC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463" y="365125"/>
            <a:ext cx="11678653" cy="1325563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Рекомендации по формированию функциональной грамотности</a:t>
            </a:r>
            <a:br>
              <a:rPr lang="ru-RU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74666D-1884-425C-A5A1-6A4E2D1D8B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408529"/>
            <a:ext cx="11839074" cy="5084345"/>
          </a:xfrm>
        </p:spPr>
        <p:txBody>
          <a:bodyPr>
            <a:noAutofit/>
          </a:bodyPr>
          <a:lstStyle/>
          <a:p>
            <a:pPr marL="342900" lvl="0" indent="-342900" fontAlgn="base">
              <a:lnSpc>
                <a:spcPct val="108000"/>
              </a:lnSpc>
              <a:spcAft>
                <a:spcPts val="165"/>
              </a:spcAft>
              <a:buClr>
                <a:srgbClr val="000000"/>
              </a:buClr>
              <a:buSzPts val="1800"/>
              <a:buFont typeface="Arial" panose="020B0604020202020204" pitchFamily="34" charset="0"/>
              <a:buChar char="•"/>
            </a:pPr>
            <a:r>
              <a:rPr lang="ru-RU" b="1" u="none" strike="noStrike" dirty="0">
                <a:solidFill>
                  <a:srgbClr val="0033CC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Применять специальные активные, деятельностные, «субъект-субъектные», личностно-ориентированные, развивающие образовательные технологии </a:t>
            </a:r>
            <a:r>
              <a:rPr lang="ru-RU" u="none" strike="noStrike" dirty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(проблемно-диалогическая технология освоения новых знаний, технология проектной деятельности, обучение на основе «учебных ситуаций», уровневая дифференциация обучения, разноуровневого обучения, критического мышления, информационные и коммуникационные технологии, технология оценивания учебных достижений учащихся).</a:t>
            </a:r>
            <a:endParaRPr lang="ru-RU" u="none" strike="noStrike" dirty="0"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08000"/>
              </a:lnSpc>
              <a:spcAft>
                <a:spcPts val="165"/>
              </a:spcAft>
              <a:buClr>
                <a:srgbClr val="000000"/>
              </a:buClr>
              <a:buSzPts val="1800"/>
              <a:buFont typeface="Arial" panose="020B0604020202020204" pitchFamily="34" charset="0"/>
              <a:buChar char="•"/>
            </a:pPr>
            <a:r>
              <a:rPr lang="ru-RU" b="1" u="none" strike="noStrike" dirty="0">
                <a:solidFill>
                  <a:srgbClr val="0033CC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Учитель должен выступать в качестве организатора </a:t>
            </a:r>
            <a:r>
              <a:rPr lang="ru-RU" u="none" strike="noStrike" dirty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(или координатора) продуктивной деятельности учащихся.</a:t>
            </a:r>
            <a:endParaRPr lang="ru-RU" u="none" strike="noStrike" dirty="0"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4915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760252-379A-44A5-83EE-F101149AC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463" y="365125"/>
            <a:ext cx="11678653" cy="1325563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Рекомендации по формированию функциональной грамотности</a:t>
            </a:r>
            <a:br>
              <a:rPr lang="ru-RU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74666D-1884-425C-A5A1-6A4E2D1D8B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19201"/>
            <a:ext cx="11839074" cy="5273674"/>
          </a:xfrm>
        </p:spPr>
        <p:txBody>
          <a:bodyPr>
            <a:noAutofit/>
          </a:bodyPr>
          <a:lstStyle/>
          <a:p>
            <a:pPr marL="342900" lvl="0" indent="-342900" fontAlgn="base">
              <a:lnSpc>
                <a:spcPct val="108000"/>
              </a:lnSpc>
              <a:spcAft>
                <a:spcPts val="165"/>
              </a:spcAft>
              <a:buClr>
                <a:srgbClr val="000000"/>
              </a:buClr>
              <a:buSzPts val="1800"/>
              <a:buFont typeface="Arial" panose="020B0604020202020204" pitchFamily="34" charset="0"/>
              <a:buChar char="•"/>
            </a:pPr>
            <a:r>
              <a:rPr lang="ru-RU" u="none" strike="noStrike" dirty="0">
                <a:solidFill>
                  <a:srgbClr val="0033CC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Обучение должно строиться на междисциплинарной (интегрированной) основе </a:t>
            </a:r>
            <a:r>
              <a:rPr lang="ru-RU" u="none" strike="noStrike" dirty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и должно быть направлено на овладение обобщёнными приёмами познавательной деятельности, учитывать уровни развития творчества.</a:t>
            </a:r>
            <a:endParaRPr lang="ru-RU" u="none" strike="noStrike" dirty="0"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06000"/>
              </a:lnSpc>
              <a:spcAft>
                <a:spcPts val="1740"/>
              </a:spcAft>
              <a:buClr>
                <a:srgbClr val="000000"/>
              </a:buClr>
              <a:buSzPts val="1800"/>
              <a:buFont typeface="Arial" panose="020B0604020202020204" pitchFamily="34" charset="0"/>
              <a:buChar char="•"/>
            </a:pPr>
            <a:r>
              <a:rPr lang="ru-RU" u="none" strike="noStrike" dirty="0">
                <a:solidFill>
                  <a:srgbClr val="0000FF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Работа с информацией</a:t>
            </a:r>
            <a:r>
              <a:rPr lang="ru-RU" u="none" strike="noStrike" dirty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; работа с учебными моделями; использование знаково-символических средств, общих схем решения; выполнение логических операций сравнения, анализа, обобщения, классификации, установление аналогий, подведение под понятие.</a:t>
            </a:r>
            <a:endParaRPr lang="ru-RU" u="none" strike="noStrike" dirty="0"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400"/>
              </a:spcAft>
              <a:buClr>
                <a:srgbClr val="000000"/>
              </a:buClr>
              <a:buSzPts val="1800"/>
              <a:buFont typeface="Arial" panose="020B0604020202020204" pitchFamily="34" charset="0"/>
              <a:buChar char="•"/>
            </a:pPr>
            <a:r>
              <a:rPr lang="ru-RU" u="none" strike="noStrike" dirty="0">
                <a:solidFill>
                  <a:srgbClr val="0033CC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Создание обстановки доверия, уверенности в успехе.</a:t>
            </a:r>
            <a:endParaRPr lang="ru-RU" u="none" strike="noStrike" dirty="0"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400"/>
              </a:spcAft>
              <a:buClr>
                <a:srgbClr val="000000"/>
              </a:buClr>
              <a:buSzPts val="1800"/>
              <a:buFont typeface="Arial" panose="020B0604020202020204" pitchFamily="34" charset="0"/>
              <a:buChar char="•"/>
            </a:pPr>
            <a:r>
              <a:rPr lang="ru-RU" u="none" strike="noStrike" dirty="0">
                <a:solidFill>
                  <a:srgbClr val="0033CC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Преобладание положительных оценок деятельности, её результатов.</a:t>
            </a:r>
            <a:endParaRPr lang="ru-RU" u="none" strike="noStrike" dirty="0"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0794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B72139-02B9-41FA-BC36-615D6E1A5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389" y="170699"/>
            <a:ext cx="10515600" cy="388853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Решение педсовета: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2B7249-115C-4EBE-AB83-D0D7F7471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389" y="866273"/>
            <a:ext cx="11802979" cy="5821027"/>
          </a:xfrm>
        </p:spPr>
        <p:txBody>
          <a:bodyPr>
            <a:noAutofit/>
          </a:bodyPr>
          <a:lstStyle/>
          <a:p>
            <a:pPr marL="342900" lvl="0" indent="-342900" fontAlgn="base">
              <a:lnSpc>
                <a:spcPct val="105000"/>
              </a:lnSpc>
              <a:spcAft>
                <a:spcPts val="15"/>
              </a:spcAft>
              <a:buClr>
                <a:srgbClr val="000000"/>
              </a:buClr>
              <a:buSzPts val="1600"/>
              <a:buFont typeface="+mj-lt"/>
              <a:buAutoNum type="arabicPeriod"/>
            </a:pPr>
            <a:r>
              <a:rPr lang="ru-RU" sz="2600" u="none" strike="noStrike" dirty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Изучить критерии оценивания функциональной грамотности школьников для всех ступеней обучения (</a:t>
            </a:r>
            <a:r>
              <a:rPr lang="ru-RU" sz="2600" u="none" strike="noStrike" dirty="0">
                <a:solidFill>
                  <a:srgbClr val="0000FF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руководители МО, январь 2022 г.</a:t>
            </a:r>
            <a:r>
              <a:rPr lang="ru-RU" sz="2600" u="none" strike="noStrike" dirty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2900" lvl="0" indent="-342900" fontAlgn="base">
              <a:lnSpc>
                <a:spcPct val="105000"/>
              </a:lnSpc>
              <a:spcAft>
                <a:spcPts val="15"/>
              </a:spcAft>
              <a:buClr>
                <a:srgbClr val="000000"/>
              </a:buClr>
              <a:buSzPts val="1600"/>
              <a:buFont typeface="+mj-lt"/>
              <a:buAutoNum type="arabicPeriod"/>
            </a:pPr>
            <a:r>
              <a:rPr lang="ru-RU" sz="2600" u="none" strike="noStrike" dirty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заседаниях МО разработать рекомендации для преподавания всех предметов и всех ступеней школьного образования по формированию функциональной грамотности школьников, представить первый опыт разработанных заданий на следующем педсовете (</a:t>
            </a:r>
            <a:r>
              <a:rPr lang="ru-RU" sz="2600" u="none" strike="noStrike" dirty="0">
                <a:solidFill>
                  <a:srgbClr val="0000FF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руководители МО, декабрь 2021 г. - январь 2022 г.</a:t>
            </a:r>
            <a:r>
              <a:rPr lang="ru-RU" sz="2600" u="none" strike="noStrike" dirty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2900" lvl="0" indent="-342900" fontAlgn="base">
              <a:lnSpc>
                <a:spcPct val="105000"/>
              </a:lnSpc>
              <a:spcAft>
                <a:spcPts val="15"/>
              </a:spcAft>
              <a:buClr>
                <a:srgbClr val="000000"/>
              </a:buClr>
              <a:buSzPts val="1600"/>
              <a:buFont typeface="+mj-lt"/>
              <a:buAutoNum type="arabicPeriod"/>
            </a:pPr>
            <a:r>
              <a:rPr lang="ru-RU" sz="2600" u="none" strike="noStrike" dirty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Изучить и использовать ППО коллег по формированию функциональной грамотности у учащихся, провести муниципальный семинар (</a:t>
            </a:r>
            <a:r>
              <a:rPr lang="ru-RU" sz="2600" u="none" strike="noStrike" dirty="0">
                <a:solidFill>
                  <a:srgbClr val="0000FF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администрация</a:t>
            </a:r>
            <a:r>
              <a:rPr lang="ru-RU" sz="2600" dirty="0">
                <a:solidFill>
                  <a:srgbClr val="0000FF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u="none" strike="noStrike" dirty="0">
                <a:solidFill>
                  <a:srgbClr val="0000FF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февраль-март 2022 г.</a:t>
            </a:r>
            <a:r>
              <a:rPr lang="ru-RU" sz="2600" u="none" strike="noStrike" dirty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2900" lvl="0" indent="-342900" fontAlgn="base">
              <a:lnSpc>
                <a:spcPct val="103000"/>
              </a:lnSpc>
              <a:spcAft>
                <a:spcPts val="800"/>
              </a:spcAft>
              <a:buClr>
                <a:srgbClr val="000000"/>
              </a:buClr>
              <a:buSzPts val="1600"/>
              <a:buFont typeface="+mj-lt"/>
              <a:buAutoNum type="arabicPeriod"/>
            </a:pPr>
            <a:r>
              <a:rPr lang="ru-RU" sz="2600" u="none" strike="noStrike" dirty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Апробировать и внедрять в деятельность педагогов технологии, обеспечивающие формирование функциональной грамотности обучающихся (</a:t>
            </a:r>
            <a:r>
              <a:rPr lang="ru-RU" sz="2600" u="none" strike="noStrike" dirty="0" err="1">
                <a:solidFill>
                  <a:srgbClr val="0000FF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зам.директора</a:t>
            </a:r>
            <a:r>
              <a:rPr lang="ru-RU" sz="2600" dirty="0">
                <a:solidFill>
                  <a:srgbClr val="0000FF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u="none" strike="noStrike" dirty="0">
                <a:solidFill>
                  <a:srgbClr val="0000FF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постоянно</a:t>
            </a:r>
            <a:r>
              <a:rPr lang="ru-RU" sz="2600" u="none" strike="noStrike" dirty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37834725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B72139-02B9-41FA-BC36-615D6E1A5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389" y="170699"/>
            <a:ext cx="10515600" cy="388853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Решение педсовета: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2B7249-115C-4EBE-AB83-D0D7F7471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389" y="721895"/>
            <a:ext cx="11722769" cy="596540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/>
              <a:t>5. </a:t>
            </a:r>
            <a:r>
              <a:rPr lang="ru-RU" sz="2400" u="none" strike="noStrike" dirty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Создать банк заданий, отвечающих формированию функциональной грамотности, для использования на уроках (</a:t>
            </a:r>
            <a:r>
              <a:rPr lang="ru-RU" sz="2400" u="none" strike="noStrike" dirty="0">
                <a:solidFill>
                  <a:srgbClr val="0000FF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учителя-предметники, руководители МО, май 2022 г.</a:t>
            </a:r>
            <a:r>
              <a:rPr lang="ru-RU" sz="2400" u="none" strike="noStrike" dirty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А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ктивно внедрять в учебно-воспитательный процесс технологии, обеспечивающие формирование функциональной грамотности обучающихся </a:t>
            </a:r>
            <a:r>
              <a:rPr lang="ru-RU" sz="24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 </a:t>
            </a:r>
            <a:r>
              <a:rPr lang="ru-RU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учителя-предметники,  постоянно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Администрации:</a:t>
            </a:r>
            <a:endParaRPr lang="ru-RU" sz="24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ровести контрольные мероприятия в 8-х классах с целью определения уровня функциональной грамотности (читательской и естественнонаучной)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заместители директора, февраль 2022 г.)</a:t>
            </a:r>
            <a:endParaRPr lang="ru-RU" sz="2400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61613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5C4C96-D6B2-410D-8F0C-F3604CDBE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FABDBF-10C9-4FF0-B4EA-3F8D596AA1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750"/>
              </a:spcAft>
              <a:buFont typeface="Times New Roman" panose="02020603050405020304" pitchFamily="18" charset="0"/>
              <a:buChar char="•"/>
            </a:pP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самые прочные </a:t>
            </a:r>
            <a:r>
              <a:rPr lang="ru-RU" sz="3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знания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это те, которые </a:t>
            </a:r>
            <a:r>
              <a:rPr lang="ru-RU" sz="3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добыты самостоятельным трудом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750"/>
              </a:spcAft>
              <a:buFont typeface="Times New Roman" panose="02020603050405020304" pitchFamily="18" charset="0"/>
              <a:buChar char="•"/>
            </a:pP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обучение в сотрудничестве</a:t>
            </a: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даёт также положительные результаты, это </a:t>
            </a:r>
            <a:r>
              <a:rPr lang="ru-RU" sz="32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интерактивный метод</a:t>
            </a: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750"/>
              </a:spcAft>
              <a:buFont typeface="Times New Roman" panose="02020603050405020304" pitchFamily="18" charset="0"/>
              <a:buChar char="•"/>
            </a:pPr>
            <a:r>
              <a:rPr lang="ru-RU" sz="3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умение применять знания в жизни</a:t>
            </a: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это сам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ое главное, чему мы должны учить детей.</a:t>
            </a:r>
            <a:endParaRPr lang="ru-RU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471454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C4AC23-D3B6-474C-9D7C-E5FC7726AE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97744"/>
            <a:ext cx="9144000" cy="482150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br>
              <a:rPr lang="ru-RU" sz="2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ru-RU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МБОУ «СОШ № 5»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66819D2-36BC-4DD3-B87B-3093300EFD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457865"/>
            <a:ext cx="8948468" cy="3799936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Педагогический совет  </a:t>
            </a:r>
          </a:p>
          <a:p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«Организация содержания образования в контексте развития функциональной грамотности школьников на всех уровнях обучения»</a:t>
            </a:r>
            <a:br>
              <a:rPr lang="ru-RU" sz="4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ru-RU" sz="4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A66633-CC89-44AF-A02E-D3B49867C96B}"/>
              </a:ext>
            </a:extLst>
          </p:cNvPr>
          <p:cNvSpPr txBox="1"/>
          <p:nvPr/>
        </p:nvSpPr>
        <p:spPr>
          <a:xfrm>
            <a:off x="4505144" y="5735637"/>
            <a:ext cx="361231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ноября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2021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года</a:t>
            </a:r>
            <a:br>
              <a:rPr lang="ru-RU" sz="2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64073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A40D88-13E2-414B-BB79-AE6C01F6E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такое «функциональная грамотность»?</a:t>
            </a:r>
            <a:endParaRPr lang="ru-RU" sz="4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37561C3-8A43-40F7-A3C0-B272713B89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b="1" dirty="0">
                <a:solidFill>
                  <a:srgbClr val="00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личность</a:t>
            </a:r>
          </a:p>
          <a:p>
            <a:r>
              <a:rPr lang="ru-RU" sz="5400" b="1" dirty="0">
                <a:solidFill>
                  <a:srgbClr val="00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функционировать</a:t>
            </a:r>
          </a:p>
          <a:p>
            <a:r>
              <a:rPr lang="ru-RU" sz="5400" b="1" dirty="0">
                <a:solidFill>
                  <a:srgbClr val="00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грамотность</a:t>
            </a:r>
            <a:endParaRPr lang="ru-RU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77133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7FF3F37-23E4-4ECB-BE27-59658417EA5E}"/>
              </a:ext>
            </a:extLst>
          </p:cNvPr>
          <p:cNvSpPr txBox="1"/>
          <p:nvPr/>
        </p:nvSpPr>
        <p:spPr>
          <a:xfrm>
            <a:off x="417094" y="513826"/>
            <a:ext cx="4235116" cy="6047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ru-RU" sz="40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Ь</a:t>
            </a:r>
            <a:endParaRPr lang="ru-RU" sz="40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50995E-C9C3-451F-906C-3FE809C3097D}"/>
              </a:ext>
            </a:extLst>
          </p:cNvPr>
          <p:cNvSpPr txBox="1"/>
          <p:nvPr/>
        </p:nvSpPr>
        <p:spPr>
          <a:xfrm>
            <a:off x="6096000" y="829906"/>
            <a:ext cx="4235116" cy="4370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юбознательность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нициативность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еловечность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естандартность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тветственность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амостоятельность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ворчество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915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E91352-2CBF-4371-99FF-97BA1D448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5546558" cy="1014496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"функционировать"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BC942A-DB46-4F87-914E-DEE21265D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9373"/>
            <a:ext cx="10515600" cy="4351338"/>
          </a:xfrm>
        </p:spPr>
        <p:txBody>
          <a:bodyPr>
            <a:normAutofit lnSpcReduction="10000"/>
          </a:bodyPr>
          <a:lstStyle/>
          <a:p>
            <a:pPr marL="21336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5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5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аботать</a:t>
            </a:r>
          </a:p>
          <a:p>
            <a:pPr marL="21336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5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5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ействовать,</a:t>
            </a:r>
          </a:p>
          <a:p>
            <a:pPr marL="21336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5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внедрять, </a:t>
            </a:r>
          </a:p>
          <a:p>
            <a:pPr marL="21336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5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применять...</a:t>
            </a:r>
            <a:endParaRPr lang="ru-RU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0050534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1466</Words>
  <Application>Microsoft Office PowerPoint</Application>
  <PresentationFormat>Широкоэкранный</PresentationFormat>
  <Paragraphs>185</Paragraphs>
  <Slides>44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9" baseType="lpstr">
      <vt:lpstr>Arial</vt:lpstr>
      <vt:lpstr>Calibri</vt:lpstr>
      <vt:lpstr>Calibri Light</vt:lpstr>
      <vt:lpstr>Times New Roman</vt:lpstr>
      <vt:lpstr>Тема Office</vt:lpstr>
      <vt:lpstr>  МБОУ «СОШ № 5»</vt:lpstr>
      <vt:lpstr>И. Г. Песталоцци</vt:lpstr>
      <vt:lpstr>Презентация PowerPoint</vt:lpstr>
      <vt:lpstr>Какие методические приёмы Вы можете отметить в деятельности учителя?</vt:lpstr>
      <vt:lpstr>Презентация PowerPoint</vt:lpstr>
      <vt:lpstr>  МБОУ «СОШ № 5»</vt:lpstr>
      <vt:lpstr>Что такое «функциональная грамотность»?</vt:lpstr>
      <vt:lpstr>Презентация PowerPoint</vt:lpstr>
      <vt:lpstr>"функционировать"</vt:lpstr>
      <vt:lpstr>«грамотность»</vt:lpstr>
      <vt:lpstr>"функционально грамотная личность"</vt:lpstr>
      <vt:lpstr>Презентация PowerPoint</vt:lpstr>
      <vt:lpstr>Презентация PowerPoint</vt:lpstr>
      <vt:lpstr>Презентация PowerPoint</vt:lpstr>
      <vt:lpstr>международные исследования</vt:lpstr>
      <vt:lpstr>Международное исследование PISA :</vt:lpstr>
      <vt:lpstr>Международное исследование PISA :</vt:lpstr>
      <vt:lpstr>Международное исследование PISA :</vt:lpstr>
      <vt:lpstr>Международное исследование PISA :</vt:lpstr>
      <vt:lpstr>Международное исследование PISA :</vt:lpstr>
      <vt:lpstr>Международное исследование PISA :</vt:lpstr>
      <vt:lpstr>ПОДХОДЫ</vt:lpstr>
      <vt:lpstr>Презентация PowerPoint</vt:lpstr>
      <vt:lpstr>Исследование PISA-2018</vt:lpstr>
      <vt:lpstr>Презентация PowerPoint</vt:lpstr>
      <vt:lpstr>Презентация PowerPoint</vt:lpstr>
      <vt:lpstr>Презентация PowerPoint</vt:lpstr>
      <vt:lpstr>Презентация PowerPoint</vt:lpstr>
      <vt:lpstr>Читательская грамотность</vt:lpstr>
      <vt:lpstr>Математическая грамотность</vt:lpstr>
      <vt:lpstr>Естественнонаучная грамотность</vt:lpstr>
      <vt:lpstr>Презентация PowerPoint</vt:lpstr>
      <vt:lpstr>В то же время в этих исследованиях с большим отрывом лидирует  Китай,  Сингапур,  Эстония. </vt:lpstr>
      <vt:lpstr>Результаты исследования PISA-2018 в сравнении РТ/РФ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Рекомендации по формированию функциональной грамотности </vt:lpstr>
      <vt:lpstr>Рекомендации по формированию функциональной грамотности </vt:lpstr>
      <vt:lpstr>Рекомендации по формированию функциональной грамотности </vt:lpstr>
      <vt:lpstr>Решение педсовета:</vt:lpstr>
      <vt:lpstr>Решение педсовета: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«СОШ № 5»</dc:title>
  <dc:creator>Я</dc:creator>
  <cp:lastModifiedBy>Я</cp:lastModifiedBy>
  <cp:revision>6</cp:revision>
  <dcterms:created xsi:type="dcterms:W3CDTF">2021-10-28T22:23:08Z</dcterms:created>
  <dcterms:modified xsi:type="dcterms:W3CDTF">2022-04-14T19:44:38Z</dcterms:modified>
</cp:coreProperties>
</file>