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396" r:id="rId2"/>
    <p:sldId id="397" r:id="rId3"/>
    <p:sldId id="407" r:id="rId4"/>
    <p:sldId id="406" r:id="rId5"/>
    <p:sldId id="386" r:id="rId6"/>
  </p:sldIdLst>
  <p:sldSz cx="20104100" cy="11309350"/>
  <p:notesSz cx="9942513" cy="6761163"/>
  <p:embeddedFontLst>
    <p:embeddedFont>
      <p:font typeface="Bahnschrift" panose="020B0502040204020203" pitchFamily="34" charset="0"/>
      <p:regular r:id="rId8"/>
      <p:bold r:id="rId9"/>
    </p:embeddedFont>
    <p:embeddedFont>
      <p:font typeface="Verdana" panose="020B0604030504040204" pitchFamily="34" charset="0"/>
      <p:regular r:id="rId10"/>
      <p:bold r:id="rId11"/>
      <p:italic r:id="rId12"/>
      <p:boldItalic r:id="rId13"/>
    </p:embeddedFont>
    <p:embeddedFont>
      <p:font typeface="Druk Cyr" charset="-52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413E"/>
    <a:srgbClr val="6585A1"/>
    <a:srgbClr val="E2939A"/>
    <a:srgbClr val="F6F6F6"/>
    <a:srgbClr val="433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3968" autoAdjust="0"/>
  </p:normalViewPr>
  <p:slideViewPr>
    <p:cSldViewPr>
      <p:cViewPr>
        <p:scale>
          <a:sx n="66" d="100"/>
          <a:sy n="66" d="100"/>
        </p:scale>
        <p:origin x="504" y="2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632" cy="338818"/>
          </a:xfrm>
          <a:prstGeom prst="rect">
            <a:avLst/>
          </a:prstGeom>
        </p:spPr>
        <p:txBody>
          <a:bodyPr vert="horz" lIns="48619" tIns="24309" rIns="48619" bIns="24309" rtlCol="0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526" y="0"/>
            <a:ext cx="4308632" cy="338818"/>
          </a:xfrm>
          <a:prstGeom prst="rect">
            <a:avLst/>
          </a:prstGeom>
        </p:spPr>
        <p:txBody>
          <a:bodyPr vert="horz" lIns="48619" tIns="24309" rIns="48619" bIns="24309" rtlCol="0"/>
          <a:lstStyle>
            <a:lvl1pPr algn="r">
              <a:defRPr sz="600"/>
            </a:lvl1pPr>
          </a:lstStyle>
          <a:p>
            <a:fld id="{4FB41E33-8355-4FE5-96A2-94EF44A0DF28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46138"/>
            <a:ext cx="4052887" cy="2281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19" tIns="24309" rIns="48619" bIns="2430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938" y="3253407"/>
            <a:ext cx="7954638" cy="2663086"/>
          </a:xfrm>
          <a:prstGeom prst="rect">
            <a:avLst/>
          </a:prstGeom>
        </p:spPr>
        <p:txBody>
          <a:bodyPr vert="horz" lIns="48619" tIns="24309" rIns="48619" bIns="2430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22346"/>
            <a:ext cx="4308632" cy="338817"/>
          </a:xfrm>
          <a:prstGeom prst="rect">
            <a:avLst/>
          </a:prstGeom>
        </p:spPr>
        <p:txBody>
          <a:bodyPr vert="horz" lIns="48619" tIns="24309" rIns="48619" bIns="24309" rtlCol="0" anchor="b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526" y="6422346"/>
            <a:ext cx="4308632" cy="338817"/>
          </a:xfrm>
          <a:prstGeom prst="rect">
            <a:avLst/>
          </a:prstGeom>
        </p:spPr>
        <p:txBody>
          <a:bodyPr vert="horz" lIns="48619" tIns="24309" rIns="48619" bIns="24309" rtlCol="0" anchor="b"/>
          <a:lstStyle>
            <a:lvl1pPr algn="r">
              <a:defRPr sz="600"/>
            </a:lvl1pPr>
          </a:lstStyle>
          <a:p>
            <a:fld id="{D21BA76F-95BB-457F-91E2-62770FE7B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91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0118" y="3332182"/>
            <a:ext cx="803981" cy="234015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6091"/>
            <a:ext cx="20014123" cy="108620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012607" cy="11277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9177458"/>
            <a:ext cx="20104099" cy="21310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2476" y="831965"/>
            <a:ext cx="4690946" cy="2492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450" y="955972"/>
            <a:ext cx="8013199" cy="1624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srcddp.ru/wp-content/uploads/2023/02/babmohn_qc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t="28788" r="15878" b="28788"/>
          <a:stretch/>
        </p:blipFill>
        <p:spPr bwMode="auto">
          <a:xfrm>
            <a:off x="3041650" y="337475"/>
            <a:ext cx="257175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55850" y="4054475"/>
            <a:ext cx="157734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b="1" spc="100" dirty="0" smtClean="0">
                <a:solidFill>
                  <a:srgbClr val="524641"/>
                </a:solidFill>
                <a:latin typeface="Bahnschrift" panose="020B0502040204020203" pitchFamily="34" charset="0"/>
                <a:ea typeface="+mj-ea"/>
                <a:cs typeface="Druk Cyr"/>
              </a:rPr>
              <a:t>ДИАГНОСТИКА </a:t>
            </a:r>
            <a:r>
              <a:rPr lang="ru-RU" sz="3800" b="1" spc="100" dirty="0">
                <a:solidFill>
                  <a:srgbClr val="524641"/>
                </a:solidFill>
                <a:latin typeface="Bahnschrift" panose="020B0502040204020203" pitchFamily="34" charset="0"/>
                <a:ea typeface="+mj-ea"/>
                <a:cs typeface="Druk Cyr"/>
              </a:rPr>
              <a:t>ПРОФЕССИОНАЛЬНЫХ КОМПЕТЕНЦИЙ ПЕДАГОГИЧЕСКИХ РАБОТНИКОВ И УПРАВЛЕНСКИХ КАДРОВ РЕСПУБЛИКИ </a:t>
            </a:r>
            <a:r>
              <a:rPr lang="ru-RU" sz="3800" b="1" spc="100" dirty="0" smtClean="0">
                <a:solidFill>
                  <a:srgbClr val="524641"/>
                </a:solidFill>
                <a:latin typeface="Bahnschrift" panose="020B0502040204020203" pitchFamily="34" charset="0"/>
                <a:ea typeface="+mj-ea"/>
                <a:cs typeface="Druk Cyr"/>
              </a:rPr>
              <a:t>ТАТАРСТАН В 2023 ГОДУ</a:t>
            </a:r>
          </a:p>
          <a:p>
            <a:pPr algn="ctr"/>
            <a:r>
              <a:rPr lang="ru-RU" sz="3800" b="1" spc="100" dirty="0" smtClean="0">
                <a:solidFill>
                  <a:srgbClr val="524641"/>
                </a:solidFill>
                <a:latin typeface="Bahnschrift" panose="020B0502040204020203" pitchFamily="34" charset="0"/>
                <a:ea typeface="+mj-ea"/>
                <a:cs typeface="Druk Cyr"/>
              </a:rPr>
              <a:t>(</a:t>
            </a:r>
            <a:r>
              <a:rPr lang="ru-RU" sz="3800" b="1" spc="100" dirty="0">
                <a:solidFill>
                  <a:srgbClr val="524641"/>
                </a:solidFill>
                <a:latin typeface="Bahnschrift" panose="020B0502040204020203" pitchFamily="34" charset="0"/>
                <a:ea typeface="+mj-ea"/>
                <a:cs typeface="Druk Cyr"/>
              </a:rPr>
              <a:t>06.09.2023-15.09.2023</a:t>
            </a:r>
            <a:r>
              <a:rPr lang="ru-RU" sz="3800" b="1" spc="100" dirty="0" smtClean="0">
                <a:solidFill>
                  <a:srgbClr val="524641"/>
                </a:solidFill>
                <a:latin typeface="Bahnschrift" panose="020B0502040204020203" pitchFamily="34" charset="0"/>
                <a:ea typeface="+mj-ea"/>
                <a:cs typeface="Druk Cyr"/>
              </a:rPr>
              <a:t>)</a:t>
            </a:r>
          </a:p>
        </p:txBody>
      </p:sp>
      <p:pic>
        <p:nvPicPr>
          <p:cNvPr id="8" name="Picture 2" descr="https://ca-tatar.ru/media/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9650" y="0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5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srcddp.ru/wp-content/uploads/2023/02/babmohn_qc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t="28788" r="15878" b="28788"/>
          <a:stretch/>
        </p:blipFill>
        <p:spPr bwMode="auto">
          <a:xfrm>
            <a:off x="3041650" y="337475"/>
            <a:ext cx="257175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ca-tatar.ru/media/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9650" y="0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7" t="20282" r="-1"/>
          <a:stretch/>
        </p:blipFill>
        <p:spPr>
          <a:xfrm>
            <a:off x="4452292" y="2008647"/>
            <a:ext cx="11656715" cy="31872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909492" y="3822495"/>
            <a:ext cx="10820399" cy="215444"/>
          </a:xfrm>
          <a:prstGeom prst="rect">
            <a:avLst/>
          </a:prstGeom>
          <a:solidFill>
            <a:srgbClr val="F6F6F6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>
                <a:solidFill>
                  <a:srgbClr val="6585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профессиональных компетенций педагогических работников - </a:t>
            </a:r>
            <a:r>
              <a:rPr lang="ru-RU" sz="1400" b="1" dirty="0" smtClean="0">
                <a:solidFill>
                  <a:srgbClr val="8A41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кандидатов на повышение квалификации в 2024 году</a:t>
            </a:r>
            <a:endParaRPr lang="ru-RU" sz="1400" b="1" dirty="0">
              <a:solidFill>
                <a:srgbClr val="8A413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019975"/>
              </p:ext>
            </p:extLst>
          </p:nvPr>
        </p:nvGraphicFramePr>
        <p:xfrm>
          <a:off x="1203883" y="6338943"/>
          <a:ext cx="5354237" cy="269501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5354237">
                  <a:extLst>
                    <a:ext uri="{9D8B030D-6E8A-4147-A177-3AD203B41FA5}">
                      <a16:colId xmlns:a16="http://schemas.microsoft.com/office/drawing/2014/main" val="3550549699"/>
                    </a:ext>
                  </a:extLst>
                </a:gridCol>
              </a:tblGrid>
              <a:tr h="5512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</a:t>
                      </a:r>
                      <a:r>
                        <a:rPr lang="ru-RU" sz="2000" b="1" baseline="0" dirty="0" smtClean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</a:t>
                      </a:r>
                      <a:endParaRPr lang="ru-RU" sz="2000" b="1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5764678"/>
                  </a:ext>
                </a:extLst>
              </a:tr>
              <a:tr h="46369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Bahnschrift" panose="020B0502040204020203" pitchFamily="34" charset="0"/>
                        </a:rPr>
                        <a:t>Учитель русского языка и литературы</a:t>
                      </a:r>
                      <a:endParaRPr lang="ru-RU" sz="1800" b="0" dirty="0" smtClean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1665159"/>
                  </a:ext>
                </a:extLst>
              </a:tr>
              <a:tr h="3724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Bahnschrift" panose="020B0502040204020203" pitchFamily="34" charset="0"/>
                        </a:rPr>
                        <a:t>Учитель биологии</a:t>
                      </a:r>
                      <a:endParaRPr lang="ru-RU" sz="1800" b="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01721000"/>
                  </a:ext>
                </a:extLst>
              </a:tr>
              <a:tr h="483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Bahnschrift" panose="020B0502040204020203" pitchFamily="34" charset="0"/>
                        </a:rPr>
                        <a:t>Учитель </a:t>
                      </a:r>
                      <a:r>
                        <a:rPr lang="ru-RU" sz="1800" b="0" dirty="0" smtClean="0">
                          <a:effectLst/>
                          <a:latin typeface="Bahnschrift" panose="020B0502040204020203" pitchFamily="34" charset="0"/>
                        </a:rPr>
                        <a:t>математики, математики-информатики</a:t>
                      </a:r>
                      <a:endParaRPr lang="ru-RU" sz="1800" b="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9315865"/>
                  </a:ext>
                </a:extLst>
              </a:tr>
              <a:tr h="474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Bahnschrift" panose="020B0502040204020203" pitchFamily="34" charset="0"/>
                        </a:rPr>
                        <a:t>Учитель </a:t>
                      </a:r>
                      <a:r>
                        <a:rPr lang="ru-RU" sz="1800" b="0" dirty="0" smtClean="0">
                          <a:effectLst/>
                          <a:latin typeface="Bahnschrift" panose="020B0502040204020203" pitchFamily="34" charset="0"/>
                        </a:rPr>
                        <a:t>физики</a:t>
                      </a:r>
                      <a:endParaRPr lang="ru-RU" sz="1800" b="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8903424"/>
                  </a:ext>
                </a:extLst>
              </a:tr>
              <a:tr h="349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Bahnschrift" panose="020B0502040204020203" pitchFamily="34" charset="0"/>
                        </a:rPr>
                        <a:t>Учитель химии</a:t>
                      </a:r>
                      <a:endParaRPr lang="ru-RU" sz="1800" b="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6164685"/>
                  </a:ext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053358"/>
              </p:ext>
            </p:extLst>
          </p:nvPr>
        </p:nvGraphicFramePr>
        <p:xfrm>
          <a:off x="7156450" y="6272422"/>
          <a:ext cx="5562599" cy="2638763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5562599">
                  <a:extLst>
                    <a:ext uri="{9D8B030D-6E8A-4147-A177-3AD203B41FA5}">
                      <a16:colId xmlns:a16="http://schemas.microsoft.com/office/drawing/2014/main" val="3550549699"/>
                    </a:ext>
                  </a:extLst>
                </a:gridCol>
              </a:tblGrid>
              <a:tr h="6129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Дошкольные образовательные</a:t>
                      </a:r>
                      <a:r>
                        <a:rPr lang="ru-RU" sz="2000" b="1" baseline="0" dirty="0" smtClean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организации</a:t>
                      </a:r>
                      <a:endParaRPr lang="ru-RU" sz="2000" b="1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5764678"/>
                  </a:ext>
                </a:extLst>
              </a:tr>
              <a:tr h="438182"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Воспитатель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1665159"/>
                  </a:ext>
                </a:extLst>
              </a:tr>
              <a:tr h="351942"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Старший воспитатель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01721000"/>
                  </a:ext>
                </a:extLst>
              </a:tr>
              <a:tr h="457203"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Инструктор по физической культуре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9315865"/>
                  </a:ext>
                </a:extLst>
              </a:tr>
              <a:tr h="448365"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Музыкальный руководитель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8903424"/>
                  </a:ext>
                </a:extLst>
              </a:tr>
              <a:tr h="330167"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Руководитель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ДОО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(заведующий)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6164685"/>
                  </a:ext>
                </a:extLst>
              </a:tr>
            </a:tbl>
          </a:graphicData>
        </a:graphic>
      </p:graphicFrame>
      <p:cxnSp>
        <p:nvCxnSpPr>
          <p:cNvPr id="35" name="Прямая со стрелкой 34"/>
          <p:cNvCxnSpPr/>
          <p:nvPr/>
        </p:nvCxnSpPr>
        <p:spPr>
          <a:xfrm flipH="1">
            <a:off x="3999785" y="4101753"/>
            <a:ext cx="5671265" cy="2289625"/>
          </a:xfrm>
          <a:prstGeom prst="straightConnector1">
            <a:avLst/>
          </a:prstGeom>
          <a:ln w="76200">
            <a:prstDash val="dash"/>
            <a:tailEnd type="arrow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9671050" y="4085791"/>
            <a:ext cx="11234" cy="2305587"/>
          </a:xfrm>
          <a:prstGeom prst="straightConnector1">
            <a:avLst/>
          </a:prstGeom>
          <a:ln w="76200">
            <a:prstDash val="dash"/>
            <a:tailEnd type="arrow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518048" y="8961010"/>
            <a:ext cx="647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Диагностика готовности к развитию читательской, естественнонаучной и математической грамотности школьников</a:t>
            </a:r>
            <a:endParaRPr lang="ru-RU" sz="2400" dirty="0">
              <a:solidFill>
                <a:srgbClr val="0070C0"/>
              </a:solidFill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234950" y="10463027"/>
            <a:ext cx="14173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8A413E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Новое - по отдельной ссылке</a:t>
            </a:r>
            <a:endParaRPr lang="ru-RU" sz="3200" b="1" dirty="0">
              <a:solidFill>
                <a:srgbClr val="8A413E"/>
              </a:solidFill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Левая фигурная скобка 68"/>
          <p:cNvSpPr/>
          <p:nvPr/>
        </p:nvSpPr>
        <p:spPr>
          <a:xfrm rot="16200000">
            <a:off x="6428542" y="4012367"/>
            <a:ext cx="587750" cy="12450465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 стрелкой 88"/>
          <p:cNvCxnSpPr/>
          <p:nvPr/>
        </p:nvCxnSpPr>
        <p:spPr>
          <a:xfrm>
            <a:off x="9671050" y="4085791"/>
            <a:ext cx="6058841" cy="2425851"/>
          </a:xfrm>
          <a:prstGeom prst="straightConnector1">
            <a:avLst/>
          </a:prstGeom>
          <a:ln w="76200">
            <a:prstDash val="dash"/>
            <a:tailEnd type="arrow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13478379" y="6682295"/>
            <a:ext cx="5184271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Bahnschrift" panose="020B0502040204020203" pitchFamily="34" charset="0"/>
              </a:rPr>
              <a:t>Другие педагогические работники </a:t>
            </a:r>
            <a:r>
              <a:rPr lang="ru-RU" sz="2800" b="1" dirty="0" smtClean="0">
                <a:latin typeface="Bahnschrift" panose="020B0502040204020203" pitchFamily="34" charset="0"/>
              </a:rPr>
              <a:t> - без изменений</a:t>
            </a:r>
            <a:endParaRPr lang="ru-RU" sz="2800" dirty="0">
              <a:latin typeface="Bahnschrift" panose="020B0502040204020203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11808" y="3515660"/>
            <a:ext cx="3315642" cy="1138773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Bahnschrift" panose="020B0502040204020203" pitchFamily="34" charset="0"/>
              </a:rPr>
              <a:t>Инструкция</a:t>
            </a:r>
          </a:p>
          <a:p>
            <a:pPr algn="ctr"/>
            <a:r>
              <a:rPr lang="ru-RU" sz="3200" dirty="0" smtClean="0">
                <a:latin typeface="Bahnschrift" panose="020B0502040204020203" pitchFamily="34" charset="0"/>
              </a:rPr>
              <a:t>С 05.09.2023</a:t>
            </a:r>
            <a:endParaRPr lang="ru-RU" sz="2400" dirty="0">
              <a:latin typeface="Bahnschrift" panose="020B0502040204020203" pitchFamily="34" charset="0"/>
            </a:endParaRPr>
          </a:p>
        </p:txBody>
      </p:sp>
      <p:cxnSp>
        <p:nvCxnSpPr>
          <p:cNvPr id="98" name="Прямая со стрелкой 97"/>
          <p:cNvCxnSpPr/>
          <p:nvPr/>
        </p:nvCxnSpPr>
        <p:spPr>
          <a:xfrm flipH="1" flipV="1">
            <a:off x="3498849" y="3909697"/>
            <a:ext cx="1185111" cy="13282"/>
          </a:xfrm>
          <a:prstGeom prst="straightConnector1">
            <a:avLst/>
          </a:prstGeom>
          <a:ln w="76200">
            <a:prstDash val="solid"/>
            <a:tailEnd type="arrow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5983008" y="514528"/>
            <a:ext cx="111670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100" dirty="0" smtClean="0">
                <a:solidFill>
                  <a:srgbClr val="524641"/>
                </a:solidFill>
                <a:latin typeface="Bahnschrift" panose="020B0502040204020203" pitchFamily="34" charset="0"/>
                <a:cs typeface="Druk Cyr"/>
              </a:rPr>
              <a:t>ДИАГНОСТИКА ПРОФЕССИОНАЛЬНЫХ КОМПЕТЕНЦИЙ</a:t>
            </a:r>
          </a:p>
          <a:p>
            <a:pPr algn="ctr"/>
            <a:r>
              <a:rPr lang="ru-RU" sz="2800" b="1" spc="100" dirty="0" smtClean="0">
                <a:solidFill>
                  <a:srgbClr val="8A413E"/>
                </a:solidFill>
                <a:latin typeface="Bahnschrift" panose="020B0502040204020203" pitchFamily="34" charset="0"/>
                <a:cs typeface="Druk Cyr"/>
              </a:rPr>
              <a:t>06.09.2023-15.09.2023</a:t>
            </a:r>
            <a:endParaRPr lang="ru-RU" sz="2800" b="1" spc="100" dirty="0">
              <a:solidFill>
                <a:srgbClr val="8A413E"/>
              </a:solidFill>
              <a:latin typeface="Bahnschrift" panose="020B0502040204020203" pitchFamily="34" charset="0"/>
              <a:cs typeface="Druk Cyr"/>
            </a:endParaRPr>
          </a:p>
        </p:txBody>
      </p:sp>
    </p:spTree>
    <p:extLst>
      <p:ext uri="{BB962C8B-B14F-4D97-AF65-F5344CB8AC3E}">
        <p14:creationId xmlns:p14="http://schemas.microsoft.com/office/powerpoint/2010/main" val="315992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srcddp.ru/wp-content/uploads/2023/02/babmohn_qc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t="28788" r="15878" b="28788"/>
          <a:stretch/>
        </p:blipFill>
        <p:spPr bwMode="auto">
          <a:xfrm>
            <a:off x="3041650" y="337475"/>
            <a:ext cx="257175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ca-tatar.ru/media/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9650" y="0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534283"/>
              </p:ext>
            </p:extLst>
          </p:nvPr>
        </p:nvGraphicFramePr>
        <p:xfrm>
          <a:off x="1486034" y="4283075"/>
          <a:ext cx="8382000" cy="497997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04085">
                  <a:extLst>
                    <a:ext uri="{9D8B030D-6E8A-4147-A177-3AD203B41FA5}">
                      <a16:colId xmlns:a16="http://schemas.microsoft.com/office/drawing/2014/main" val="4271824693"/>
                    </a:ext>
                  </a:extLst>
                </a:gridCol>
                <a:gridCol w="7877915">
                  <a:extLst>
                    <a:ext uri="{9D8B030D-6E8A-4147-A177-3AD203B41FA5}">
                      <a16:colId xmlns:a16="http://schemas.microsoft.com/office/drawing/2014/main" val="2604704274"/>
                    </a:ext>
                  </a:extLst>
                </a:gridCol>
              </a:tblGrid>
              <a:tr h="353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5114001"/>
                  </a:ext>
                </a:extLst>
              </a:tr>
              <a:tr h="56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Bahnschrift" panose="020B0502040204020203" pitchFamily="34" charset="0"/>
                        </a:rPr>
                        <a:t>1.</a:t>
                      </a:r>
                      <a:endParaRPr lang="ru-RU" sz="28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Bahnschrift" panose="020B0502040204020203" pitchFamily="34" charset="0"/>
                        </a:rPr>
                        <a:t>Учитель</a:t>
                      </a:r>
                      <a:endParaRPr lang="ru-RU" sz="28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3485399"/>
                  </a:ext>
                </a:extLst>
              </a:tr>
              <a:tr h="56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Bahnschrift" panose="020B0502040204020203" pitchFamily="34" charset="0"/>
                        </a:rPr>
                        <a:t>2.</a:t>
                      </a:r>
                      <a:endParaRPr lang="ru-RU" sz="28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Bahnschrift" panose="020B0502040204020203" pitchFamily="34" charset="0"/>
                        </a:rPr>
                        <a:t>Социальный педагог</a:t>
                      </a:r>
                      <a:endParaRPr lang="ru-RU" sz="28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4499401"/>
                  </a:ext>
                </a:extLst>
              </a:tr>
              <a:tr h="56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Bahnschrift" panose="020B0502040204020203" pitchFamily="34" charset="0"/>
                        </a:rPr>
                        <a:t>3.</a:t>
                      </a:r>
                      <a:endParaRPr lang="ru-RU" sz="28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Bahnschrift" panose="020B0502040204020203" pitchFamily="34" charset="0"/>
                        </a:rPr>
                        <a:t>Педагог-психолог</a:t>
                      </a:r>
                      <a:endParaRPr lang="ru-RU" sz="28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6783585"/>
                  </a:ext>
                </a:extLst>
              </a:tr>
              <a:tr h="56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Bahnschrift" panose="020B0502040204020203" pitchFamily="34" charset="0"/>
                        </a:rPr>
                        <a:t>4.</a:t>
                      </a:r>
                      <a:endParaRPr lang="ru-RU" sz="28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Bahnschrift" panose="020B0502040204020203" pitchFamily="34" charset="0"/>
                        </a:rPr>
                        <a:t>Учитель-логопед</a:t>
                      </a:r>
                      <a:endParaRPr lang="ru-RU" sz="28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4871363"/>
                  </a:ext>
                </a:extLst>
              </a:tr>
              <a:tr h="56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Bahnschrift" panose="020B0502040204020203" pitchFamily="34" charset="0"/>
                        </a:rPr>
                        <a:t>5.</a:t>
                      </a:r>
                      <a:endParaRPr lang="ru-RU" sz="28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Bahnschrift" panose="020B0502040204020203" pitchFamily="34" charset="0"/>
                        </a:rPr>
                        <a:t>Учитель-дефектолог (</a:t>
                      </a:r>
                      <a:r>
                        <a:rPr lang="ru-RU" sz="2800" dirty="0" err="1">
                          <a:effectLst/>
                          <a:latin typeface="Bahnschrift" panose="020B0502040204020203" pitchFamily="34" charset="0"/>
                        </a:rPr>
                        <a:t>олигофренопедагог</a:t>
                      </a:r>
                      <a:r>
                        <a:rPr lang="ru-RU" sz="2800" dirty="0">
                          <a:effectLst/>
                          <a:latin typeface="Bahnschrift" panose="020B0502040204020203" pitchFamily="34" charset="0"/>
                        </a:rPr>
                        <a:t>)</a:t>
                      </a:r>
                      <a:endParaRPr lang="ru-RU" sz="28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0083161"/>
                  </a:ext>
                </a:extLst>
              </a:tr>
              <a:tr h="56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Bahnschrift" panose="020B0502040204020203" pitchFamily="34" charset="0"/>
                        </a:rPr>
                        <a:t>6.</a:t>
                      </a:r>
                      <a:endParaRPr lang="ru-RU" sz="28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Bahnschrift" panose="020B0502040204020203" pitchFamily="34" charset="0"/>
                        </a:rPr>
                        <a:t>Педагог-библиотекарь</a:t>
                      </a:r>
                      <a:endParaRPr lang="ru-RU" sz="28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5856528"/>
                  </a:ext>
                </a:extLst>
              </a:tr>
              <a:tr h="56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Bahnschrift" panose="020B0502040204020203" pitchFamily="34" charset="0"/>
                        </a:rPr>
                        <a:t>7.</a:t>
                      </a:r>
                      <a:endParaRPr lang="ru-RU" sz="28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Bahnschrift" panose="020B0502040204020203" pitchFamily="34" charset="0"/>
                        </a:rPr>
                        <a:t>Директор</a:t>
                      </a:r>
                      <a:endParaRPr lang="ru-RU" sz="28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2177519"/>
                  </a:ext>
                </a:extLst>
              </a:tr>
              <a:tr h="56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Bahnschrift" panose="020B0502040204020203" pitchFamily="34" charset="0"/>
                        </a:rPr>
                        <a:t>8.</a:t>
                      </a:r>
                      <a:endParaRPr lang="ru-RU" sz="28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Bahnschrift" panose="020B0502040204020203" pitchFamily="34" charset="0"/>
                        </a:rPr>
                        <a:t>Заместитель директора</a:t>
                      </a:r>
                      <a:endParaRPr lang="ru-RU" sz="28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5009811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85986" y="2606675"/>
            <a:ext cx="106680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Bahnschrift" panose="020B0502040204020203" pitchFamily="34" charset="0"/>
              </a:rPr>
              <a:t>Привести следующие должности в личных кабинетах в соответствие с перечнем</a:t>
            </a:r>
            <a:endParaRPr lang="ru-RU" sz="3600" dirty="0">
              <a:latin typeface="Bahnschrift" panose="020B0502040204020203" pitchFamily="34" charset="0"/>
            </a:endParaRPr>
          </a:p>
        </p:txBody>
      </p:sp>
      <p:pic>
        <p:nvPicPr>
          <p:cNvPr id="20" name="Рисунок 19"/>
          <p:cNvPicPr/>
          <p:nvPr/>
        </p:nvPicPr>
        <p:blipFill rotWithShape="1">
          <a:blip r:embed="rId5"/>
          <a:srcRect l="883" r="26883" b="13802"/>
          <a:stretch/>
        </p:blipFill>
        <p:spPr>
          <a:xfrm>
            <a:off x="10433049" y="5355998"/>
            <a:ext cx="5638801" cy="4016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11804650" y="4173506"/>
            <a:ext cx="6477000" cy="64633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8A413E"/>
                </a:solidFill>
                <a:latin typeface="Bahnschrift" panose="020B0502040204020203" pitchFamily="34" charset="0"/>
              </a:rPr>
              <a:t>Ошибки</a:t>
            </a:r>
            <a:endParaRPr lang="ru-RU" sz="3600" dirty="0">
              <a:solidFill>
                <a:srgbClr val="8A413E"/>
              </a:solidFill>
              <a:latin typeface="Bahnschrift" panose="020B0502040204020203" pitchFamily="34" charset="0"/>
            </a:endParaRPr>
          </a:p>
        </p:txBody>
      </p:sp>
      <p:pic>
        <p:nvPicPr>
          <p:cNvPr id="27" name="Рисунок 26"/>
          <p:cNvPicPr/>
          <p:nvPr/>
        </p:nvPicPr>
        <p:blipFill rotWithShape="1">
          <a:blip r:embed="rId6"/>
          <a:srcRect r="25407" b="23312"/>
          <a:stretch/>
        </p:blipFill>
        <p:spPr>
          <a:xfrm>
            <a:off x="13745527" y="6873875"/>
            <a:ext cx="5907723" cy="4042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2000014" y="5861042"/>
            <a:ext cx="24683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15560470" y="7501156"/>
            <a:ext cx="27688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15545956" y="7775348"/>
            <a:ext cx="27688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12000014" y="5968382"/>
            <a:ext cx="27688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1885136" y="6230351"/>
            <a:ext cx="27688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03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9199617" y="10479318"/>
            <a:ext cx="597690" cy="396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>
              <a:defRPr/>
            </a:pPr>
            <a:r>
              <a:rPr lang="ru-RU" sz="1979" dirty="0">
                <a:solidFill>
                  <a:srgbClr val="032B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11964" y="2424033"/>
            <a:ext cx="308688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033BF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Воспитатель </a:t>
            </a:r>
            <a:endParaRPr lang="ru-RU" sz="2400" b="1" dirty="0" smtClean="0">
              <a:solidFill>
                <a:srgbClr val="033BF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ru-RU" sz="2400" b="1" dirty="0" smtClean="0">
                <a:solidFill>
                  <a:srgbClr val="033BF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</a:t>
            </a:r>
            <a:r>
              <a:rPr lang="ru-RU" sz="2400" b="1" dirty="0">
                <a:solidFill>
                  <a:srgbClr val="033BF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27 заданий</a:t>
            </a:r>
            <a:r>
              <a:rPr lang="ru-RU" sz="2400" b="1" dirty="0" smtClean="0">
                <a:solidFill>
                  <a:srgbClr val="033BF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pPr lvl="0" algn="ctr">
              <a:defRPr/>
            </a:pPr>
            <a:endParaRPr lang="ru-RU" sz="2400" b="1" dirty="0">
              <a:solidFill>
                <a:srgbClr val="033BF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ru-RU" sz="2400" b="1" dirty="0">
                <a:solidFill>
                  <a:srgbClr val="033BF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Старший </a:t>
            </a:r>
            <a:r>
              <a:rPr lang="ru-RU" sz="2400" b="1" dirty="0" smtClean="0">
                <a:solidFill>
                  <a:srgbClr val="033BF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воспитатель</a:t>
            </a:r>
          </a:p>
          <a:p>
            <a:pPr lvl="0" algn="ctr">
              <a:defRPr/>
            </a:pPr>
            <a:r>
              <a:rPr lang="ru-RU" sz="2400" b="1" dirty="0" smtClean="0">
                <a:solidFill>
                  <a:srgbClr val="033BF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(25 заданий)</a:t>
            </a:r>
          </a:p>
          <a:p>
            <a:pPr lvl="0" algn="ctr">
              <a:defRPr/>
            </a:pPr>
            <a:endParaRPr lang="ru-RU" sz="2400" b="1" dirty="0">
              <a:solidFill>
                <a:srgbClr val="033BF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ru-RU" sz="2400" b="1" dirty="0" smtClean="0">
              <a:solidFill>
                <a:srgbClr val="033BF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ru-RU" sz="2400" b="1" dirty="0">
                <a:solidFill>
                  <a:srgbClr val="033BF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Инструктор по физической культуре</a:t>
            </a:r>
          </a:p>
          <a:p>
            <a:pPr lvl="0" algn="ctr">
              <a:defRPr/>
            </a:pPr>
            <a:r>
              <a:rPr lang="ru-RU" sz="2400" b="1" dirty="0">
                <a:solidFill>
                  <a:srgbClr val="033BF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(22 задания)</a:t>
            </a:r>
          </a:p>
          <a:p>
            <a:pPr lvl="0" algn="ctr">
              <a:defRPr/>
            </a:pPr>
            <a:endParaRPr lang="ru-RU" sz="2400" b="1" dirty="0">
              <a:solidFill>
                <a:srgbClr val="033BF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ru-RU" sz="2400" b="1" dirty="0">
                <a:solidFill>
                  <a:srgbClr val="033BF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Музыкальный руководитель (20 заданий</a:t>
            </a:r>
          </a:p>
          <a:p>
            <a:pPr lvl="0" algn="ctr">
              <a:defRPr/>
            </a:pPr>
            <a:endParaRPr lang="ru-RU" b="1" dirty="0">
              <a:solidFill>
                <a:srgbClr val="033BF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5" name="Таблица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449756"/>
              </p:ext>
            </p:extLst>
          </p:nvPr>
        </p:nvGraphicFramePr>
        <p:xfrm>
          <a:off x="3498850" y="2219848"/>
          <a:ext cx="7959569" cy="743566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21136">
                  <a:extLst>
                    <a:ext uri="{9D8B030D-6E8A-4147-A177-3AD203B41FA5}">
                      <a16:colId xmlns:a16="http://schemas.microsoft.com/office/drawing/2014/main" val="116881270"/>
                    </a:ext>
                  </a:extLst>
                </a:gridCol>
                <a:gridCol w="7238433">
                  <a:extLst>
                    <a:ext uri="{9D8B030D-6E8A-4147-A177-3AD203B41FA5}">
                      <a16:colId xmlns:a16="http://schemas.microsoft.com/office/drawing/2014/main" val="2048934965"/>
                    </a:ext>
                  </a:extLst>
                </a:gridCol>
              </a:tblGrid>
              <a:tr h="32271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Младенчество, ранний возраст (0-3 года)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3631673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Предметно-пространственная среда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985706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Присмотр и уход за детьми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1192239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Речь и мышление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9592364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активности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3472125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910444"/>
                  </a:ext>
                </a:extLst>
              </a:tr>
              <a:tr h="645425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Младший дошкольный возраст, средний дошкольный возраст (3-5 лет)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870737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Предметно-пространственная среда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3541399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Присмотр и уход за детьми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4097285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Речь и мышление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5969596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активности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3037644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9546943"/>
                  </a:ext>
                </a:extLst>
              </a:tr>
              <a:tr h="32271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дошкольный возраст (6-7 лет)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784853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Предметно-пространственная среда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0431727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Присмотр и уход за детьми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32927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Речь и мышление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233987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активности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087751"/>
                  </a:ext>
                </a:extLst>
              </a:tr>
              <a:tr h="322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086" marR="113086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096679"/>
                  </a:ext>
                </a:extLst>
              </a:tr>
            </a:tbl>
          </a:graphicData>
        </a:graphic>
      </p:graphicFrame>
      <p:graphicFrame>
        <p:nvGraphicFramePr>
          <p:cNvPr id="53" name="Таблица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438419"/>
              </p:ext>
            </p:extLst>
          </p:nvPr>
        </p:nvGraphicFramePr>
        <p:xfrm>
          <a:off x="13682222" y="2376036"/>
          <a:ext cx="6030644" cy="47302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1507">
                  <a:extLst>
                    <a:ext uri="{9D8B030D-6E8A-4147-A177-3AD203B41FA5}">
                      <a16:colId xmlns:a16="http://schemas.microsoft.com/office/drawing/2014/main" val="410988646"/>
                    </a:ext>
                  </a:extLst>
                </a:gridCol>
                <a:gridCol w="5419137">
                  <a:extLst>
                    <a:ext uri="{9D8B030D-6E8A-4147-A177-3AD203B41FA5}">
                      <a16:colId xmlns:a16="http://schemas.microsoft.com/office/drawing/2014/main" val="2076692313"/>
                    </a:ext>
                  </a:extLst>
                </a:gridCol>
              </a:tblGrid>
              <a:tr h="8125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09" marR="104709" marT="104709" marB="104709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Нормативно-правовые вопросы управления образовательной организацией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09" marR="104709" marT="104709" marB="10470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2345302"/>
                  </a:ext>
                </a:extLst>
              </a:tr>
              <a:tr h="532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09" marR="104709" marT="104709" marB="104709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кадровыми ресурсами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09" marR="104709" marT="104709" marB="10470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106157"/>
                  </a:ext>
                </a:extLst>
              </a:tr>
              <a:tr h="532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09" marR="104709" marT="104709" marB="104709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учебно-материальными ресурсами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09" marR="104709" marT="104709" marB="10470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557017"/>
                  </a:ext>
                </a:extLst>
              </a:tr>
              <a:tr h="532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09" marR="104709" marT="104709" marB="104709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Управление образовательной деятельностью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09" marR="104709" marT="104709" marB="10470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5946346"/>
                  </a:ext>
                </a:extLst>
              </a:tr>
              <a:tr h="532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09" marR="104709" marT="104709" marB="104709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Управление информационно-методическими ресурсами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09" marR="104709" marT="104709" marB="10470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967766"/>
                  </a:ext>
                </a:extLst>
              </a:tr>
            </a:tbl>
          </a:graphicData>
        </a:graphic>
      </p:graphicFrame>
      <p:sp>
        <p:nvSpPr>
          <p:cNvPr id="55" name="Прямоугольник 54"/>
          <p:cNvSpPr/>
          <p:nvPr/>
        </p:nvSpPr>
        <p:spPr>
          <a:xfrm>
            <a:off x="11319221" y="2437722"/>
            <a:ext cx="26658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033BF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Руководитель (заведующий) (20 заданий)</a:t>
            </a:r>
          </a:p>
        </p:txBody>
      </p:sp>
      <p:pic>
        <p:nvPicPr>
          <p:cNvPr id="12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srcddp.ru/wp-content/uploads/2023/02/babmohn_qc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t="28788" r="15878" b="28788"/>
          <a:stretch/>
        </p:blipFill>
        <p:spPr bwMode="auto">
          <a:xfrm>
            <a:off x="3041650" y="337475"/>
            <a:ext cx="257175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ca-tatar.ru/media/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9650" y="0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9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3251" y="3978275"/>
            <a:ext cx="12194365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spc="300" dirty="0">
                <a:solidFill>
                  <a:srgbClr val="524641"/>
                </a:solidFill>
                <a:latin typeface="Bahnschrift" panose="020B0502040204020203" pitchFamily="34" charset="0"/>
                <a:ea typeface="+mj-ea"/>
                <a:cs typeface="Druk Cyr"/>
              </a:rPr>
              <a:t>Спасибо за внимание!</a:t>
            </a:r>
          </a:p>
          <a:p>
            <a:pPr algn="ctr"/>
            <a:r>
              <a:rPr lang="ru-RU" sz="6600" spc="300" dirty="0">
                <a:solidFill>
                  <a:srgbClr val="524641"/>
                </a:solidFill>
                <a:latin typeface="Bahnschrift" panose="020B0502040204020203" pitchFamily="34" charset="0"/>
                <a:ea typeface="+mj-ea"/>
                <a:cs typeface="Druk Cyr"/>
              </a:rPr>
              <a:t>И</a:t>
            </a:r>
            <a:r>
              <a:rPr lang="ru-RU" sz="6600" spc="300" dirty="0" smtClean="0">
                <a:solidFill>
                  <a:srgbClr val="524641"/>
                </a:solidFill>
                <a:latin typeface="Bahnschrift" panose="020B0502040204020203" pitchFamily="34" charset="0"/>
                <a:ea typeface="+mj-ea"/>
                <a:cs typeface="Druk Cyr"/>
              </a:rPr>
              <a:t>гътибарыгыз өчен рәхмәт!</a:t>
            </a:r>
            <a:endParaRPr lang="ru-RU" sz="6600" spc="300" dirty="0">
              <a:solidFill>
                <a:srgbClr val="524641"/>
              </a:solidFill>
              <a:latin typeface="Bahnschrift" panose="020B0502040204020203" pitchFamily="34" charset="0"/>
              <a:ea typeface="+mj-ea"/>
              <a:cs typeface="Druk Cyr"/>
            </a:endParaRPr>
          </a:p>
        </p:txBody>
      </p:sp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rcddp.ru/wp-content/uploads/2023/02/babmohn_qc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t="28788" r="15878" b="28788"/>
          <a:stretch/>
        </p:blipFill>
        <p:spPr bwMode="auto">
          <a:xfrm>
            <a:off x="3041650" y="337475"/>
            <a:ext cx="257175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ca-tatar.ru/media/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9650" y="0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23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16686</TotalTime>
  <Words>277</Words>
  <Application>Microsoft Office PowerPoint</Application>
  <PresentationFormat>Произвольный</PresentationFormat>
  <Paragraphs>98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Bahnschrift</vt:lpstr>
      <vt:lpstr>Verdana</vt:lpstr>
      <vt:lpstr>Druk Cyr</vt:lpstr>
      <vt:lpstr>Calibri</vt:lpstr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Гузель Гиниатуллина</dc:creator>
  <cp:lastModifiedBy>Пользователь</cp:lastModifiedBy>
  <cp:revision>435</cp:revision>
  <cp:lastPrinted>2023-03-06T07:32:08Z</cp:lastPrinted>
  <dcterms:created xsi:type="dcterms:W3CDTF">2023-01-13T17:17:54Z</dcterms:created>
  <dcterms:modified xsi:type="dcterms:W3CDTF">2023-08-29T07:22:32Z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2023-01-13T00:00:00Z</vt:filetime>
  </property>
  <property fmtid="{D5CDD505-2E9C-101B-9397-08002B2CF9AE}" pid="3" name="Creator">
    <vt:lpwstr>Adobe Illustrator 26.4 (Macintosh)</vt:lpwstr>
  </property>
  <property fmtid="{D5CDD505-2E9C-101B-9397-08002B2CF9AE}" pid="4" name="LastSaved">
    <vt:filetime>2023-01-13T00:00:00Z</vt:filetime>
  </property>
</Properties>
</file>