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61" r:id="rId3"/>
    <p:sldId id="262" r:id="rId4"/>
    <p:sldId id="266" r:id="rId5"/>
    <p:sldId id="267" r:id="rId6"/>
    <p:sldId id="268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18" d="100"/>
          <a:sy n="118" d="100"/>
        </p:scale>
        <p:origin x="-27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0A217-E824-4592-8F27-1962DFE908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D2DBE-3840-4C23-A731-EDD670964B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812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0A217-E824-4592-8F27-1962DFE908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D2DBE-3840-4C23-A731-EDD670964B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2401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0A217-E824-4592-8F27-1962DFE908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D2DBE-3840-4C23-A731-EDD670964B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8026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0A217-E824-4592-8F27-1962DFE908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D2DBE-3840-4C23-A731-EDD670964B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4123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0A217-E824-4592-8F27-1962DFE908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D2DBE-3840-4C23-A731-EDD670964B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9217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0A217-E824-4592-8F27-1962DFE908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D2DBE-3840-4C23-A731-EDD670964B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1539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0A217-E824-4592-8F27-1962DFE908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D2DBE-3840-4C23-A731-EDD670964B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3875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0A217-E824-4592-8F27-1962DFE908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D2DBE-3840-4C23-A731-EDD670964B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2147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0A217-E824-4592-8F27-1962DFE908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D2DBE-3840-4C23-A731-EDD670964B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546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0A217-E824-4592-8F27-1962DFE908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D2DBE-3840-4C23-A731-EDD670964B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2927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0A217-E824-4592-8F27-1962DFE908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D2DBE-3840-4C23-A731-EDD670964B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150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0A217-E824-4592-8F27-1962DFE908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D2DBE-3840-4C23-A731-EDD670964B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116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0A217-E824-4592-8F27-1962DFE908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D2DBE-3840-4C23-A731-EDD670964B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1423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0A217-E824-4592-8F27-1962DFE908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D2DBE-3840-4C23-A731-EDD670964B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207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0A217-E824-4592-8F27-1962DFE908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D2DBE-3840-4C23-A731-EDD670964B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299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0A217-E824-4592-8F27-1962DFE908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D2DBE-3840-4C23-A731-EDD670964B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193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0A217-E824-4592-8F27-1962DFE908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D2DBE-3840-4C23-A731-EDD670964B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308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0A217-E824-4592-8F27-1962DFE908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D2DBE-3840-4C23-A731-EDD670964B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874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0A217-E824-4592-8F27-1962DFE908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D2DBE-3840-4C23-A731-EDD670964B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412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0A217-E824-4592-8F27-1962DFE908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D2DBE-3840-4C23-A731-EDD670964B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798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0A217-E824-4592-8F27-1962DFE908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D2DBE-3840-4C23-A731-EDD670964B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74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0A217-E824-4592-8F27-1962DFE908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D2DBE-3840-4C23-A731-EDD670964B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390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C0A217-E824-4592-8F27-1962DFE908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AD2DBE-3840-4C23-A731-EDD670964B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948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C0A217-E824-4592-8F27-1962DFE908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AD2DBE-3840-4C23-A731-EDD670964B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434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0741795"/>
              </p:ext>
            </p:extLst>
          </p:nvPr>
        </p:nvGraphicFramePr>
        <p:xfrm>
          <a:off x="1556072" y="213678"/>
          <a:ext cx="7867176" cy="12192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933588"/>
                <a:gridCol w="3933588"/>
              </a:tblGrid>
              <a:tr h="1081838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Муниципальное</a:t>
                      </a:r>
                      <a:r>
                        <a:rPr lang="ru-RU" sz="14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бюджетное общеобразовательное учреждение</a:t>
                      </a:r>
                    </a:p>
                    <a:p>
                      <a:pPr algn="ctr"/>
                      <a:r>
                        <a:rPr lang="ru-RU" sz="14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«Гимназия № 2» </a:t>
                      </a:r>
                      <a:r>
                        <a:rPr lang="ru-RU" sz="1400" b="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Чистопольского</a:t>
                      </a:r>
                      <a:r>
                        <a:rPr lang="ru-RU" sz="14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Муниципального района Республики Татарстан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Татарстан </a:t>
                      </a:r>
                      <a:r>
                        <a:rPr lang="ru-RU" sz="14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Республикасы</a:t>
                      </a: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Чистай</a:t>
                      </a: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</a:t>
                      </a: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районы</a:t>
                      </a:r>
                    </a:p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"2 </a:t>
                      </a:r>
                      <a:r>
                        <a:rPr lang="ru-RU" sz="14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нче</a:t>
                      </a: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гимназия" </a:t>
                      </a:r>
                      <a:r>
                        <a:rPr lang="ru-RU" sz="14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</a:t>
                      </a: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бюджет </a:t>
                      </a:r>
                      <a:r>
                        <a:rPr lang="ru-RU" sz="14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гомуми</a:t>
                      </a: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белем</a:t>
                      </a: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учреждениесе</a:t>
                      </a: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832143" y="4347836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Мухаметшина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Ирина Анатольевна, </a:t>
            </a:r>
          </a:p>
          <a:p>
            <a:pPr algn="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биологии </a:t>
            </a:r>
          </a:p>
          <a:p>
            <a:pPr algn="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высшей квалификационной категории </a:t>
            </a:r>
          </a:p>
          <a:p>
            <a:pPr algn="r"/>
            <a:endParaRPr lang="ru-RU" sz="2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Мөхәммәтшина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Ирина Анатольевна,</a:t>
            </a:r>
          </a:p>
          <a:p>
            <a:pPr algn="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югары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категорияле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укытучысы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58"/>
          <a:stretch/>
        </p:blipFill>
        <p:spPr>
          <a:xfrm>
            <a:off x="601800" y="1432878"/>
            <a:ext cx="4475167" cy="54251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5656333" y="2047285"/>
            <a:ext cx="6060934" cy="1836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Педагог-наставник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673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26"/>
    </mc:Choice>
    <mc:Fallback xmlns="">
      <p:transition spd="slow" advTm="53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6000">
              <a:srgbClr val="CFD9EB"/>
            </a:gs>
            <a:gs pos="26000">
              <a:schemeClr val="bg1">
                <a:lumMod val="95000"/>
              </a:schemeClr>
            </a:gs>
            <a:gs pos="6000">
              <a:schemeClr val="accent5">
                <a:lumMod val="45000"/>
                <a:lumOff val="5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92610" y="66754"/>
            <a:ext cx="6504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Путь профессионального развития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3238" y="523741"/>
            <a:ext cx="3033021" cy="142220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высшей квалификационной категории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52983">
            <a:off x="3136085" y="789168"/>
            <a:ext cx="1381836" cy="1381836"/>
          </a:xfrm>
          <a:prstGeom prst="rect">
            <a:avLst/>
          </a:prstGeom>
        </p:spPr>
      </p:pic>
      <p:sp>
        <p:nvSpPr>
          <p:cNvPr id="13" name="Овал 12"/>
          <p:cNvSpPr/>
          <p:nvPr/>
        </p:nvSpPr>
        <p:spPr>
          <a:xfrm>
            <a:off x="4703521" y="1175383"/>
            <a:ext cx="2795516" cy="171961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кольного методического объединения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847261">
            <a:off x="7804760" y="1439851"/>
            <a:ext cx="1524934" cy="1381836"/>
          </a:xfrm>
          <a:prstGeom prst="rect">
            <a:avLst/>
          </a:prstGeom>
        </p:spPr>
      </p:pic>
      <p:sp>
        <p:nvSpPr>
          <p:cNvPr id="15" name="Овал 14"/>
          <p:cNvSpPr/>
          <p:nvPr/>
        </p:nvSpPr>
        <p:spPr>
          <a:xfrm>
            <a:off x="9604813" y="843759"/>
            <a:ext cx="2535184" cy="166502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Наставник молодого специалиста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865274" flipV="1">
            <a:off x="10140097" y="2527751"/>
            <a:ext cx="2169138" cy="1713188"/>
          </a:xfrm>
          <a:prstGeom prst="rect">
            <a:avLst/>
          </a:prstGeom>
        </p:spPr>
      </p:pic>
      <p:sp>
        <p:nvSpPr>
          <p:cNvPr id="18" name="Овал 17"/>
          <p:cNvSpPr/>
          <p:nvPr/>
        </p:nvSpPr>
        <p:spPr>
          <a:xfrm>
            <a:off x="8898340" y="4216558"/>
            <a:ext cx="3241657" cy="223007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привлекаемый департаментом надзора и контроля в сфере образования МО и Н РТ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440164" flipH="1">
            <a:off x="7537842" y="5002951"/>
            <a:ext cx="1264481" cy="1061632"/>
          </a:xfrm>
          <a:prstGeom prst="rect">
            <a:avLst/>
          </a:prstGeom>
        </p:spPr>
      </p:pic>
      <p:sp>
        <p:nvSpPr>
          <p:cNvPr id="20" name="Овал 19"/>
          <p:cNvSpPr/>
          <p:nvPr/>
        </p:nvSpPr>
        <p:spPr>
          <a:xfrm>
            <a:off x="4258354" y="4635054"/>
            <a:ext cx="3183471" cy="198381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Член экспертной комиссии аттестационной комиссии МО и Н по ЧМР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75" r="14910" b="18010"/>
          <a:stretch/>
        </p:blipFill>
        <p:spPr>
          <a:xfrm>
            <a:off x="309882" y="2251779"/>
            <a:ext cx="3314249" cy="36394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428735" flipV="1">
            <a:off x="2003297" y="4967424"/>
            <a:ext cx="2449717" cy="193479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131103" flipV="1">
            <a:off x="-508982" y="1829005"/>
            <a:ext cx="2075088" cy="1638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852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94"/>
    </mc:Choice>
    <mc:Fallback xmlns="">
      <p:transition spd="slow" advTm="59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1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91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6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6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81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210"/>
                            </p:stCondLst>
                            <p:childTnLst>
                              <p:par>
                                <p:cTn id="4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46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860"/>
                            </p:stCondLst>
                            <p:childTnLst>
                              <p:par>
                                <p:cTn id="5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110"/>
                            </p:stCondLst>
                            <p:childTnLst>
                              <p:par>
                                <p:cTn id="6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510"/>
                            </p:stCondLst>
                            <p:childTnLst>
                              <p:par>
                                <p:cTn id="6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5" grpId="0" animBg="1"/>
      <p:bldP spid="18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6000">
              <a:srgbClr val="CFD9EB"/>
            </a:gs>
            <a:gs pos="26000">
              <a:schemeClr val="bg1">
                <a:lumMod val="95000"/>
              </a:schemeClr>
            </a:gs>
            <a:gs pos="6000">
              <a:schemeClr val="accent5">
                <a:lumMod val="45000"/>
                <a:lumOff val="5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4" t="1592" r="29316" b="48259"/>
          <a:stretch/>
        </p:blipFill>
        <p:spPr>
          <a:xfrm>
            <a:off x="6094691" y="3267940"/>
            <a:ext cx="3241307" cy="329358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13788" y="764905"/>
            <a:ext cx="6907434" cy="3217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ru-RU" sz="3200" dirty="0" smtClean="0">
                <a:latin typeface="Bahnschrift" panose="020B0502040204020203" pitchFamily="34" charset="0"/>
              </a:rPr>
              <a:t>Наставник – это тот, кто </a:t>
            </a:r>
            <a:r>
              <a:rPr lang="ru-RU" sz="3200" dirty="0" smtClean="0">
                <a:solidFill>
                  <a:srgbClr val="0070C0"/>
                </a:solidFill>
                <a:latin typeface="Bahnschrift" panose="020B0502040204020203" pitchFamily="34" charset="0"/>
              </a:rPr>
              <a:t>готов поделиться профессиональным жизненным опытом </a:t>
            </a:r>
            <a:r>
              <a:rPr lang="ru-RU" sz="3200" dirty="0" smtClean="0">
                <a:latin typeface="Bahnschrift" panose="020B0502040204020203" pitchFamily="34" charset="0"/>
              </a:rPr>
              <a:t>с наставляемым чтобы помочь ему на пути к самореализации.</a:t>
            </a:r>
            <a:endParaRPr lang="ru-RU" sz="3200" dirty="0">
              <a:latin typeface="Bahnschrift" panose="020B0502040204020203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003" y="1032919"/>
            <a:ext cx="5748997" cy="4694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693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65"/>
    </mc:Choice>
    <mc:Fallback xmlns="">
      <p:transition spd="slow" advTm="59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5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6000">
              <a:srgbClr val="CFD9EB"/>
            </a:gs>
            <a:gs pos="26000">
              <a:schemeClr val="bg1">
                <a:lumMod val="95000"/>
              </a:schemeClr>
            </a:gs>
            <a:gs pos="6000">
              <a:schemeClr val="accent5">
                <a:lumMod val="45000"/>
                <a:lumOff val="5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54479" y="0"/>
            <a:ext cx="41342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наставничества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34" b="9652"/>
          <a:stretch/>
        </p:blipFill>
        <p:spPr>
          <a:xfrm>
            <a:off x="3885393" y="2780705"/>
            <a:ext cx="4553842" cy="40052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Стрелка вниз 4"/>
          <p:cNvSpPr/>
          <p:nvPr/>
        </p:nvSpPr>
        <p:spPr>
          <a:xfrm rot="7346215">
            <a:off x="2778032" y="1639077"/>
            <a:ext cx="328118" cy="1714761"/>
          </a:xfrm>
          <a:prstGeom prst="down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71492" y="5428154"/>
            <a:ext cx="2467767" cy="97761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«Я расскажу – 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 послушай»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88585" y="884580"/>
            <a:ext cx="2650674" cy="82064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«Я покажу –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 попробуй»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043800" y="761891"/>
            <a:ext cx="2387861" cy="87337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«Сделаем вместе»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9766582" y="841778"/>
            <a:ext cx="2156347" cy="79881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«Сделай сам –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подскажу»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9443733" y="5012349"/>
            <a:ext cx="2479196" cy="128980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«Сделай сам и расскажи, что сделал»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 rot="18519282">
            <a:off x="9224015" y="3435690"/>
            <a:ext cx="329904" cy="1500432"/>
          </a:xfrm>
          <a:prstGeom prst="down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13876165">
            <a:off x="9198991" y="1792366"/>
            <a:ext cx="341249" cy="1542100"/>
          </a:xfrm>
          <a:prstGeom prst="down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 rot="3476459">
            <a:off x="2613426" y="3716545"/>
            <a:ext cx="451667" cy="1752989"/>
          </a:xfrm>
          <a:prstGeom prst="down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верх 6"/>
          <p:cNvSpPr/>
          <p:nvPr/>
        </p:nvSpPr>
        <p:spPr>
          <a:xfrm>
            <a:off x="6037370" y="1812378"/>
            <a:ext cx="368489" cy="1001528"/>
          </a:xfrm>
          <a:prstGeom prst="up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050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45"/>
    </mc:Choice>
    <mc:Fallback xmlns="">
      <p:transition spd="slow" advTm="59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5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75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25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75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  <p:bldP spid="14" grpId="0" animBg="1"/>
      <p:bldP spid="15" grpId="0" animBg="1"/>
      <p:bldP spid="1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6000">
              <a:srgbClr val="CFD9EB"/>
            </a:gs>
            <a:gs pos="26000">
              <a:schemeClr val="bg1">
                <a:lumMod val="95000"/>
              </a:schemeClr>
            </a:gs>
            <a:gs pos="6000">
              <a:schemeClr val="accent5">
                <a:lumMod val="45000"/>
                <a:lumOff val="5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54"/>
          <a:stretch/>
        </p:blipFill>
        <p:spPr>
          <a:xfrm>
            <a:off x="240597" y="2361062"/>
            <a:ext cx="4090576" cy="37394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>
          <a:xfrm>
            <a:off x="8120418" y="2361062"/>
            <a:ext cx="3826166" cy="37372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Двойная стрелка вверх/вниз 4"/>
          <p:cNvSpPr/>
          <p:nvPr/>
        </p:nvSpPr>
        <p:spPr>
          <a:xfrm rot="16200000">
            <a:off x="5983482" y="1292062"/>
            <a:ext cx="484632" cy="3789244"/>
          </a:xfrm>
          <a:prstGeom prst="upDown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Двойная стрелка вверх/вниз 5"/>
          <p:cNvSpPr/>
          <p:nvPr/>
        </p:nvSpPr>
        <p:spPr>
          <a:xfrm rot="16200000">
            <a:off x="5981907" y="2455531"/>
            <a:ext cx="484632" cy="3789244"/>
          </a:xfrm>
          <a:prstGeom prst="upDown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Двойная стрелка вверх/вниз 6"/>
          <p:cNvSpPr/>
          <p:nvPr/>
        </p:nvSpPr>
        <p:spPr>
          <a:xfrm rot="16200000">
            <a:off x="5983479" y="3588297"/>
            <a:ext cx="484632" cy="3789244"/>
          </a:xfrm>
          <a:prstGeom prst="upDown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885899" y="2569053"/>
            <a:ext cx="30508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Взаимообогащение</a:t>
            </a:r>
            <a:endParaRPr lang="ru-RU" sz="24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20033" y="3706917"/>
            <a:ext cx="24336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Коммуникации</a:t>
            </a:r>
            <a:endParaRPr lang="ru-RU" sz="24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96299" y="4849005"/>
            <a:ext cx="14558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Доверие</a:t>
            </a:r>
            <a:endParaRPr lang="ru-RU" sz="24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1887" y="152072"/>
            <a:ext cx="98996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Быть педагогом – это искусство, врожденный талант, наука, мастерство.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583437" y="1528826"/>
            <a:ext cx="23631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К.Д. Ушинский</a:t>
            </a:r>
            <a:endParaRPr lang="ru-RU" sz="2400" dirty="0">
              <a:solidFill>
                <a:schemeClr val="accent5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471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91"/>
    </mc:Choice>
    <mc:Fallback xmlns="">
      <p:transition spd="slow" advTm="60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75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25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220</TotalTime>
  <Words>163</Words>
  <Application>Microsoft Office PowerPoint</Application>
  <PresentationFormat>Произвольный</PresentationFormat>
  <Paragraphs>35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Завуч2</cp:lastModifiedBy>
  <cp:revision>30</cp:revision>
  <dcterms:created xsi:type="dcterms:W3CDTF">2023-02-01T09:48:40Z</dcterms:created>
  <dcterms:modified xsi:type="dcterms:W3CDTF">2023-03-06T06:36:13Z</dcterms:modified>
</cp:coreProperties>
</file>