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8" r:id="rId2"/>
    <p:sldId id="268" r:id="rId3"/>
    <p:sldId id="284" r:id="rId4"/>
    <p:sldId id="270" r:id="rId5"/>
    <p:sldId id="271" r:id="rId6"/>
    <p:sldId id="280" r:id="rId7"/>
    <p:sldId id="275" r:id="rId8"/>
    <p:sldId id="276" r:id="rId9"/>
    <p:sldId id="272" r:id="rId10"/>
    <p:sldId id="273" r:id="rId11"/>
    <p:sldId id="277" r:id="rId12"/>
    <p:sldId id="274" r:id="rId13"/>
    <p:sldId id="281" r:id="rId14"/>
    <p:sldId id="286" r:id="rId15"/>
    <p:sldId id="287" r:id="rId16"/>
    <p:sldId id="288" r:id="rId17"/>
    <p:sldId id="28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EF05E7-B49A-47A2-98C1-6DB3B72E7FF8}">
          <p14:sldIdLst>
            <p14:sldId id="278"/>
            <p14:sldId id="268"/>
            <p14:sldId id="284"/>
            <p14:sldId id="270"/>
            <p14:sldId id="271"/>
            <p14:sldId id="280"/>
            <p14:sldId id="275"/>
            <p14:sldId id="276"/>
            <p14:sldId id="272"/>
            <p14:sldId id="273"/>
            <p14:sldId id="277"/>
            <p14:sldId id="274"/>
            <p14:sldId id="281"/>
            <p14:sldId id="286"/>
            <p14:sldId id="287"/>
            <p14:sldId id="288"/>
            <p14:sldId id="282"/>
          </p14:sldIdLst>
        </p14:section>
        <p14:section name="Раздел без заголовка" id="{086E1BFD-FA2E-487F-B6C9-32ED9637A61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p:scale>
          <a:sx n="55" d="100"/>
          <a:sy n="55" d="100"/>
        </p:scale>
        <p:origin x="-930" y="-4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62AF76FF-D233-4E1D-8723-C3A5CFACC375}" type="slidenum">
              <a:rPr lang="ru-RU" smtClean="0"/>
              <a:pPr/>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62AF76FF-D233-4E1D-8723-C3A5CFACC375}"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EC1E083-6DBA-46A5-A145-8282F1C20BFC}" type="datetimeFigureOut">
              <a:rPr lang="ru-RU" smtClean="0"/>
              <a:pPr/>
              <a:t>20.03.2015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2AF76FF-D233-4E1D-8723-C3A5CFACC375}"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EC1E083-6DBA-46A5-A145-8282F1C20BFC}" type="datetimeFigureOut">
              <a:rPr lang="ru-RU" smtClean="0"/>
              <a:pPr/>
              <a:t>20.03.2015</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2AF76FF-D233-4E1D-8723-C3A5CFACC375}"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pic>
        <p:nvPicPr>
          <p:cNvPr id="4" name="medlennaya-7-bez-slov(mp3-blog.info).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2339752" y="6011570"/>
            <a:ext cx="609600" cy="609600"/>
          </a:xfrm>
        </p:spPr>
      </p:pic>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107504" y="188640"/>
            <a:ext cx="8856984" cy="6432530"/>
          </a:xfrm>
          <a:prstGeom prst="rect">
            <a:avLst/>
          </a:prstGeom>
        </p:spPr>
        <p:txBody>
          <a:bodyPr wrap="square">
            <a:spAutoFit/>
          </a:bodyPr>
          <a:lstStyle/>
          <a:p>
            <a:r>
              <a:rPr lang="ru-RU" sz="9600" dirty="0" smtClean="0">
                <a:solidFill>
                  <a:srgbClr val="C00000"/>
                </a:solidFill>
              </a:rPr>
              <a:t> </a:t>
            </a:r>
            <a:r>
              <a:rPr lang="ru-RU" sz="6600" dirty="0" smtClean="0">
                <a:solidFill>
                  <a:srgbClr val="C00000"/>
                </a:solidFill>
              </a:rPr>
              <a:t>      </a:t>
            </a:r>
            <a:r>
              <a:rPr lang="ru-RU" sz="8000" dirty="0" smtClean="0">
                <a:solidFill>
                  <a:srgbClr val="C00000"/>
                </a:solidFill>
              </a:rPr>
              <a:t>Б</a:t>
            </a:r>
            <a:r>
              <a:rPr lang="tt-RU" sz="8000" dirty="0" smtClean="0">
                <a:solidFill>
                  <a:srgbClr val="C00000"/>
                </a:solidFill>
              </a:rPr>
              <a:t>өек  Ватан</a:t>
            </a:r>
          </a:p>
          <a:p>
            <a:pPr algn="ctr"/>
            <a:r>
              <a:rPr lang="en-US" sz="8000" smtClean="0">
                <a:solidFill>
                  <a:srgbClr val="C00000"/>
                </a:solidFill>
              </a:rPr>
              <a:t>c</a:t>
            </a:r>
            <a:r>
              <a:rPr lang="tt-RU" sz="8000" dirty="0" smtClean="0">
                <a:solidFill>
                  <a:srgbClr val="C00000"/>
                </a:solidFill>
              </a:rPr>
              <a:t>угышы</a:t>
            </a:r>
            <a:r>
              <a:rPr lang="en-US" sz="8000" dirty="0" smtClean="0">
                <a:solidFill>
                  <a:srgbClr val="C00000"/>
                </a:solidFill>
              </a:rPr>
              <a:t> </a:t>
            </a:r>
            <a:r>
              <a:rPr lang="ru-RU" sz="8000" dirty="0" err="1" smtClean="0">
                <a:solidFill>
                  <a:srgbClr val="C00000"/>
                </a:solidFill>
              </a:rPr>
              <a:t>чоры</a:t>
            </a:r>
            <a:endParaRPr lang="tt-RU" sz="8000" dirty="0" smtClean="0">
              <a:solidFill>
                <a:srgbClr val="C00000"/>
              </a:solidFill>
            </a:endParaRPr>
          </a:p>
          <a:p>
            <a:r>
              <a:rPr lang="tt-RU" sz="8000" dirty="0" smtClean="0">
                <a:solidFill>
                  <a:srgbClr val="C00000"/>
                </a:solidFill>
              </a:rPr>
              <a:t>        балалары</a:t>
            </a:r>
            <a:r>
              <a:rPr lang="ru-RU" sz="8000" dirty="0" smtClean="0">
                <a:solidFill>
                  <a:srgbClr val="C00000"/>
                </a:solidFill>
              </a:rPr>
              <a:t> </a:t>
            </a:r>
          </a:p>
          <a:p>
            <a:r>
              <a:rPr lang="ru-RU" sz="7200" b="1" dirty="0" smtClean="0">
                <a:solidFill>
                  <a:schemeClr val="bg1"/>
                </a:solidFill>
              </a:rPr>
              <a:t>  </a:t>
            </a:r>
            <a:r>
              <a:rPr lang="ru-RU" sz="4800" b="1" dirty="0" smtClean="0">
                <a:solidFill>
                  <a:schemeClr val="bg1"/>
                </a:solidFill>
              </a:rPr>
              <a:t>С</a:t>
            </a:r>
            <a:r>
              <a:rPr lang="tt-RU" sz="4800" b="1" dirty="0">
                <a:solidFill>
                  <a:schemeClr val="bg1"/>
                </a:solidFill>
              </a:rPr>
              <a:t>алихҗан </a:t>
            </a:r>
            <a:r>
              <a:rPr lang="tt-RU" sz="4800" b="1" dirty="0" smtClean="0">
                <a:solidFill>
                  <a:schemeClr val="bg1"/>
                </a:solidFill>
              </a:rPr>
              <a:t>Сафа улы Вәлиев </a:t>
            </a:r>
            <a:endParaRPr lang="en-US" sz="4800" b="1" dirty="0" smtClean="0">
              <a:solidFill>
                <a:schemeClr val="bg1"/>
              </a:solidFill>
            </a:endParaRPr>
          </a:p>
          <a:p>
            <a:r>
              <a:rPr lang="tt-RU" sz="2800" dirty="0" smtClean="0">
                <a:solidFill>
                  <a:schemeClr val="bg1"/>
                </a:solidFill>
              </a:rPr>
              <a:t>            </a:t>
            </a:r>
          </a:p>
          <a:p>
            <a:pPr algn="r"/>
            <a:r>
              <a:rPr lang="tt-RU" sz="2800" dirty="0">
                <a:solidFill>
                  <a:schemeClr val="bg1"/>
                </a:solidFill>
              </a:rPr>
              <a:t> </a:t>
            </a:r>
            <a:r>
              <a:rPr lang="tt-RU" sz="2800" dirty="0" smtClean="0">
                <a:solidFill>
                  <a:schemeClr val="bg1"/>
                </a:solidFill>
              </a:rPr>
              <a:t>      Эшне утәде:Гыйбадуллина Д</a:t>
            </a:r>
            <a:r>
              <a:rPr lang="ru-RU" sz="2800" dirty="0">
                <a:solidFill>
                  <a:schemeClr val="bg1"/>
                </a:solidFill>
              </a:rPr>
              <a:t>.</a:t>
            </a:r>
            <a:r>
              <a:rPr lang="tt-RU" sz="2800" dirty="0" smtClean="0">
                <a:solidFill>
                  <a:schemeClr val="bg1"/>
                </a:solidFill>
              </a:rPr>
              <a:t> И. </a:t>
            </a:r>
          </a:p>
          <a:p>
            <a:pPr algn="r"/>
            <a:r>
              <a:rPr lang="tt-RU" sz="2800" dirty="0">
                <a:solidFill>
                  <a:schemeClr val="bg1"/>
                </a:solidFill>
              </a:rPr>
              <a:t> </a:t>
            </a:r>
            <a:r>
              <a:rPr lang="tt-RU" sz="2800" dirty="0" smtClean="0">
                <a:solidFill>
                  <a:schemeClr val="bg1"/>
                </a:solidFill>
              </a:rPr>
              <a:t>     Җитәкчесе:   Гыйбадуллина Г. Х.</a:t>
            </a:r>
            <a:endParaRPr lang="ru-RU" sz="2800" dirty="0">
              <a:solidFill>
                <a:schemeClr val="bg1"/>
              </a:solidFill>
            </a:endParaRPr>
          </a:p>
        </p:txBody>
      </p:sp>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85720" y="332656"/>
            <a:ext cx="8429684" cy="3970318"/>
          </a:xfrm>
          <a:prstGeom prst="rect">
            <a:avLst/>
          </a:prstGeom>
        </p:spPr>
        <p:txBody>
          <a:bodyPr wrap="square">
            <a:spAutoFit/>
          </a:bodyPr>
          <a:lstStyle/>
          <a:p>
            <a:r>
              <a:rPr lang="tt-RU" sz="2800" dirty="0" smtClean="0">
                <a:solidFill>
                  <a:schemeClr val="bg1"/>
                </a:solidFill>
              </a:rPr>
              <a:t>Салихҗан абый урманнарны иңләу остасына әйләнә. Кайда нинди куак, үлән – барысын да белә. Кычытканнан соң балалар балтырганга ябырыла, аннан ат кузгалагы китә, анысы Сарсазда күп усә иде, дип бүгенгедәй хәтерли. Көзен алабутаны сугып кисмәкләргә тутыралар, азрак кына башак,  бәрәңге кушсан, шуннан тәмле ризык юк кебек тоела балаларга.</a:t>
            </a:r>
            <a:r>
              <a:rPr lang="tt-RU" sz="2800" dirty="0" smtClean="0"/>
              <a:t> </a:t>
            </a:r>
            <a:r>
              <a:rPr lang="tt-RU" sz="2800" dirty="0" smtClean="0">
                <a:solidFill>
                  <a:schemeClr val="bg1"/>
                </a:solidFill>
              </a:rPr>
              <a:t>Кабак та күп була, сугыш елы балаларын ач үлемнән шул яшелчә дә саклап калгандыр. </a:t>
            </a:r>
            <a:endParaRPr lang="ru-RU" sz="2800" dirty="0">
              <a:solidFill>
                <a:schemeClr val="bg1"/>
              </a:solidFill>
            </a:endParaRPr>
          </a:p>
        </p:txBody>
      </p:sp>
      <p:pic>
        <p:nvPicPr>
          <p:cNvPr id="6145" name="Picture 1" descr="C:\Documents and Settings\Админ\Рабочий стол\cannabis_harvesting.jpg"/>
          <p:cNvPicPr>
            <a:picLocks noChangeAspect="1" noChangeArrowheads="1"/>
          </p:cNvPicPr>
          <p:nvPr/>
        </p:nvPicPr>
        <p:blipFill>
          <a:blip r:embed="rId3"/>
          <a:srcRect/>
          <a:stretch>
            <a:fillRect/>
          </a:stretch>
        </p:blipFill>
        <p:spPr bwMode="auto">
          <a:xfrm>
            <a:off x="4932040" y="4302974"/>
            <a:ext cx="2520280" cy="2352261"/>
          </a:xfrm>
          <a:prstGeom prst="rect">
            <a:avLst/>
          </a:prstGeom>
          <a:noFill/>
        </p:spPr>
      </p:pic>
      <p:pic>
        <p:nvPicPr>
          <p:cNvPr id="6146" name="Picture 2" descr="C:\Documents and Settings\Админ\Рабочий стол\i (8).jpg"/>
          <p:cNvPicPr>
            <a:picLocks noChangeAspect="1" noChangeArrowheads="1"/>
          </p:cNvPicPr>
          <p:nvPr/>
        </p:nvPicPr>
        <p:blipFill>
          <a:blip r:embed="rId4"/>
          <a:srcRect/>
          <a:stretch>
            <a:fillRect/>
          </a:stretch>
        </p:blipFill>
        <p:spPr bwMode="auto">
          <a:xfrm>
            <a:off x="683568" y="4302974"/>
            <a:ext cx="3397589" cy="2345954"/>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10832" y="548680"/>
            <a:ext cx="8501122" cy="1384995"/>
          </a:xfrm>
          <a:prstGeom prst="rect">
            <a:avLst/>
          </a:prstGeom>
        </p:spPr>
        <p:txBody>
          <a:bodyPr wrap="square">
            <a:spAutoFit/>
          </a:bodyPr>
          <a:lstStyle/>
          <a:p>
            <a:r>
              <a:rPr lang="tt-RU" sz="2800" dirty="0" smtClean="0">
                <a:solidFill>
                  <a:schemeClr val="bg1"/>
                </a:solidFill>
              </a:rPr>
              <a:t>Аннан басуда эшләгән көннәре маңгаена сырлар булып эзен салган. Җәен көлтә җыялар, төнлә ашлык ташыйлар- тәүлек буе эш бит, ничек чыдаганнардыр. </a:t>
            </a:r>
            <a:endParaRPr lang="ru-RU" sz="2800" dirty="0"/>
          </a:p>
        </p:txBody>
      </p:sp>
      <p:pic>
        <p:nvPicPr>
          <p:cNvPr id="2049" name="Picture 1" descr="C:\Documents and Settings\Админ\Рабочий стол\i (9).jpg"/>
          <p:cNvPicPr>
            <a:picLocks noChangeAspect="1" noChangeArrowheads="1"/>
          </p:cNvPicPr>
          <p:nvPr/>
        </p:nvPicPr>
        <p:blipFill>
          <a:blip r:embed="rId3"/>
          <a:srcRect/>
          <a:stretch>
            <a:fillRect/>
          </a:stretch>
        </p:blipFill>
        <p:spPr bwMode="auto">
          <a:xfrm>
            <a:off x="683568" y="2345173"/>
            <a:ext cx="3438143" cy="3512729"/>
          </a:xfrm>
          <a:prstGeom prst="rect">
            <a:avLst/>
          </a:prstGeom>
          <a:noFill/>
        </p:spPr>
      </p:pic>
      <p:pic>
        <p:nvPicPr>
          <p:cNvPr id="2050" name="Picture 2" descr="C:\Documents and Settings\Админ\Рабочий стол\i (10).jpg"/>
          <p:cNvPicPr>
            <a:picLocks noChangeAspect="1" noChangeArrowheads="1"/>
          </p:cNvPicPr>
          <p:nvPr/>
        </p:nvPicPr>
        <p:blipFill>
          <a:blip r:embed="rId4"/>
          <a:srcRect/>
          <a:stretch>
            <a:fillRect/>
          </a:stretch>
        </p:blipFill>
        <p:spPr bwMode="auto">
          <a:xfrm>
            <a:off x="4788024" y="2355845"/>
            <a:ext cx="3349795" cy="3502058"/>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39402" y="407305"/>
            <a:ext cx="8643982" cy="3539430"/>
          </a:xfrm>
          <a:prstGeom prst="rect">
            <a:avLst/>
          </a:prstGeom>
        </p:spPr>
        <p:txBody>
          <a:bodyPr wrap="square">
            <a:spAutoFit/>
          </a:bodyPr>
          <a:lstStyle/>
          <a:p>
            <a:r>
              <a:rPr lang="tt-RU" sz="2800" dirty="0" smtClean="0">
                <a:solidFill>
                  <a:schemeClr val="bg1"/>
                </a:solidFill>
              </a:rPr>
              <a:t>Хәтерли Салихҗан абый, берсендә иртәнге якта кайтып атын туара да өйгә кереп катык ашарга утыра. Тик озак юана алмый, авыл советы рәисе кереп, тузына башлый:”Ник кайттың, яңадан кырга кит, тиз бул!!!” Нишләсен, елый-елый басуга китүдән башка чарасы булмый. Ул чакларда заманы шундый була шул, берәр нәрсә урламадылар микән дип, төннәрен дә бакча-җирләрен казып эзләп йөргәннәр. </a:t>
            </a:r>
            <a:endParaRPr lang="ru-RU" sz="2800" dirty="0">
              <a:solidFill>
                <a:schemeClr val="bg1"/>
              </a:solidFill>
            </a:endParaRPr>
          </a:p>
        </p:txBody>
      </p:sp>
      <p:pic>
        <p:nvPicPr>
          <p:cNvPr id="5121" name="Picture 1" descr="C:\Documents and Settings\Админ\Рабочий стол\i (10).jpg"/>
          <p:cNvPicPr>
            <a:picLocks noChangeAspect="1" noChangeArrowheads="1"/>
          </p:cNvPicPr>
          <p:nvPr/>
        </p:nvPicPr>
        <p:blipFill>
          <a:blip r:embed="rId3"/>
          <a:srcRect/>
          <a:stretch>
            <a:fillRect/>
          </a:stretch>
        </p:blipFill>
        <p:spPr bwMode="auto">
          <a:xfrm>
            <a:off x="647052" y="3946735"/>
            <a:ext cx="2823738" cy="2599856"/>
          </a:xfrm>
          <a:prstGeom prst="rect">
            <a:avLst/>
          </a:prstGeom>
          <a:noFill/>
        </p:spPr>
      </p:pic>
      <p:pic>
        <p:nvPicPr>
          <p:cNvPr id="5122" name="Picture 2" descr="C:\Documents and Settings\Админ\Рабочий стол\1314590721_1314098202_big_759633b82c074f4e2660ad3a610ca83c130.jpg"/>
          <p:cNvPicPr>
            <a:picLocks noChangeAspect="1" noChangeArrowheads="1"/>
          </p:cNvPicPr>
          <p:nvPr/>
        </p:nvPicPr>
        <p:blipFill>
          <a:blip r:embed="rId4"/>
          <a:srcRect/>
          <a:stretch>
            <a:fillRect/>
          </a:stretch>
        </p:blipFill>
        <p:spPr bwMode="auto">
          <a:xfrm>
            <a:off x="3995936" y="3946735"/>
            <a:ext cx="4392488" cy="2599856"/>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428596" y="412049"/>
            <a:ext cx="8501122" cy="954107"/>
          </a:xfrm>
          <a:prstGeom prst="rect">
            <a:avLst/>
          </a:prstGeom>
        </p:spPr>
        <p:txBody>
          <a:bodyPr wrap="square">
            <a:spAutoFit/>
          </a:bodyPr>
          <a:lstStyle/>
          <a:p>
            <a:r>
              <a:rPr lang="tt-RU" sz="2800" dirty="0" smtClean="0">
                <a:solidFill>
                  <a:schemeClr val="bg1"/>
                </a:solidFill>
              </a:rPr>
              <a:t>Басудан кайтканыңны көтеп, тикшереп торганнар – кесәңдә берәр әйбер тапсалар, башың бетте, дигән сүз.</a:t>
            </a:r>
            <a:endParaRPr lang="ru-RU" sz="2800" dirty="0"/>
          </a:p>
        </p:txBody>
      </p:sp>
      <p:pic>
        <p:nvPicPr>
          <p:cNvPr id="10" name="Picture 3" descr="C:\Documents and Settings\Админ\Рабочий стол\1302882783_bode-st-43.jpg"/>
          <p:cNvPicPr>
            <a:picLocks noChangeAspect="1" noChangeArrowheads="1"/>
          </p:cNvPicPr>
          <p:nvPr/>
        </p:nvPicPr>
        <p:blipFill>
          <a:blip r:embed="rId3"/>
          <a:srcRect/>
          <a:stretch>
            <a:fillRect/>
          </a:stretch>
        </p:blipFill>
        <p:spPr bwMode="auto">
          <a:xfrm>
            <a:off x="3830382" y="2119157"/>
            <a:ext cx="5109943" cy="4190163"/>
          </a:xfrm>
          <a:prstGeom prst="rect">
            <a:avLst/>
          </a:prstGeom>
          <a:noFill/>
        </p:spPr>
      </p:pic>
      <p:pic>
        <p:nvPicPr>
          <p:cNvPr id="11" name="Picture 4" descr="C:\Documents and Settings\Админ\Рабочий стол\i (11).jpg"/>
          <p:cNvPicPr>
            <a:picLocks noChangeAspect="1" noChangeArrowheads="1"/>
          </p:cNvPicPr>
          <p:nvPr/>
        </p:nvPicPr>
        <p:blipFill>
          <a:blip r:embed="rId4"/>
          <a:srcRect/>
          <a:stretch>
            <a:fillRect/>
          </a:stretch>
        </p:blipFill>
        <p:spPr bwMode="auto">
          <a:xfrm>
            <a:off x="233697" y="2212538"/>
            <a:ext cx="3435118" cy="4096782"/>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Прямоугольник 9"/>
          <p:cNvSpPr/>
          <p:nvPr/>
        </p:nvSpPr>
        <p:spPr>
          <a:xfrm>
            <a:off x="185945" y="428604"/>
            <a:ext cx="8643998" cy="1815882"/>
          </a:xfrm>
          <a:prstGeom prst="rect">
            <a:avLst/>
          </a:prstGeom>
        </p:spPr>
        <p:txBody>
          <a:bodyPr wrap="square">
            <a:spAutoFit/>
          </a:bodyPr>
          <a:lstStyle/>
          <a:p>
            <a:r>
              <a:rPr lang="tt-RU" sz="2800" dirty="0" smtClean="0">
                <a:solidFill>
                  <a:schemeClr val="bg1"/>
                </a:solidFill>
              </a:rPr>
              <a:t>Валиев Салихҗан абый армиягә 1951 елны китә, 4 ел хезмәт итә, армиядән кайткач 1ел балта остазы, 2 ел умартачы була, соңгысы 34 ел буе амбарда склад мөдире булып эшли. Хәзерге вакытта пенсиядә</a:t>
            </a:r>
            <a:r>
              <a:rPr lang="ru-RU" sz="2800" dirty="0">
                <a:solidFill>
                  <a:schemeClr val="bg1"/>
                </a:solidFill>
              </a:rPr>
              <a:t>.</a:t>
            </a:r>
          </a:p>
        </p:txBody>
      </p:sp>
      <p:pic>
        <p:nvPicPr>
          <p:cNvPr id="11" name="Picture 2" descr="C:\Users\ученик\Desktop\IMG_196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604" y="2420888"/>
            <a:ext cx="5643602" cy="3929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Прямоугольник 9"/>
          <p:cNvSpPr/>
          <p:nvPr/>
        </p:nvSpPr>
        <p:spPr>
          <a:xfrm>
            <a:off x="304603" y="319624"/>
            <a:ext cx="8643998" cy="2246769"/>
          </a:xfrm>
          <a:prstGeom prst="rect">
            <a:avLst/>
          </a:prstGeom>
        </p:spPr>
        <p:txBody>
          <a:bodyPr wrap="square">
            <a:spAutoFit/>
          </a:bodyPr>
          <a:lstStyle/>
          <a:p>
            <a:r>
              <a:rPr lang="tt-RU" sz="2800" dirty="0" smtClean="0">
                <a:solidFill>
                  <a:schemeClr val="bg1"/>
                </a:solidFill>
              </a:rPr>
              <a:t>1955 елда тормыш иптәше белән очрашалар. Иптәше - Абдуллина Кадрия Карга авлында 1934 елда туа, фел</a:t>
            </a:r>
            <a:r>
              <a:rPr lang="ru-RU" sz="2800" dirty="0" smtClean="0">
                <a:solidFill>
                  <a:schemeClr val="bg1"/>
                </a:solidFill>
              </a:rPr>
              <a:t>ь</a:t>
            </a:r>
            <a:r>
              <a:rPr lang="tt-RU" sz="2800" dirty="0" smtClean="0">
                <a:solidFill>
                  <a:schemeClr val="bg1"/>
                </a:solidFill>
              </a:rPr>
              <a:t>шер, сатучы, тормыш иптәше янында улчәуче булып та эшли. 52 ел бергә тормыш итәләр,ләкин 2005 елда Кадрия апа улә.</a:t>
            </a:r>
            <a:endParaRPr lang="ru-RU" sz="2800" dirty="0">
              <a:solidFill>
                <a:schemeClr val="bg1"/>
              </a:solidFill>
            </a:endParaRPr>
          </a:p>
        </p:txBody>
      </p:sp>
      <p:pic>
        <p:nvPicPr>
          <p:cNvPr id="1026" name="Picture 2" descr="C:\Users\ГЕЛЮСЯ\Desktop\хатыны 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711" y="2562719"/>
            <a:ext cx="3179792" cy="4107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Прямоугольник 9"/>
          <p:cNvSpPr/>
          <p:nvPr/>
        </p:nvSpPr>
        <p:spPr>
          <a:xfrm>
            <a:off x="260608" y="309698"/>
            <a:ext cx="8643998" cy="2246769"/>
          </a:xfrm>
          <a:prstGeom prst="rect">
            <a:avLst/>
          </a:prstGeom>
        </p:spPr>
        <p:txBody>
          <a:bodyPr wrap="square">
            <a:spAutoFit/>
          </a:bodyPr>
          <a:lstStyle/>
          <a:p>
            <a:r>
              <a:rPr lang="tt-RU" sz="2800" dirty="0" smtClean="0">
                <a:solidFill>
                  <a:schemeClr val="bg1"/>
                </a:solidFill>
              </a:rPr>
              <a:t>Балалары өчәу: улы - Әнвәр һәм ике кызлары - Гүзәлия белән Гөлфия. Хәзерге вакытта улы Әнвәр - Алексеевский Лесхоз начал</a:t>
            </a:r>
            <a:r>
              <a:rPr lang="ru-RU" sz="2800" dirty="0" err="1" smtClean="0">
                <a:solidFill>
                  <a:schemeClr val="bg1"/>
                </a:solidFill>
              </a:rPr>
              <a:t>ь</a:t>
            </a:r>
            <a:r>
              <a:rPr lang="tt-RU" sz="2800" dirty="0" smtClean="0">
                <a:solidFill>
                  <a:schemeClr val="bg1"/>
                </a:solidFill>
              </a:rPr>
              <a:t>нигы, Гүзәлия -Алексеевскдорстройда бухгалтер, Гөлфия - заправкада эшли.</a:t>
            </a:r>
            <a:endParaRPr lang="ru-RU" sz="2800" dirty="0">
              <a:solidFill>
                <a:schemeClr val="bg1"/>
              </a:solidFill>
            </a:endParaRPr>
          </a:p>
        </p:txBody>
      </p:sp>
      <p:pic>
        <p:nvPicPr>
          <p:cNvPr id="2050" name="Picture 2" descr="C:\Users\ГЕЛЮСЯ\Desktop\кызы белэн 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3745" y="2557420"/>
            <a:ext cx="5904656" cy="408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85720" y="357166"/>
            <a:ext cx="6072230" cy="3108543"/>
          </a:xfrm>
          <a:prstGeom prst="rect">
            <a:avLst/>
          </a:prstGeom>
        </p:spPr>
        <p:txBody>
          <a:bodyPr wrap="square">
            <a:spAutoFit/>
          </a:bodyPr>
          <a:lstStyle/>
          <a:p>
            <a:r>
              <a:rPr lang="tt-RU" altLang="ru-RU" sz="2800" b="1" i="1" dirty="0" smtClean="0">
                <a:solidFill>
                  <a:srgbClr val="FF0066"/>
                </a:solidFill>
                <a:latin typeface="Times New Roman" pitchFamily="18" charset="0"/>
                <a:cs typeface="Times New Roman" pitchFamily="18" charset="0"/>
              </a:rPr>
              <a:t>ТЫНЫЧ ЯШИК</a:t>
            </a:r>
            <a:br>
              <a:rPr lang="tt-RU" altLang="ru-RU" sz="2800" b="1" i="1" dirty="0" smtClean="0">
                <a:solidFill>
                  <a:srgbClr val="FF0066"/>
                </a:solidFill>
                <a:latin typeface="Times New Roman" pitchFamily="18" charset="0"/>
                <a:cs typeface="Times New Roman" pitchFamily="18" charset="0"/>
              </a:rPr>
            </a:br>
            <a:endParaRPr lang="tt-RU" altLang="ru-RU" sz="2800" b="1" i="1" dirty="0" smtClean="0">
              <a:solidFill>
                <a:srgbClr val="FF0066"/>
              </a:solidFill>
              <a:latin typeface="Times New Roman" pitchFamily="18" charset="0"/>
              <a:cs typeface="Times New Roman" pitchFamily="18" charset="0"/>
            </a:endParaRPr>
          </a:p>
          <a:p>
            <a:r>
              <a:rPr lang="tt-RU" altLang="ru-RU" sz="2800" b="1" i="1" dirty="0" smtClean="0">
                <a:solidFill>
                  <a:srgbClr val="FF0066"/>
                </a:solidFill>
                <a:latin typeface="Times New Roman" pitchFamily="18" charset="0"/>
                <a:cs typeface="Times New Roman" pitchFamily="18" charset="0"/>
              </a:rPr>
              <a:t>Кемгә кирәк кан-яшь кою. </a:t>
            </a:r>
          </a:p>
          <a:p>
            <a:r>
              <a:rPr lang="tt-RU" altLang="ru-RU" sz="2800" b="1" i="1" dirty="0" smtClean="0">
                <a:solidFill>
                  <a:srgbClr val="FF0066"/>
                </a:solidFill>
                <a:latin typeface="Times New Roman" pitchFamily="18" charset="0"/>
                <a:cs typeface="Times New Roman" pitchFamily="18" charset="0"/>
              </a:rPr>
              <a:t>Кем тели сугыш-афәт, </a:t>
            </a:r>
          </a:p>
          <a:p>
            <a:r>
              <a:rPr lang="tt-RU" altLang="ru-RU" sz="2800" b="1" i="1" dirty="0" smtClean="0">
                <a:solidFill>
                  <a:srgbClr val="FF0066"/>
                </a:solidFill>
                <a:latin typeface="Times New Roman" pitchFamily="18" charset="0"/>
                <a:cs typeface="Times New Roman" pitchFamily="18" charset="0"/>
              </a:rPr>
              <a:t>Юкка чыксын җир йөзеннән! </a:t>
            </a:r>
          </a:p>
          <a:p>
            <a:r>
              <a:rPr lang="tt-RU" altLang="ru-RU" sz="2800" b="1" i="1" dirty="0" smtClean="0">
                <a:solidFill>
                  <a:srgbClr val="FF0066"/>
                </a:solidFill>
                <a:latin typeface="Times New Roman" pitchFamily="18" charset="0"/>
                <a:cs typeface="Times New Roman" pitchFamily="18" charset="0"/>
              </a:rPr>
              <a:t>Бары тынычлык булганда </a:t>
            </a:r>
          </a:p>
          <a:p>
            <a:r>
              <a:rPr lang="tt-RU" altLang="ru-RU" sz="2800" b="1" i="1" dirty="0" smtClean="0">
                <a:solidFill>
                  <a:srgbClr val="FF0066"/>
                </a:solidFill>
                <a:latin typeface="Times New Roman" pitchFamily="18" charset="0"/>
                <a:cs typeface="Times New Roman" pitchFamily="18" charset="0"/>
              </a:rPr>
              <a:t>Җирдә яшәве рәхәт! </a:t>
            </a:r>
            <a:endParaRPr lang="tt-RU" altLang="ru-RU" sz="2800" b="1" i="1" dirty="0">
              <a:solidFill>
                <a:srgbClr val="FF0066"/>
              </a:solidFill>
              <a:latin typeface="Times New Roman" pitchFamily="18" charset="0"/>
              <a:cs typeface="Times New Roman" pitchFamily="18" charset="0"/>
            </a:endParaRPr>
          </a:p>
        </p:txBody>
      </p:sp>
      <p:pic>
        <p:nvPicPr>
          <p:cNvPr id="7" name="Picture 5" descr="мама1"/>
          <p:cNvPicPr>
            <a:picLocks noChangeAspect="1" noChangeArrowheads="1"/>
          </p:cNvPicPr>
          <p:nvPr/>
        </p:nvPicPr>
        <p:blipFill>
          <a:blip r:embed="rId3" cstate="print"/>
          <a:srcRect/>
          <a:stretch>
            <a:fillRect/>
          </a:stretch>
        </p:blipFill>
        <p:spPr bwMode="auto">
          <a:xfrm>
            <a:off x="4929190" y="2928934"/>
            <a:ext cx="4071967" cy="3640561"/>
          </a:xfrm>
          <a:prstGeom prst="rect">
            <a:avLst/>
          </a:prstGeom>
          <a:noFill/>
          <a:ln w="9525">
            <a:noFill/>
            <a:miter lim="800000"/>
            <a:headEnd/>
            <a:tailEnd/>
          </a:ln>
        </p:spPr>
      </p:pic>
      <p:sp>
        <p:nvSpPr>
          <p:cNvPr id="9" name="Круглая лента лицом вверх 8"/>
          <p:cNvSpPr/>
          <p:nvPr/>
        </p:nvSpPr>
        <p:spPr>
          <a:xfrm>
            <a:off x="5072066" y="4572008"/>
            <a:ext cx="1285884" cy="717552"/>
          </a:xfrm>
          <a:prstGeom prst="ellipseRibbon2">
            <a:avLst>
              <a:gd name="adj1" fmla="val 25237"/>
              <a:gd name="adj2" fmla="val 50000"/>
              <a:gd name="adj3" fmla="val 12500"/>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t-RU" sz="3600" b="1" i="1" dirty="0">
                <a:solidFill>
                  <a:srgbClr val="C00000"/>
                </a:solidFill>
              </a:rPr>
              <a:t>70</a:t>
            </a:r>
            <a:endParaRPr lang="ru-RU" sz="3600" b="1" i="1" dirty="0">
              <a:solidFill>
                <a:srgbClr val="C00000"/>
              </a:solidFill>
            </a:endParaRPr>
          </a:p>
        </p:txBody>
      </p:sp>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49087"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866389" y="402757"/>
            <a:ext cx="7891528" cy="769441"/>
          </a:xfrm>
          <a:prstGeom prst="rect">
            <a:avLst/>
          </a:prstGeom>
        </p:spPr>
        <p:txBody>
          <a:bodyPr wrap="square">
            <a:spAutoFit/>
          </a:bodyPr>
          <a:lstStyle/>
          <a:p>
            <a:pPr algn="ctr"/>
            <a:r>
              <a:rPr lang="ru-RU" sz="4400" b="1" dirty="0" smtClean="0">
                <a:solidFill>
                  <a:schemeClr val="bg1"/>
                </a:solidFill>
              </a:rPr>
              <a:t>С</a:t>
            </a:r>
            <a:r>
              <a:rPr lang="tt-RU" sz="4400" b="1" dirty="0" smtClean="0">
                <a:solidFill>
                  <a:schemeClr val="bg1"/>
                </a:solidFill>
              </a:rPr>
              <a:t>алихҗан Сафа улы Вәлиев</a:t>
            </a:r>
            <a:r>
              <a:rPr lang="tt-RU" sz="4400" b="1" dirty="0" smtClean="0"/>
              <a:t> </a:t>
            </a:r>
            <a:endParaRPr lang="ru-RU" sz="4400" b="1" dirty="0"/>
          </a:p>
        </p:txBody>
      </p:sp>
      <p:pic>
        <p:nvPicPr>
          <p:cNvPr id="1028" name="Picture 4" descr="E:\салих абый\салих абый 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7443" y="1556792"/>
            <a:ext cx="6929486" cy="4857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66906"/>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85720" y="357166"/>
            <a:ext cx="6072230" cy="523220"/>
          </a:xfrm>
          <a:prstGeom prst="rect">
            <a:avLst/>
          </a:prstGeom>
        </p:spPr>
        <p:txBody>
          <a:bodyPr wrap="square">
            <a:spAutoFit/>
          </a:bodyPr>
          <a:lstStyle/>
          <a:p>
            <a:r>
              <a:rPr lang="tt-RU" altLang="ru-RU" sz="2800" b="1" i="1" dirty="0" smtClean="0">
                <a:solidFill>
                  <a:srgbClr val="FF0066"/>
                </a:solidFill>
                <a:latin typeface="Times New Roman" pitchFamily="18" charset="0"/>
                <a:cs typeface="Times New Roman" pitchFamily="18" charset="0"/>
              </a:rPr>
              <a:t> </a:t>
            </a:r>
            <a:endParaRPr lang="tt-RU" altLang="ru-RU" sz="2800" b="1" i="1" dirty="0">
              <a:solidFill>
                <a:srgbClr val="FF0066"/>
              </a:solidFill>
              <a:latin typeface="Times New Roman" pitchFamily="18" charset="0"/>
              <a:cs typeface="Times New Roman" pitchFamily="18" charset="0"/>
            </a:endParaRPr>
          </a:p>
        </p:txBody>
      </p:sp>
      <p:sp>
        <p:nvSpPr>
          <p:cNvPr id="13" name="Прямоугольник 12"/>
          <p:cNvSpPr/>
          <p:nvPr/>
        </p:nvSpPr>
        <p:spPr>
          <a:xfrm>
            <a:off x="339313" y="618776"/>
            <a:ext cx="8462744" cy="1384995"/>
          </a:xfrm>
          <a:prstGeom prst="rect">
            <a:avLst/>
          </a:prstGeom>
        </p:spPr>
        <p:txBody>
          <a:bodyPr wrap="square">
            <a:spAutoFit/>
          </a:bodyPr>
          <a:lstStyle/>
          <a:p>
            <a:r>
              <a:rPr lang="tt-RU" sz="2800" dirty="0" smtClean="0">
                <a:solidFill>
                  <a:schemeClr val="bg1"/>
                </a:solidFill>
              </a:rPr>
              <a:t>Әтисе Әхмәтсафа, әнисе Фатыйма да – 1906 елгы. Салихҗан абый Карга авылында 1932 елда туа,7 сыйныф </a:t>
            </a:r>
            <a:r>
              <a:rPr lang="tt-RU" sz="2800" dirty="0">
                <a:solidFill>
                  <a:schemeClr val="bg1"/>
                </a:solidFill>
              </a:rPr>
              <a:t>белем </a:t>
            </a:r>
            <a:r>
              <a:rPr lang="tt-RU" sz="2800" dirty="0" smtClean="0">
                <a:solidFill>
                  <a:schemeClr val="bg1"/>
                </a:solidFill>
              </a:rPr>
              <a:t>ала (1841-1948 еллар)</a:t>
            </a:r>
            <a:endParaRPr lang="ru-RU" sz="2800" dirty="0">
              <a:solidFill>
                <a:schemeClr val="bg1"/>
              </a:solidFill>
            </a:endParaRPr>
          </a:p>
        </p:txBody>
      </p:sp>
      <p:pic>
        <p:nvPicPr>
          <p:cNvPr id="8" name="Picture 3" descr="E:\салих абый\IMG_19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1030" y="2446126"/>
            <a:ext cx="5500726" cy="4143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093929"/>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57158" y="177581"/>
            <a:ext cx="8429684" cy="3108543"/>
          </a:xfrm>
          <a:prstGeom prst="rect">
            <a:avLst/>
          </a:prstGeom>
        </p:spPr>
        <p:txBody>
          <a:bodyPr wrap="square">
            <a:spAutoFit/>
          </a:bodyPr>
          <a:lstStyle/>
          <a:p>
            <a:r>
              <a:rPr lang="tt-RU" sz="2800" dirty="0" smtClean="0">
                <a:solidFill>
                  <a:schemeClr val="bg1"/>
                </a:solidFill>
              </a:rPr>
              <a:t>Салихҗан 7 яш</a:t>
            </a:r>
            <a:r>
              <a:rPr lang="ru-RU" sz="2800" dirty="0" smtClean="0">
                <a:solidFill>
                  <a:schemeClr val="bg1"/>
                </a:solidFill>
              </a:rPr>
              <a:t>ь</a:t>
            </a:r>
            <a:r>
              <a:rPr lang="tt-RU" sz="2800" dirty="0" smtClean="0">
                <a:solidFill>
                  <a:schemeClr val="bg1"/>
                </a:solidFill>
              </a:rPr>
              <a:t>ләр булды микән, әтисе аны арбага утыртып, Иске Чаллыга тары ярдырырга алып бара. Кырдан хатын-кызлар: “Безгә дә алып кайт”, - дип кычкырып  калганнарын да хәтерли ул.Шуннан кайткач, арып арбада ук йокыга китә малай, әтиләре дуслары белән мәҗлес оештырып, төне буе җырлашып утыра</a:t>
            </a:r>
            <a:r>
              <a:rPr lang="tt-RU" sz="2400" dirty="0" smtClean="0">
                <a:solidFill>
                  <a:schemeClr val="bg1"/>
                </a:solidFill>
              </a:rPr>
              <a:t>. </a:t>
            </a:r>
            <a:endParaRPr lang="ru-RU" sz="2400" dirty="0">
              <a:solidFill>
                <a:schemeClr val="bg1"/>
              </a:solidFill>
            </a:endParaRPr>
          </a:p>
        </p:txBody>
      </p:sp>
      <p:pic>
        <p:nvPicPr>
          <p:cNvPr id="9217" name="Picture 1" descr="C:\Documents and Settings\Админ\Рабочий стол\image_562005130556141116904.jpg"/>
          <p:cNvPicPr>
            <a:picLocks noChangeAspect="1" noChangeArrowheads="1"/>
          </p:cNvPicPr>
          <p:nvPr/>
        </p:nvPicPr>
        <p:blipFill>
          <a:blip r:embed="rId3" cstate="print"/>
          <a:srcRect/>
          <a:stretch>
            <a:fillRect/>
          </a:stretch>
        </p:blipFill>
        <p:spPr bwMode="auto">
          <a:xfrm>
            <a:off x="4718723" y="3440855"/>
            <a:ext cx="3702579" cy="3036115"/>
          </a:xfrm>
          <a:prstGeom prst="rect">
            <a:avLst/>
          </a:prstGeom>
          <a:noFill/>
        </p:spPr>
      </p:pic>
      <p:pic>
        <p:nvPicPr>
          <p:cNvPr id="9219" name="Picture 3" descr="C:\Documents and Settings\Админ\Рабочий стол\1368003766-truzheniki-tyla_9.jpg"/>
          <p:cNvPicPr>
            <a:picLocks noChangeAspect="1" noChangeArrowheads="1"/>
          </p:cNvPicPr>
          <p:nvPr/>
        </p:nvPicPr>
        <p:blipFill>
          <a:blip r:embed="rId4"/>
          <a:srcRect/>
          <a:stretch>
            <a:fillRect/>
          </a:stretch>
        </p:blipFill>
        <p:spPr bwMode="auto">
          <a:xfrm>
            <a:off x="540866" y="3440855"/>
            <a:ext cx="3571900" cy="3143272"/>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31730" y="452746"/>
            <a:ext cx="8572544" cy="523220"/>
          </a:xfrm>
          <a:prstGeom prst="rect">
            <a:avLst/>
          </a:prstGeom>
        </p:spPr>
        <p:txBody>
          <a:bodyPr wrap="square">
            <a:spAutoFit/>
          </a:bodyPr>
          <a:lstStyle/>
          <a:p>
            <a:pPr algn="ctr"/>
            <a:r>
              <a:rPr lang="tt-RU" sz="2800" dirty="0" smtClean="0">
                <a:solidFill>
                  <a:schemeClr val="bg1"/>
                </a:solidFill>
              </a:rPr>
              <a:t> Ә иртән әтисен сугышка алып китәләр.</a:t>
            </a:r>
            <a:endParaRPr lang="ru-RU" sz="2800" dirty="0">
              <a:solidFill>
                <a:schemeClr val="bg1"/>
              </a:solidFill>
            </a:endParaRPr>
          </a:p>
        </p:txBody>
      </p:sp>
      <p:pic>
        <p:nvPicPr>
          <p:cNvPr id="8193" name="Picture 1" descr="C:\Documents and Settings\Админ\Рабочий стол\98583955_Provoduy_na_front_v_odnom_iz_sel_Ukrainuy_1941_g.jpg"/>
          <p:cNvPicPr>
            <a:picLocks noChangeAspect="1" noChangeArrowheads="1"/>
          </p:cNvPicPr>
          <p:nvPr/>
        </p:nvPicPr>
        <p:blipFill>
          <a:blip r:embed="rId3"/>
          <a:srcRect/>
          <a:stretch>
            <a:fillRect/>
          </a:stretch>
        </p:blipFill>
        <p:spPr bwMode="auto">
          <a:xfrm>
            <a:off x="585997" y="1353428"/>
            <a:ext cx="3952238" cy="4678159"/>
          </a:xfrm>
          <a:prstGeom prst="rect">
            <a:avLst/>
          </a:prstGeom>
          <a:noFill/>
        </p:spPr>
      </p:pic>
      <p:pic>
        <p:nvPicPr>
          <p:cNvPr id="8194" name="Picture 2" descr="C:\Documents and Settings\Админ\Рабочий стол\b2d8e33ae279.jpg"/>
          <p:cNvPicPr>
            <a:picLocks noChangeAspect="1" noChangeArrowheads="1"/>
          </p:cNvPicPr>
          <p:nvPr/>
        </p:nvPicPr>
        <p:blipFill>
          <a:blip r:embed="rId4"/>
          <a:srcRect/>
          <a:stretch>
            <a:fillRect/>
          </a:stretch>
        </p:blipFill>
        <p:spPr bwMode="auto">
          <a:xfrm>
            <a:off x="4777964" y="1009243"/>
            <a:ext cx="3681412" cy="2517509"/>
          </a:xfrm>
          <a:prstGeom prst="rect">
            <a:avLst/>
          </a:prstGeom>
          <a:noFill/>
        </p:spPr>
      </p:pic>
      <p:pic>
        <p:nvPicPr>
          <p:cNvPr id="8195" name="Picture 3" descr="C:\Documents and Settings\Админ\Рабочий стол\i_001.jpg"/>
          <p:cNvPicPr>
            <a:picLocks noChangeAspect="1" noChangeArrowheads="1"/>
          </p:cNvPicPr>
          <p:nvPr/>
        </p:nvPicPr>
        <p:blipFill>
          <a:blip r:embed="rId5"/>
          <a:srcRect/>
          <a:stretch>
            <a:fillRect/>
          </a:stretch>
        </p:blipFill>
        <p:spPr bwMode="auto">
          <a:xfrm>
            <a:off x="4777964" y="3692508"/>
            <a:ext cx="3681412" cy="2620962"/>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82270" y="379048"/>
            <a:ext cx="8358246" cy="1384995"/>
          </a:xfrm>
          <a:prstGeom prst="rect">
            <a:avLst/>
          </a:prstGeom>
        </p:spPr>
        <p:txBody>
          <a:bodyPr wrap="square">
            <a:spAutoFit/>
          </a:bodyPr>
          <a:lstStyle/>
          <a:p>
            <a:r>
              <a:rPr lang="tt-RU" sz="2800" dirty="0" smtClean="0">
                <a:solidFill>
                  <a:schemeClr val="bg1"/>
                </a:solidFill>
              </a:rPr>
              <a:t>Әтиләре сугышка киткәндә Әнвәр энесе туып кына кала. Тик куп вакыт өйдә узе генә кала ул, шулай сабый килеш улеп тә китә</a:t>
            </a:r>
            <a:r>
              <a:rPr lang="tt-RU" dirty="0" smtClean="0">
                <a:solidFill>
                  <a:schemeClr val="bg1"/>
                </a:solidFill>
              </a:rPr>
              <a:t>.</a:t>
            </a:r>
            <a:endParaRPr lang="ru-RU" dirty="0"/>
          </a:p>
        </p:txBody>
      </p:sp>
      <p:pic>
        <p:nvPicPr>
          <p:cNvPr id="24578" name="Picture 2" descr="C:\Documents and Settings\Админ\Рабочий стол\i (7).jpg"/>
          <p:cNvPicPr>
            <a:picLocks noChangeAspect="1" noChangeArrowheads="1"/>
          </p:cNvPicPr>
          <p:nvPr/>
        </p:nvPicPr>
        <p:blipFill>
          <a:blip r:embed="rId3"/>
          <a:srcRect/>
          <a:stretch>
            <a:fillRect/>
          </a:stretch>
        </p:blipFill>
        <p:spPr bwMode="auto">
          <a:xfrm>
            <a:off x="5420906" y="2500306"/>
            <a:ext cx="2976589" cy="3286148"/>
          </a:xfrm>
          <a:prstGeom prst="rect">
            <a:avLst/>
          </a:prstGeom>
          <a:noFill/>
        </p:spPr>
      </p:pic>
      <p:pic>
        <p:nvPicPr>
          <p:cNvPr id="24580" name="Picture 4" descr="C:\Documents and Settings\Админ\Рабочий стол\i (6).jpg"/>
          <p:cNvPicPr>
            <a:picLocks noChangeAspect="1" noChangeArrowheads="1"/>
          </p:cNvPicPr>
          <p:nvPr/>
        </p:nvPicPr>
        <p:blipFill>
          <a:blip r:embed="rId4"/>
          <a:srcRect/>
          <a:stretch>
            <a:fillRect/>
          </a:stretch>
        </p:blipFill>
        <p:spPr bwMode="auto">
          <a:xfrm>
            <a:off x="632303" y="2678906"/>
            <a:ext cx="3929090" cy="2928948"/>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07975" y="477412"/>
            <a:ext cx="8501122" cy="954107"/>
          </a:xfrm>
          <a:prstGeom prst="rect">
            <a:avLst/>
          </a:prstGeom>
        </p:spPr>
        <p:txBody>
          <a:bodyPr wrap="square">
            <a:spAutoFit/>
          </a:bodyPr>
          <a:lstStyle/>
          <a:p>
            <a:r>
              <a:rPr lang="tt-RU" sz="2800" dirty="0" smtClean="0">
                <a:solidFill>
                  <a:schemeClr val="bg1"/>
                </a:solidFill>
              </a:rPr>
              <a:t>Әнисе кырда, Салихҗан баланы кырга сөйрәп диярлек алып та баргалый. </a:t>
            </a:r>
            <a:endParaRPr lang="ru-RU" sz="2800" dirty="0"/>
          </a:p>
        </p:txBody>
      </p:sp>
      <p:pic>
        <p:nvPicPr>
          <p:cNvPr id="7" name="Picture 2"/>
          <p:cNvPicPr>
            <a:picLocks noChangeAspect="1" noChangeArrowheads="1"/>
          </p:cNvPicPr>
          <p:nvPr/>
        </p:nvPicPr>
        <p:blipFill>
          <a:blip r:embed="rId3"/>
          <a:srcRect/>
          <a:stretch>
            <a:fillRect/>
          </a:stretch>
        </p:blipFill>
        <p:spPr bwMode="auto">
          <a:xfrm>
            <a:off x="928662" y="4250537"/>
            <a:ext cx="3357586" cy="2071702"/>
          </a:xfrm>
          <a:prstGeom prst="rect">
            <a:avLst/>
          </a:prstGeom>
          <a:noFill/>
          <a:ln w="9525">
            <a:noFill/>
            <a:miter lim="800000"/>
            <a:headEnd/>
            <a:tailEnd/>
          </a:ln>
        </p:spPr>
      </p:pic>
      <p:sp>
        <p:nvSpPr>
          <p:cNvPr id="4098" name="AutoShape 2" descr="Государственные архивы РФ, хранящие фотодокументы о Великой Отечественной войне 1941-1945 гг. Сайт &quot;Победа. 1941-1945&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4100" name="AutoShape 4" descr="Государственные архивы РФ, хранящие фотодокументы о Великой Отечественной войне 1941-1945 гг. Сайт &quot;Победа. 1941-1945&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4102" name="AutoShape 6" descr="Государственные архивы РФ, хранящие фотодокументы о Великой Отечественной войне 1941-1945 гг. Сайт &quot;Победа. 1941-1945&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4103" name="Picture 7" descr="C:\Documents and Settings\Админ\Рабочий стол\3699772.jpg"/>
          <p:cNvPicPr>
            <a:picLocks noChangeAspect="1" noChangeArrowheads="1"/>
          </p:cNvPicPr>
          <p:nvPr/>
        </p:nvPicPr>
        <p:blipFill>
          <a:blip r:embed="rId4"/>
          <a:srcRect/>
          <a:stretch>
            <a:fillRect/>
          </a:stretch>
        </p:blipFill>
        <p:spPr bwMode="auto">
          <a:xfrm>
            <a:off x="4929190" y="1569777"/>
            <a:ext cx="3070523" cy="2395008"/>
          </a:xfrm>
          <a:prstGeom prst="rect">
            <a:avLst/>
          </a:prstGeom>
          <a:noFill/>
        </p:spPr>
      </p:pic>
      <p:pic>
        <p:nvPicPr>
          <p:cNvPr id="4104" name="Picture 8" descr="C:\Documents and Settings\Админ\Рабочий стол\i.jpg"/>
          <p:cNvPicPr>
            <a:picLocks noChangeAspect="1" noChangeArrowheads="1"/>
          </p:cNvPicPr>
          <p:nvPr/>
        </p:nvPicPr>
        <p:blipFill>
          <a:blip r:embed="rId5"/>
          <a:srcRect/>
          <a:stretch>
            <a:fillRect/>
          </a:stretch>
        </p:blipFill>
        <p:spPr bwMode="auto">
          <a:xfrm>
            <a:off x="939269" y="1569777"/>
            <a:ext cx="3346979" cy="2488779"/>
          </a:xfrm>
          <a:prstGeom prst="rect">
            <a:avLst/>
          </a:prstGeom>
          <a:noFill/>
        </p:spPr>
      </p:pic>
      <p:pic>
        <p:nvPicPr>
          <p:cNvPr id="12" name="Picture 1" descr="C:\Documents and Settings\Админ\Рабочий стол\i (4).jpg"/>
          <p:cNvPicPr>
            <a:picLocks noChangeAspect="1" noChangeArrowheads="1"/>
          </p:cNvPicPr>
          <p:nvPr/>
        </p:nvPicPr>
        <p:blipFill>
          <a:blip r:embed="rId6"/>
          <a:srcRect/>
          <a:stretch>
            <a:fillRect/>
          </a:stretch>
        </p:blipFill>
        <p:spPr bwMode="auto">
          <a:xfrm>
            <a:off x="4929189" y="4250537"/>
            <a:ext cx="3070523" cy="2077833"/>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21214" y="1"/>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428596" y="285728"/>
            <a:ext cx="8358246" cy="2246769"/>
          </a:xfrm>
          <a:prstGeom prst="rect">
            <a:avLst/>
          </a:prstGeom>
        </p:spPr>
        <p:txBody>
          <a:bodyPr wrap="square">
            <a:spAutoFit/>
          </a:bodyPr>
          <a:lstStyle/>
          <a:p>
            <a:r>
              <a:rPr lang="tt-RU" sz="2800" dirty="0" smtClean="0">
                <a:solidFill>
                  <a:schemeClr val="bg1"/>
                </a:solidFill>
              </a:rPr>
              <a:t>Кояш баешы ягында ( өйдәгеләр аны Сталинград дип фаразлый) яралылар ташыйм, дигән бер генә хаты килә Әхмәтсафа агайның, гаилә, беренчеләрдән булып диярлек,” хәбәрсез югалган” дигән кара кәгаз</a:t>
            </a:r>
            <a:r>
              <a:rPr lang="ru-RU" sz="2800" dirty="0" err="1" smtClean="0">
                <a:solidFill>
                  <a:schemeClr val="bg1"/>
                </a:solidFill>
              </a:rPr>
              <a:t>ь</a:t>
            </a:r>
            <a:r>
              <a:rPr lang="tt-RU" sz="2800" dirty="0" smtClean="0">
                <a:solidFill>
                  <a:schemeClr val="bg1"/>
                </a:solidFill>
              </a:rPr>
              <a:t> ала.</a:t>
            </a:r>
            <a:endParaRPr lang="ru-RU" sz="2800" dirty="0"/>
          </a:p>
        </p:txBody>
      </p:sp>
      <p:pic>
        <p:nvPicPr>
          <p:cNvPr id="3073" name="Picture 1" descr="C:\Documents and Settings\Админ\Рабочий стол\i (2).jpg"/>
          <p:cNvPicPr>
            <a:picLocks noChangeAspect="1" noChangeArrowheads="1"/>
          </p:cNvPicPr>
          <p:nvPr/>
        </p:nvPicPr>
        <p:blipFill>
          <a:blip r:embed="rId3"/>
          <a:srcRect/>
          <a:stretch>
            <a:fillRect/>
          </a:stretch>
        </p:blipFill>
        <p:spPr bwMode="auto">
          <a:xfrm>
            <a:off x="4932040" y="2714620"/>
            <a:ext cx="3357586" cy="3786214"/>
          </a:xfrm>
          <a:prstGeom prst="rect">
            <a:avLst/>
          </a:prstGeom>
          <a:noFill/>
        </p:spPr>
      </p:pic>
      <p:pic>
        <p:nvPicPr>
          <p:cNvPr id="3074" name="Picture 2" descr="C:\Documents and Settings\Админ\Рабочий стол\i (1).jpg"/>
          <p:cNvPicPr>
            <a:picLocks noChangeAspect="1" noChangeArrowheads="1"/>
          </p:cNvPicPr>
          <p:nvPr/>
        </p:nvPicPr>
        <p:blipFill>
          <a:blip r:embed="rId4"/>
          <a:srcRect/>
          <a:stretch>
            <a:fillRect/>
          </a:stretch>
        </p:blipFill>
        <p:spPr bwMode="auto">
          <a:xfrm>
            <a:off x="838609" y="4365104"/>
            <a:ext cx="3286148" cy="2143140"/>
          </a:xfrm>
          <a:prstGeom prst="rect">
            <a:avLst/>
          </a:prstGeom>
          <a:noFill/>
        </p:spPr>
      </p:pic>
      <p:pic>
        <p:nvPicPr>
          <p:cNvPr id="3075" name="Picture 3" descr="C:\Documents and Settings\Админ\Рабочий стол\i (3).jpg"/>
          <p:cNvPicPr>
            <a:picLocks noChangeAspect="1" noChangeArrowheads="1"/>
          </p:cNvPicPr>
          <p:nvPr/>
        </p:nvPicPr>
        <p:blipFill>
          <a:blip r:embed="rId5"/>
          <a:srcRect/>
          <a:stretch>
            <a:fillRect/>
          </a:stretch>
        </p:blipFill>
        <p:spPr bwMode="auto">
          <a:xfrm>
            <a:off x="1500166" y="2714620"/>
            <a:ext cx="2571768" cy="1500198"/>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2" name="Содержимое 1"/>
          <p:cNvSpPr>
            <a:spLocks noGrp="1"/>
          </p:cNvSpPr>
          <p:nvPr>
            <p:ph idx="1"/>
          </p:nvPr>
        </p:nvSpPr>
        <p:spPr/>
        <p:txBody>
          <a:bodyPr/>
          <a:lstStyle/>
          <a:p>
            <a:endParaRPr lang="ru-RU"/>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7"/>
          <a:stretch/>
        </p:blipFill>
        <p:spPr bwMode="auto">
          <a:xfrm>
            <a:off x="0" y="23710"/>
            <a:ext cx="9165214" cy="68342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367773" y="298322"/>
            <a:ext cx="8429668" cy="3108543"/>
          </a:xfrm>
          <a:prstGeom prst="rect">
            <a:avLst/>
          </a:prstGeom>
        </p:spPr>
        <p:txBody>
          <a:bodyPr wrap="square">
            <a:spAutoFit/>
          </a:bodyPr>
          <a:lstStyle/>
          <a:p>
            <a:r>
              <a:rPr lang="tt-RU" sz="2800" dirty="0" smtClean="0">
                <a:solidFill>
                  <a:schemeClr val="bg1"/>
                </a:solidFill>
              </a:rPr>
              <a:t>- Әни бер төннән икенчесенә кадәр кырда урак ура. Ашарга юк. Булганда шул бәрәңге белән сөт. Әле сөтне дә май итеп язып, базарга чыгарып сатарга, ә акчасын заем өчен туләргә кирәк. Язын черек бәрәңге лепушкәсе белән тамак туендыралар. Кычыткан баш төртүгә дөн</a:t>
            </a:r>
            <a:r>
              <a:rPr lang="ru-RU" sz="2800" dirty="0" err="1" smtClean="0">
                <a:solidFill>
                  <a:schemeClr val="bg1"/>
                </a:solidFill>
              </a:rPr>
              <a:t>ь</a:t>
            </a:r>
            <a:r>
              <a:rPr lang="tt-RU" sz="2800" dirty="0" smtClean="0">
                <a:solidFill>
                  <a:schemeClr val="bg1"/>
                </a:solidFill>
              </a:rPr>
              <a:t>ялар түгәрәкләнеп киткән кебек була, и-и анын тәмлелекләре!</a:t>
            </a:r>
            <a:endParaRPr lang="ru-RU" sz="2800" dirty="0">
              <a:solidFill>
                <a:schemeClr val="bg1"/>
              </a:solidFill>
            </a:endParaRPr>
          </a:p>
        </p:txBody>
      </p:sp>
      <p:pic>
        <p:nvPicPr>
          <p:cNvPr id="7170" name="Picture 2" descr="C:\Documents and Settings\Админ\Рабочий стол\i (5).jpg"/>
          <p:cNvPicPr>
            <a:picLocks noChangeAspect="1" noChangeArrowheads="1"/>
          </p:cNvPicPr>
          <p:nvPr/>
        </p:nvPicPr>
        <p:blipFill>
          <a:blip r:embed="rId3"/>
          <a:srcRect/>
          <a:stretch>
            <a:fillRect/>
          </a:stretch>
        </p:blipFill>
        <p:spPr bwMode="auto">
          <a:xfrm>
            <a:off x="539552" y="3645024"/>
            <a:ext cx="3401244" cy="2926652"/>
          </a:xfrm>
          <a:prstGeom prst="rect">
            <a:avLst/>
          </a:prstGeom>
          <a:noFill/>
        </p:spPr>
      </p:pic>
      <p:pic>
        <p:nvPicPr>
          <p:cNvPr id="7172" name="Picture 4" descr="C:\Documents and Settings\Админ\Рабочий стол\war3.jpg"/>
          <p:cNvPicPr>
            <a:picLocks noChangeAspect="1" noChangeArrowheads="1"/>
          </p:cNvPicPr>
          <p:nvPr/>
        </p:nvPicPr>
        <p:blipFill>
          <a:blip r:embed="rId4"/>
          <a:srcRect/>
          <a:stretch>
            <a:fillRect/>
          </a:stretch>
        </p:blipFill>
        <p:spPr bwMode="auto">
          <a:xfrm>
            <a:off x="4643437" y="3645024"/>
            <a:ext cx="3814461" cy="2808312"/>
          </a:xfrm>
          <a:prstGeom prst="rect">
            <a:avLst/>
          </a:prstGeom>
          <a:noFill/>
        </p:spPr>
      </p:pic>
    </p:spTree>
    <p:extLst>
      <p:ext uri="{BB962C8B-B14F-4D97-AF65-F5344CB8AC3E}">
        <p14:creationId xmlns:p14="http://schemas.microsoft.com/office/powerpoint/2010/main" val="568131571"/>
      </p:ext>
    </p:extLst>
  </p:cSld>
  <p:clrMapOvr>
    <a:masterClrMapping/>
  </p:clrMapOvr>
  <mc:AlternateContent xmlns:mc="http://schemas.openxmlformats.org/markup-compatibility/2006" xmlns:p14="http://schemas.microsoft.com/office/powerpoint/2010/main">
    <mc:Choice Requires="p14">
      <p:transition spd="slow" p14:dur="1250">
        <p14:reveal thruBlk="1" dir="r"/>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570</TotalTime>
  <Words>563</Words>
  <Application>Microsoft Office PowerPoint</Application>
  <PresentationFormat>Экран (4:3)</PresentationFormat>
  <Paragraphs>30</Paragraphs>
  <Slides>17</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Апекс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Админ</dc:creator>
  <cp:lastModifiedBy>ГЕЛЮСЯ</cp:lastModifiedBy>
  <cp:revision>65</cp:revision>
  <dcterms:created xsi:type="dcterms:W3CDTF">2015-03-08T12:34:21Z</dcterms:created>
  <dcterms:modified xsi:type="dcterms:W3CDTF">2015-03-20T08:29:56Z</dcterms:modified>
</cp:coreProperties>
</file>