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" ContentType="image/t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25" r:id="rId2"/>
    <p:sldId id="626" r:id="rId3"/>
    <p:sldId id="662" r:id="rId4"/>
    <p:sldId id="643" r:id="rId5"/>
    <p:sldId id="677" r:id="rId6"/>
    <p:sldId id="644" r:id="rId7"/>
    <p:sldId id="668" r:id="rId8"/>
    <p:sldId id="669" r:id="rId9"/>
    <p:sldId id="661" r:id="rId10"/>
    <p:sldId id="673" r:id="rId11"/>
    <p:sldId id="680" r:id="rId12"/>
    <p:sldId id="670" r:id="rId13"/>
    <p:sldId id="679" r:id="rId14"/>
    <p:sldId id="678" r:id="rId15"/>
    <p:sldId id="671" r:id="rId16"/>
    <p:sldId id="664" r:id="rId17"/>
    <p:sldId id="672" r:id="rId18"/>
    <p:sldId id="674" r:id="rId19"/>
    <p:sldId id="681" r:id="rId20"/>
    <p:sldId id="638" r:id="rId21"/>
    <p:sldId id="628" r:id="rId22"/>
    <p:sldId id="642" r:id="rId23"/>
  </p:sldIdLst>
  <p:sldSz cx="12192000" cy="6858000"/>
  <p:notesSz cx="6797675" cy="9925050"/>
  <p:custDataLst>
    <p:tags r:id="rId2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90" userDrawn="1">
          <p15:clr>
            <a:srgbClr val="A4A3A4"/>
          </p15:clr>
        </p15:guide>
        <p15:guide id="3" pos="347" userDrawn="1">
          <p15:clr>
            <a:srgbClr val="A4A3A4"/>
          </p15:clr>
        </p15:guide>
        <p15:guide id="5" pos="7650" userDrawn="1">
          <p15:clr>
            <a:srgbClr val="A4A3A4"/>
          </p15:clr>
        </p15:guide>
        <p15:guide id="6" orient="horz" pos="1200" userDrawn="1">
          <p15:clr>
            <a:srgbClr val="A4A3A4"/>
          </p15:clr>
        </p15:guide>
        <p15:guide id="7" pos="69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4214"/>
    <a:srgbClr val="EAB200"/>
    <a:srgbClr val="ED7D31"/>
    <a:srgbClr val="2F5597"/>
    <a:srgbClr val="FFD966"/>
    <a:srgbClr val="00B0F0"/>
    <a:srgbClr val="FF99CC"/>
    <a:srgbClr val="00B050"/>
    <a:srgbClr val="B1BDF1"/>
    <a:srgbClr val="95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91" autoAdjust="0"/>
    <p:restoredTop sz="96296" autoAdjust="0"/>
  </p:normalViewPr>
  <p:slideViewPr>
    <p:cSldViewPr snapToGrid="0">
      <p:cViewPr varScale="1">
        <p:scale>
          <a:sx n="73" d="100"/>
          <a:sy n="73" d="100"/>
        </p:scale>
        <p:origin x="654" y="78"/>
      </p:cViewPr>
      <p:guideLst>
        <p:guide orient="horz" pos="890"/>
        <p:guide pos="347"/>
        <p:guide pos="7650"/>
        <p:guide orient="horz" pos="1200"/>
        <p:guide pos="69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3384"/>
    </p:cViewPr>
  </p:sorterViewPr>
  <p:notesViewPr>
    <p:cSldViewPr snapToGrid="0">
      <p:cViewPr>
        <p:scale>
          <a:sx n="130" d="100"/>
          <a:sy n="130" d="100"/>
        </p:scale>
        <p:origin x="192" y="-48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недостаточный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2"/>
                <c:pt idx="0">
                  <c:v>Стартовая </c:v>
                </c:pt>
                <c:pt idx="1">
                  <c:v>Промежуточная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85-48A9-8D91-98AEE9ECA3C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2"/>
                <c:pt idx="0">
                  <c:v>Стартовая </c:v>
                </c:pt>
                <c:pt idx="1">
                  <c:v>Промежуточная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85-48A9-8D91-98AEE9ECA3C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2"/>
                <c:pt idx="0">
                  <c:v>Стартовая </c:v>
                </c:pt>
                <c:pt idx="1">
                  <c:v>Промежуточная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32</c:v>
                </c:pt>
                <c:pt idx="1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785-48A9-8D91-98AEE9ECA3C8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Повышенный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2"/>
                <c:pt idx="0">
                  <c:v>Стартовая </c:v>
                </c:pt>
                <c:pt idx="1">
                  <c:v>Промежуточная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35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85-48A9-8D91-98AEE9ECA3C8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2"/>
                <c:pt idx="0">
                  <c:v>Стартовая </c:v>
                </c:pt>
                <c:pt idx="1">
                  <c:v>Промежуточная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27</c:v>
                </c:pt>
                <c:pt idx="1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785-48A9-8D91-98AEE9ECA3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98293071"/>
        <c:axId val="1498295567"/>
      </c:barChart>
      <c:catAx>
        <c:axId val="14982930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98295567"/>
        <c:crosses val="autoZero"/>
        <c:auto val="1"/>
        <c:lblAlgn val="ctr"/>
        <c:lblOffset val="100"/>
        <c:noMultiLvlLbl val="0"/>
      </c:catAx>
      <c:valAx>
        <c:axId val="14982955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98293071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135" cy="497520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r>
              <a:rPr lang="ru-RU" smtClean="0"/>
              <a:t>1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1"/>
            <a:ext cx="2946135" cy="497520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819A5FDA-3ABD-4F5A-A8E1-3EACD844AA0E}" type="datetime1">
              <a:rPr lang="ru-RU" smtClean="0"/>
              <a:t>06.04.2023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7530"/>
            <a:ext cx="2946135" cy="497520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27530"/>
            <a:ext cx="2946135" cy="497520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22B21B72-D5D6-4B25-81DB-AB85CA740B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868871"/>
      </p:ext>
    </p:extLst>
  </p:cSld>
  <p:clrMap bg1="lt1" tx1="dk1" bg2="lt2" tx2="dk2" accent1="accent1" accent2="accent2" accent3="accent3" accent4="accent4" accent5="accent5" accent6="accent6" hlink="hlink" folHlink="folHlink"/>
  <p:hf sldNum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2945659" cy="497977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l">
              <a:defRPr sz="1200"/>
            </a:lvl1pPr>
          </a:lstStyle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4"/>
            <a:ext cx="2945659" cy="497977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r">
              <a:defRPr sz="1200"/>
            </a:lvl1pPr>
          </a:lstStyle>
          <a:p>
            <a:fld id="{EAABCD87-94AF-4B5B-BAF1-F5284FE899C7}" type="datetime1">
              <a:rPr lang="ru-RU" smtClean="0"/>
              <a:t>06.04.2023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76" tIns="45637" rIns="91276" bIns="45637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9" y="4776431"/>
            <a:ext cx="5438140" cy="3907988"/>
          </a:xfrm>
          <a:prstGeom prst="rect">
            <a:avLst/>
          </a:prstGeom>
        </p:spPr>
        <p:txBody>
          <a:bodyPr vert="horz" lIns="91276" tIns="45637" rIns="91276" bIns="4563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7076"/>
            <a:ext cx="2945659" cy="497975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7076"/>
            <a:ext cx="2945659" cy="497975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r">
              <a:defRPr sz="1200"/>
            </a:lvl1pPr>
          </a:lstStyle>
          <a:p>
            <a:fld id="{9447256E-483B-4BC1-BFF8-D2418426C52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3270089"/>
      </p:ext>
    </p:extLst>
  </p:cSld>
  <p:clrMap bg1="lt1" tx1="dk1" bg2="lt2" tx2="dk2" accent1="accent1" accent2="accent2" accent3="accent3" accent4="accent4" accent5="accent5" accent6="accent6" hlink="hlink" folHlink="folHlink"/>
  <p:hf sldNum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F834F1D5-33B3-480A-A4E8-311841A67364}" type="datetime1">
              <a:rPr lang="ru-RU" smtClean="0"/>
              <a:t>06.04.2023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7888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480"/>
            <a:r>
              <a:rPr lang="ru-RU" dirty="0"/>
              <a:t>Как известно, реализация проекта «Современная школа» предполагает внедрение </a:t>
            </a:r>
            <a:r>
              <a:rPr lang="ru-RU" b="1" dirty="0"/>
              <a:t>новых методов и образовательных технологий</a:t>
            </a:r>
            <a:r>
              <a:rPr lang="ru-RU" dirty="0"/>
              <a:t> – педагогических и информационных, – которые способствуют:</a:t>
            </a:r>
          </a:p>
          <a:p>
            <a:pPr marL="1198110" lvl="2" indent="-285264">
              <a:buFont typeface="Arial" pitchFamily="34" charset="0"/>
              <a:buChar char="•"/>
            </a:pPr>
            <a:r>
              <a:rPr lang="ru-RU" dirty="0"/>
              <a:t>вовлечению учащихся в учебный процесс, повышению их мотивации,</a:t>
            </a:r>
          </a:p>
          <a:p>
            <a:pPr marL="1198110" lvl="2" indent="-285264">
              <a:buFont typeface="Arial" pitchFamily="34" charset="0"/>
              <a:buChar char="•"/>
            </a:pPr>
            <a:r>
              <a:rPr lang="ru-RU" dirty="0"/>
              <a:t>получению прочных базовых знаний и умений,</a:t>
            </a:r>
          </a:p>
          <a:p>
            <a:pPr marL="1198110" lvl="2" indent="-285264">
              <a:buFont typeface="Arial" pitchFamily="34" charset="0"/>
              <a:buChar char="•"/>
            </a:pPr>
            <a:r>
              <a:rPr lang="ru-RU" dirty="0"/>
              <a:t>формированию умения применять полученные знания в жизни на благо обществу.</a:t>
            </a:r>
          </a:p>
          <a:p>
            <a:pPr indent="287480"/>
            <a:r>
              <a:rPr lang="ru-RU" dirty="0"/>
              <a:t>Иными словами, современная школа – это такая школа, в которой широко используются </a:t>
            </a:r>
            <a:r>
              <a:rPr lang="ru-RU" b="1" dirty="0"/>
              <a:t>практики развивающего обучения: </a:t>
            </a:r>
          </a:p>
          <a:p>
            <a:pPr marL="1198110" lvl="2" indent="-285264">
              <a:buFont typeface="Arial" pitchFamily="34" charset="0"/>
              <a:buChar char="•"/>
            </a:pPr>
            <a:r>
              <a:rPr lang="ru-RU" dirty="0"/>
              <a:t>создание учебных ситуаций, </a:t>
            </a:r>
            <a:r>
              <a:rPr lang="ru-RU" i="1" dirty="0"/>
              <a:t>инициирующих</a:t>
            </a:r>
            <a:r>
              <a:rPr lang="ru-RU" dirty="0"/>
              <a:t> учебную деятельность учащихся, </a:t>
            </a:r>
            <a:r>
              <a:rPr lang="ru-RU" i="1" dirty="0"/>
              <a:t>мотивирующих</a:t>
            </a:r>
            <a:r>
              <a:rPr lang="ru-RU" dirty="0"/>
              <a:t> их на учебную деятельность;</a:t>
            </a:r>
            <a:endParaRPr lang="ru-RU" dirty="0">
              <a:solidFill>
                <a:srgbClr val="FF0000"/>
              </a:solidFill>
            </a:endParaRPr>
          </a:p>
          <a:p>
            <a:pPr marL="1198110" lvl="2" indent="-285264">
              <a:buFont typeface="Arial" pitchFamily="34" charset="0"/>
              <a:buChar char="•"/>
            </a:pPr>
            <a:r>
              <a:rPr lang="ru-RU" i="1" dirty="0"/>
              <a:t>учение в общении</a:t>
            </a:r>
            <a:r>
              <a:rPr lang="ru-RU" dirty="0"/>
              <a:t> (</a:t>
            </a:r>
            <a:r>
              <a:rPr lang="ru-RU" i="1" dirty="0"/>
              <a:t>учебное сотрудничество), </a:t>
            </a:r>
            <a:r>
              <a:rPr lang="ru-RU" dirty="0"/>
              <a:t>задания на работу в парах и малых группах;</a:t>
            </a:r>
          </a:p>
          <a:p>
            <a:pPr marL="1198110" lvl="2" indent="-285264">
              <a:buFont typeface="Arial" pitchFamily="34" charset="0"/>
              <a:buChar char="•"/>
            </a:pPr>
            <a:r>
              <a:rPr lang="ru-RU" i="1" dirty="0"/>
              <a:t>поисковая активность </a:t>
            </a:r>
            <a:r>
              <a:rPr lang="ru-RU" dirty="0"/>
              <a:t>– задания поискового характера, учебные исследования, проекты;</a:t>
            </a:r>
          </a:p>
          <a:p>
            <a:pPr marL="1198110" lvl="2" indent="-285264">
              <a:buFont typeface="Arial" pitchFamily="34" charset="0"/>
              <a:buChar char="•"/>
            </a:pPr>
            <a:r>
              <a:rPr lang="ru-RU" i="1" dirty="0"/>
              <a:t>оценочная самостоятельность </a:t>
            </a:r>
            <a:r>
              <a:rPr lang="ru-RU" dirty="0"/>
              <a:t>школьников, задания на само- и взаимооценку.</a:t>
            </a:r>
          </a:p>
          <a:p>
            <a:pPr indent="287480"/>
            <a:r>
              <a:rPr lang="ru-RU" dirty="0"/>
              <a:t>Все эти практики широко представлены в учебниках «Просвещения».</a:t>
            </a: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/>
              <a:t>06.04.2023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641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7256E-483B-4BC1-BFF8-D2418426C52D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076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A05E6458-3F23-4BB8-8927-4CF002F6693B}" type="datetime1">
              <a:rPr lang="ru-RU" smtClean="0"/>
              <a:t>06.04.2023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9848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A05E6458-3F23-4BB8-8927-4CF002F6693B}" type="datetime1">
              <a:rPr lang="ru-RU" smtClean="0"/>
              <a:t>06.04.2023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87684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A05E6458-3F23-4BB8-8927-4CF002F6693B}" type="datetime1">
              <a:rPr lang="ru-RU" smtClean="0"/>
              <a:t>06.04.2023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67256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480" defTabSz="912752">
              <a:defRPr/>
            </a:pPr>
            <a:r>
              <a:rPr lang="ru-RU" dirty="0"/>
              <a:t>Издательством выпущен курс «Основы финансовой грамотности» коллектива авторов</a:t>
            </a:r>
            <a:r>
              <a:rPr lang="ru-RU" baseline="0" dirty="0"/>
              <a:t> </a:t>
            </a:r>
            <a:r>
              <a:rPr lang="ru-RU" dirty="0"/>
              <a:t>Российская экономическая школа. Он</a:t>
            </a:r>
            <a:r>
              <a:rPr lang="ru-RU" baseline="0" dirty="0"/>
              <a:t> </a:t>
            </a:r>
            <a:r>
              <a:rPr lang="ru-RU" dirty="0"/>
              <a:t>является составной частью учебно-методического комплекта по курсам «Обществознание» и «Экономика». Пособие содержит методические рекомендации по организации и проведению уроков. УМК прошёл предварительную экспертизу в Российской академии образования и может быть использован в образовательной программе </a:t>
            </a:r>
            <a:r>
              <a:rPr lang="ru-RU" dirty="0">
                <a:solidFill>
                  <a:srgbClr val="FF0000"/>
                </a:solidFill>
              </a:rPr>
              <a:t>среднего общего образования </a:t>
            </a:r>
            <a:r>
              <a:rPr lang="ru-RU" dirty="0"/>
              <a:t>(8-9 класс).</a:t>
            </a:r>
          </a:p>
          <a:p>
            <a:pPr indent="287480"/>
            <a:r>
              <a:rPr lang="ru-RU" b="1" dirty="0"/>
              <a:t>УМК простым и ясным языком освещает вопросы:</a:t>
            </a:r>
            <a:endParaRPr lang="ru-RU" dirty="0"/>
          </a:p>
          <a:p>
            <a:pPr marL="627516" lvl="1" indent="-171142">
              <a:buFont typeface="Arial" panose="020B0604020202020204" pitchFamily="34" charset="0"/>
              <a:buChar char="•"/>
            </a:pPr>
            <a:r>
              <a:rPr lang="ru-RU" dirty="0"/>
              <a:t>Личное финансовое планирование, расходы и доходы семьи</a:t>
            </a:r>
          </a:p>
          <a:p>
            <a:pPr marL="627516" lvl="1" indent="-171142">
              <a:buFont typeface="Arial" panose="020B0604020202020204" pitchFamily="34" charset="0"/>
              <a:buChar char="•"/>
            </a:pPr>
            <a:r>
              <a:rPr lang="ru-RU" dirty="0"/>
              <a:t>Как сохранить и преумножить сбережения</a:t>
            </a:r>
          </a:p>
          <a:p>
            <a:pPr marL="627516" lvl="1" indent="-171142">
              <a:buFont typeface="Arial" panose="020B0604020202020204" pitchFamily="34" charset="0"/>
              <a:buChar char="•"/>
            </a:pPr>
            <a:r>
              <a:rPr lang="ru-RU" dirty="0"/>
              <a:t>Кредитование и возможные риски</a:t>
            </a:r>
          </a:p>
          <a:p>
            <a:pPr marL="627516" lvl="1" indent="-171142">
              <a:buFont typeface="Arial" panose="020B0604020202020204" pitchFamily="34" charset="0"/>
              <a:buChar char="•"/>
            </a:pPr>
            <a:r>
              <a:rPr lang="ru-RU" dirty="0"/>
              <a:t>Мобильные платежи и защита от мошенников</a:t>
            </a:r>
          </a:p>
          <a:p>
            <a:pPr marL="627516" lvl="1" indent="-171142">
              <a:buFont typeface="Arial" panose="020B0604020202020204" pitchFamily="34" charset="0"/>
              <a:buChar char="•"/>
            </a:pPr>
            <a:r>
              <a:rPr lang="ru-RU" dirty="0"/>
              <a:t>Страхование</a:t>
            </a:r>
          </a:p>
          <a:p>
            <a:pPr marL="627516" lvl="1" indent="-171142">
              <a:buFont typeface="Arial" panose="020B0604020202020204" pitchFamily="34" charset="0"/>
              <a:buChar char="•"/>
            </a:pPr>
            <a:r>
              <a:rPr lang="ru-RU" dirty="0"/>
              <a:t>Налоги</a:t>
            </a:r>
          </a:p>
          <a:p>
            <a:pPr marL="627516" lvl="1" indent="-171142">
              <a:buFont typeface="Arial" panose="020B0604020202020204" pitchFamily="34" charset="0"/>
              <a:buChar char="•"/>
            </a:pPr>
            <a:r>
              <a:rPr lang="ru-RU" dirty="0"/>
              <a:t>Пенсия</a:t>
            </a:r>
          </a:p>
          <a:p>
            <a:pPr marL="627516" lvl="1" indent="-171142">
              <a:buFont typeface="Arial" panose="020B0604020202020204" pitchFamily="34" charset="0"/>
              <a:buChar char="•"/>
            </a:pPr>
            <a:r>
              <a:rPr lang="ru-RU" dirty="0"/>
              <a:t>Защита от финансовых махинаций</a:t>
            </a: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998964F3-C067-4A66-8722-93E1EA6179D9}" type="datetime1">
              <a:rPr lang="ru-RU" smtClean="0"/>
              <a:t>06.04.2023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86436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1ADD950F-4718-4BFC-B9E0-69B49DFC71DA}" type="datetime1">
              <a:rPr lang="ru-RU" smtClean="0"/>
              <a:t>06.04.2023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0026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6835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8857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49178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Линия"/>
          <p:cNvSpPr/>
          <p:nvPr/>
        </p:nvSpPr>
        <p:spPr>
          <a:xfrm>
            <a:off x="5924339" y="880580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1600"/>
          </a:p>
        </p:txBody>
      </p:sp>
      <p:sp>
        <p:nvSpPr>
          <p:cNvPr id="21" name="Линия"/>
          <p:cNvSpPr/>
          <p:nvPr/>
        </p:nvSpPr>
        <p:spPr>
          <a:xfrm flipH="1">
            <a:off x="6055025" y="880580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1600"/>
          </a:p>
        </p:txBody>
      </p:sp>
      <p:sp>
        <p:nvSpPr>
          <p:cNvPr id="22" name="Линия"/>
          <p:cNvSpPr/>
          <p:nvPr/>
        </p:nvSpPr>
        <p:spPr>
          <a:xfrm flipH="1">
            <a:off x="6010376" y="880580"/>
            <a:ext cx="212637" cy="52771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1600"/>
          </a:p>
        </p:txBody>
      </p:sp>
      <p:sp>
        <p:nvSpPr>
          <p:cNvPr id="23" name="Линия"/>
          <p:cNvSpPr/>
          <p:nvPr/>
        </p:nvSpPr>
        <p:spPr>
          <a:xfrm>
            <a:off x="5776306" y="1279922"/>
            <a:ext cx="639390" cy="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1600"/>
          </a:p>
        </p:txBody>
      </p:sp>
      <p:pic>
        <p:nvPicPr>
          <p:cNvPr id="12" name="pasted-image.tiff" descr="pasted-image.tiff"/>
          <p:cNvPicPr>
            <a:picLocks noChangeAspect="1"/>
          </p:cNvPicPr>
          <p:nvPr userDrawn="1"/>
        </p:nvPicPr>
        <p:blipFill>
          <a:blip r:embed="rId2">
            <a:biLevel thresh="25000"/>
            <a:extLst/>
          </a:blip>
          <a:srcRect l="39743" r="39743" b="36077"/>
          <a:stretch>
            <a:fillRect/>
          </a:stretch>
        </p:blipFill>
        <p:spPr>
          <a:xfrm>
            <a:off x="11771619" y="1"/>
            <a:ext cx="318781" cy="3334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423885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775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5618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4837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008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4956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1736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8730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4885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>
            <a:extLst>
              <a:ext uri="{FF2B5EF4-FFF2-40B4-BE49-F238E27FC236}">
                <a16:creationId xmlns:a16="http://schemas.microsoft.com/office/drawing/2014/main" id="{336A5C21-8560-4361-BC34-8E7691E5DE3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2406836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9" name="Слайд think-cell" r:id="rId17" imgW="359" imgH="360" progId="TCLayout.ActiveDocument.1">
                  <p:embed/>
                </p:oleObj>
              </mc:Choice>
              <mc:Fallback>
                <p:oleObj name="Слайд think-cell" r:id="rId17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>
            <a:extLst>
              <a:ext uri="{FF2B5EF4-FFF2-40B4-BE49-F238E27FC236}">
                <a16:creationId xmlns:a16="http://schemas.microsoft.com/office/drawing/2014/main" id="{C09A8BCA-0AC5-4653-AE0C-127E1ECAA6AD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ru-RU" sz="4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0636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5.xml"/><Relationship Id="rId7" Type="http://schemas.openxmlformats.org/officeDocument/2006/relationships/oleObject" Target="../embeddings/oleObject2.bin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eg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tags" Target="../tags/tag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kpfu.ru/psychology/struktura/centr-nepreryvnogo-povysheniya-professionalnogo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9"/>
          <a:stretch/>
        </p:blipFill>
        <p:spPr>
          <a:xfrm>
            <a:off x="-7293" y="14514"/>
            <a:ext cx="12199293" cy="6843486"/>
          </a:xfrm>
          <a:prstGeom prst="rect">
            <a:avLst/>
          </a:prstGeom>
        </p:spPr>
      </p:pic>
      <p:graphicFrame>
        <p:nvGraphicFramePr>
          <p:cNvPr id="7" name="Объект 6" hidden="1">
            <a:extLst>
              <a:ext uri="{FF2B5EF4-FFF2-40B4-BE49-F238E27FC236}">
                <a16:creationId xmlns:a16="http://schemas.microsoft.com/office/drawing/2014/main" id="{F28B5AF9-254C-449F-805A-200563AB240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179704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" name="Слайд think-cell" r:id="rId7" imgW="359" imgH="360" progId="TCLayout.ActiveDocument.1">
                  <p:embed/>
                </p:oleObj>
              </mc:Choice>
              <mc:Fallback>
                <p:oleObj name="Слайд think-cell" r:id="rId7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 hidden="1">
            <a:extLst>
              <a:ext uri="{FF2B5EF4-FFF2-40B4-BE49-F238E27FC236}">
                <a16:creationId xmlns:a16="http://schemas.microsoft.com/office/drawing/2014/main" id="{D7EC1761-6312-4AB4-8DAC-F08C2EC72D3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ru-RU" sz="5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 Light" panose="020B0306030504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D63DCCC5-C5C7-4939-A893-4A4DB73304DC}"/>
              </a:ext>
            </a:extLst>
          </p:cNvPr>
          <p:cNvSpPr/>
          <p:nvPr/>
        </p:nvSpPr>
        <p:spPr>
          <a:xfrm rot="10800000">
            <a:off x="0" y="-16185"/>
            <a:ext cx="12192000" cy="6858000"/>
          </a:xfrm>
          <a:prstGeom prst="rect">
            <a:avLst/>
          </a:prstGeom>
          <a:gradFill>
            <a:gsLst>
              <a:gs pos="0">
                <a:srgbClr val="00B0F0">
                  <a:alpha val="70000"/>
                </a:srgbClr>
              </a:gs>
              <a:gs pos="88000">
                <a:srgbClr val="2D2B8D">
                  <a:alpha val="70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4949" y="1567301"/>
            <a:ext cx="10804333" cy="2769989"/>
          </a:xfrm>
        </p:spPr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ru-RU" sz="4500" b="1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45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45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Маршрут формирования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45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функциональной грамотности</a:t>
            </a:r>
          </a:p>
        </p:txBody>
      </p:sp>
      <p:sp>
        <p:nvSpPr>
          <p:cNvPr id="8" name="AutoShape 4"/>
          <p:cNvSpPr>
            <a:spLocks noChangeAspect="1" noChangeArrowheads="1" noTextEdit="1"/>
          </p:cNvSpPr>
          <p:nvPr/>
        </p:nvSpPr>
        <p:spPr bwMode="auto">
          <a:xfrm>
            <a:off x="10099577" y="300997"/>
            <a:ext cx="1500931" cy="51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 flipH="1">
            <a:off x="927463" y="300997"/>
            <a:ext cx="98885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Муниципальное бюджетное общеобразовательное учреждение- </a:t>
            </a:r>
          </a:p>
          <a:p>
            <a:pPr algn="ctr"/>
            <a:r>
              <a:rPr lang="ru-RU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Тюлячинская</a:t>
            </a:r>
            <a:r>
              <a:rPr lang="ru-RU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средняя общеобразовательная школа</a:t>
            </a:r>
            <a:endParaRPr lang="ru-RU" sz="2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897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560" y="160144"/>
            <a:ext cx="11494996" cy="62813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педагогов  в работе семинаров,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вебинаров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10</a:t>
            </a:fld>
            <a:endParaRPr lang="ru-RU" dirty="0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3317344"/>
              </p:ext>
            </p:extLst>
          </p:nvPr>
        </p:nvGraphicFramePr>
        <p:xfrm>
          <a:off x="157655" y="1245476"/>
          <a:ext cx="11904901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4360">
                  <a:extLst>
                    <a:ext uri="{9D8B030D-6E8A-4147-A177-3AD203B41FA5}">
                      <a16:colId xmlns:a16="http://schemas.microsoft.com/office/drawing/2014/main" val="3263704148"/>
                    </a:ext>
                  </a:extLst>
                </a:gridCol>
                <a:gridCol w="2374149">
                  <a:extLst>
                    <a:ext uri="{9D8B030D-6E8A-4147-A177-3AD203B41FA5}">
                      <a16:colId xmlns:a16="http://schemas.microsoft.com/office/drawing/2014/main" val="2920422960"/>
                    </a:ext>
                  </a:extLst>
                </a:gridCol>
                <a:gridCol w="3070167">
                  <a:extLst>
                    <a:ext uri="{9D8B030D-6E8A-4147-A177-3AD203B41FA5}">
                      <a16:colId xmlns:a16="http://schemas.microsoft.com/office/drawing/2014/main" val="1707393947"/>
                    </a:ext>
                  </a:extLst>
                </a:gridCol>
                <a:gridCol w="2976225">
                  <a:extLst>
                    <a:ext uri="{9D8B030D-6E8A-4147-A177-3AD203B41FA5}">
                      <a16:colId xmlns:a16="http://schemas.microsoft.com/office/drawing/2014/main" val="1700329168"/>
                    </a:ext>
                  </a:extLst>
                </a:gridCol>
              </a:tblGrid>
              <a:tr h="74886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проведения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выступления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Выступающие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9996951"/>
                  </a:ext>
                </a:extLst>
              </a:tr>
              <a:tr h="2514600">
                <a:tc>
                  <a:txBody>
                    <a:bodyPr/>
                    <a:lstStyle/>
                    <a:p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 организации подготовки школьников к участию в мониторинге  функциональной грамотности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17.03.2023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школьников к участию в мониторинге  функциональной грамотности</a:t>
                      </a:r>
                    </a:p>
                    <a:p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Шайхелисламов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Р.Ф, директор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Центра непрерывного повышения профессионального мастерства педагогических работников РТ КФУ</a:t>
                      </a:r>
                    </a:p>
                    <a:p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Руководители образовательных учреждений РТ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7056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957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00445"/>
            <a:ext cx="10515600" cy="122880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 диагностики читательской грамотности,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8 классов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Диагностическая работа «Школа журналистики»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603891"/>
              </p:ext>
            </p:extLst>
          </p:nvPr>
        </p:nvGraphicFramePr>
        <p:xfrm>
          <a:off x="346841" y="1529255"/>
          <a:ext cx="11619189" cy="48272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7338">
                  <a:extLst>
                    <a:ext uri="{9D8B030D-6E8A-4147-A177-3AD203B41FA5}">
                      <a16:colId xmlns:a16="http://schemas.microsoft.com/office/drawing/2014/main" val="199156636"/>
                    </a:ext>
                  </a:extLst>
                </a:gridCol>
                <a:gridCol w="3831021">
                  <a:extLst>
                    <a:ext uri="{9D8B030D-6E8A-4147-A177-3AD203B41FA5}">
                      <a16:colId xmlns:a16="http://schemas.microsoft.com/office/drawing/2014/main" val="2047457255"/>
                    </a:ext>
                  </a:extLst>
                </a:gridCol>
                <a:gridCol w="4650830">
                  <a:extLst>
                    <a:ext uri="{9D8B030D-6E8A-4147-A177-3AD203B41FA5}">
                      <a16:colId xmlns:a16="http://schemas.microsoft.com/office/drawing/2014/main" val="832768062"/>
                    </a:ext>
                  </a:extLst>
                </a:gridCol>
              </a:tblGrid>
              <a:tr h="165157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Уровни диагностики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 читательской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грамотности %   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20.02.2023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участников 55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 читательской грамотности %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16.03.2023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участников 62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9766344"/>
                  </a:ext>
                </a:extLst>
              </a:tr>
              <a:tr h="63514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Недостаточный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3779189"/>
                  </a:ext>
                </a:extLst>
              </a:tr>
              <a:tr h="63514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416374"/>
                  </a:ext>
                </a:extLst>
              </a:tr>
              <a:tr h="63514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826441"/>
                  </a:ext>
                </a:extLst>
              </a:tr>
              <a:tr h="63514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Повышенный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449085"/>
                  </a:ext>
                </a:extLst>
              </a:tr>
              <a:tr h="63514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4273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158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http://ssh4.ru/upload/site_files/42/func-gr-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640" y="3502501"/>
            <a:ext cx="5251855" cy="306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0970" y="522514"/>
            <a:ext cx="10112829" cy="6752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недели  18.03.2023-24.03.2023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691" y="1197735"/>
            <a:ext cx="11855804" cy="5367217"/>
          </a:xfrm>
        </p:spPr>
        <p:txBody>
          <a:bodyPr>
            <a:normAutofit/>
          </a:bodyPr>
          <a:lstStyle/>
          <a:p>
            <a:pPr marR="40640" lvl="0" indent="0" algn="just">
              <a:lnSpc>
                <a:spcPct val="100000"/>
              </a:lnSpc>
              <a:spcAft>
                <a:spcPts val="7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Оценка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диагностическая работа по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естественно–научной грамотности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-18.03.2023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0640" indent="0" algn="just">
              <a:lnSpc>
                <a:spcPct val="100000"/>
              </a:lnSpc>
              <a:spcAft>
                <a:spcPts val="7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онсультации с учащимися дифференцированных групп (по графику)</a:t>
            </a:r>
          </a:p>
          <a:p>
            <a:pPr marR="40640" indent="0" algn="just">
              <a:lnSpc>
                <a:spcPct val="100000"/>
              </a:lnSpc>
              <a:spcAft>
                <a:spcPts val="70"/>
              </a:spcAft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Индивидуальные консультации с учителями предметниками -23.03.20223</a:t>
            </a:r>
          </a:p>
          <a:p>
            <a:pPr marR="40640" indent="0">
              <a:lnSpc>
                <a:spcPct val="100000"/>
              </a:lnSpc>
              <a:spcAft>
                <a:spcPts val="7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Родительское собрание в 8 классах с целью ознакомления с результатами диагностики  и планируемой работой -21.03.2023</a:t>
            </a:r>
          </a:p>
          <a:p>
            <a:pPr marR="40640" indent="0" algn="just">
              <a:lnSpc>
                <a:spcPct val="100000"/>
              </a:lnSpc>
              <a:spcAft>
                <a:spcPts val="70"/>
              </a:spcAft>
              <a:buNone/>
            </a:pPr>
            <a:endParaRPr lang="ru-RU" sz="24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0640" indent="0" algn="just">
              <a:lnSpc>
                <a:spcPct val="100000"/>
              </a:lnSpc>
              <a:spcAft>
                <a:spcPts val="7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5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560" y="160144"/>
            <a:ext cx="11494996" cy="62813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педагогов  в работе семинаров,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13</a:t>
            </a:fld>
            <a:endParaRPr lang="ru-RU" dirty="0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706024"/>
              </p:ext>
            </p:extLst>
          </p:nvPr>
        </p:nvGraphicFramePr>
        <p:xfrm>
          <a:off x="268014" y="705433"/>
          <a:ext cx="11794542" cy="5977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2060">
                  <a:extLst>
                    <a:ext uri="{9D8B030D-6E8A-4147-A177-3AD203B41FA5}">
                      <a16:colId xmlns:a16="http://schemas.microsoft.com/office/drawing/2014/main" val="3263704148"/>
                    </a:ext>
                  </a:extLst>
                </a:gridCol>
                <a:gridCol w="2352141">
                  <a:extLst>
                    <a:ext uri="{9D8B030D-6E8A-4147-A177-3AD203B41FA5}">
                      <a16:colId xmlns:a16="http://schemas.microsoft.com/office/drawing/2014/main" val="2920422960"/>
                    </a:ext>
                  </a:extLst>
                </a:gridCol>
                <a:gridCol w="3041706">
                  <a:extLst>
                    <a:ext uri="{9D8B030D-6E8A-4147-A177-3AD203B41FA5}">
                      <a16:colId xmlns:a16="http://schemas.microsoft.com/office/drawing/2014/main" val="1707393947"/>
                    </a:ext>
                  </a:extLst>
                </a:gridCol>
                <a:gridCol w="2948635">
                  <a:extLst>
                    <a:ext uri="{9D8B030D-6E8A-4147-A177-3AD203B41FA5}">
                      <a16:colId xmlns:a16="http://schemas.microsoft.com/office/drawing/2014/main" val="1700329168"/>
                    </a:ext>
                  </a:extLst>
                </a:gridCol>
              </a:tblGrid>
              <a:tr h="113082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проведения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выступления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Выступающие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9996951"/>
                  </a:ext>
                </a:extLst>
              </a:tr>
              <a:tr h="46058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Формирование  креативного мышления в учебном процессе (на уроках и  во внеурочной деятельности)</a:t>
                      </a:r>
                    </a:p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24.03.2023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Формирование  креативного мышления в учебном процессе (на уроках и  во внеурочной деятельности)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Команда федеральных экспертов по направлению «Креативное мышление»  ФГБНУ «ИСРО РАО» Логинова О.Б., старший научный сотрудник центра оценки качества образования</a:t>
                      </a:r>
                    </a:p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0427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237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9451" y="365125"/>
            <a:ext cx="1133045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 диагностики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стественно-научной грамотности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8 классов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Диагностическая работа 2021 вариант 2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участников- 58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047858072"/>
              </p:ext>
            </p:extLst>
          </p:nvPr>
        </p:nvGraphicFramePr>
        <p:xfrm>
          <a:off x="2524125" y="1772496"/>
          <a:ext cx="8985069" cy="4583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871663" y="1690688"/>
            <a:ext cx="8772525" cy="4665661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882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674" y="144379"/>
            <a:ext cx="11742820" cy="62813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Проведенные мероприятия 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подготовке к оценке функциональной грамотности обучающихся  8 классов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15</a:t>
            </a:fld>
            <a:endParaRPr lang="ru-RU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9304608"/>
              </p:ext>
            </p:extLst>
          </p:nvPr>
        </p:nvGraphicFramePr>
        <p:xfrm>
          <a:off x="488730" y="772510"/>
          <a:ext cx="11303877" cy="5762840"/>
        </p:xfrm>
        <a:graphic>
          <a:graphicData uri="http://schemas.openxmlformats.org/drawingml/2006/table">
            <a:tbl>
              <a:tblPr firstRow="1" firstCol="1" bandRow="1"/>
              <a:tblGrid>
                <a:gridCol w="1142543">
                  <a:extLst>
                    <a:ext uri="{9D8B030D-6E8A-4147-A177-3AD203B41FA5}">
                      <a16:colId xmlns:a16="http://schemas.microsoft.com/office/drawing/2014/main" val="2978538587"/>
                    </a:ext>
                  </a:extLst>
                </a:gridCol>
                <a:gridCol w="4027261">
                  <a:extLst>
                    <a:ext uri="{9D8B030D-6E8A-4147-A177-3AD203B41FA5}">
                      <a16:colId xmlns:a16="http://schemas.microsoft.com/office/drawing/2014/main" val="3694389587"/>
                    </a:ext>
                  </a:extLst>
                </a:gridCol>
                <a:gridCol w="1539596">
                  <a:extLst>
                    <a:ext uri="{9D8B030D-6E8A-4147-A177-3AD203B41FA5}">
                      <a16:colId xmlns:a16="http://schemas.microsoft.com/office/drawing/2014/main" val="3317994054"/>
                    </a:ext>
                  </a:extLst>
                </a:gridCol>
                <a:gridCol w="1913691">
                  <a:extLst>
                    <a:ext uri="{9D8B030D-6E8A-4147-A177-3AD203B41FA5}">
                      <a16:colId xmlns:a16="http://schemas.microsoft.com/office/drawing/2014/main" val="2071371178"/>
                    </a:ext>
                  </a:extLst>
                </a:gridCol>
                <a:gridCol w="2680786">
                  <a:extLst>
                    <a:ext uri="{9D8B030D-6E8A-4147-A177-3AD203B41FA5}">
                      <a16:colId xmlns:a16="http://schemas.microsoft.com/office/drawing/2014/main" val="1652659918"/>
                    </a:ext>
                  </a:extLst>
                </a:gridCol>
              </a:tblGrid>
              <a:tr h="6148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Дата и время проведения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ФИО учителя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3577431"/>
                  </a:ext>
                </a:extLst>
              </a:tr>
              <a:tr h="357079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Понедельник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1852826"/>
                  </a:ext>
                </a:extLst>
              </a:tr>
              <a:tr h="7327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Естественно-научная грамотность (география )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27.03.2023        10.35-12.30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Казакова Э.Р.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9332186"/>
                  </a:ext>
                </a:extLst>
              </a:tr>
              <a:tr h="7327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Естественно-научная грамотность (физика)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8-б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27.03.2023         10.35-12.30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Хабибуллина Р.Н.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3943119"/>
                  </a:ext>
                </a:extLst>
              </a:tr>
              <a:tr h="7327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Математическая грамотность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8-в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27.03.2023          10.35.-12.30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Нуртдинов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Р. Р.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4622369"/>
                  </a:ext>
                </a:extLst>
              </a:tr>
              <a:tr h="357079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Вторник  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954067"/>
                  </a:ext>
                </a:extLst>
              </a:tr>
              <a:tr h="7327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Математическая грамотность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28.03.2023          9.00-11.00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Акмалдинова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Е.А.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5473962"/>
                  </a:ext>
                </a:extLst>
              </a:tr>
              <a:tr h="7327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Читательская грамотность      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8-б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28.03.2023          9.00-11.00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Ахметшина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Г.Х.  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8732370"/>
                  </a:ext>
                </a:extLst>
              </a:tr>
              <a:tr h="7327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 –научная грамотность (химия)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8-в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28.03.2023          9.00-11.00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Тимербаева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М.Р.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94279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468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674" y="144378"/>
            <a:ext cx="11742820" cy="941247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Проведенные мероприятия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подготовке к оценке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грамотности обучающихся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классов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16</a:t>
            </a:fld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7416089"/>
              </p:ext>
            </p:extLst>
          </p:nvPr>
        </p:nvGraphicFramePr>
        <p:xfrm>
          <a:off x="0" y="930166"/>
          <a:ext cx="12191999" cy="5856165"/>
        </p:xfrm>
        <a:graphic>
          <a:graphicData uri="http://schemas.openxmlformats.org/drawingml/2006/table">
            <a:tbl>
              <a:tblPr firstRow="1" firstCol="1" bandRow="1"/>
              <a:tblGrid>
                <a:gridCol w="1232309">
                  <a:extLst>
                    <a:ext uri="{9D8B030D-6E8A-4147-A177-3AD203B41FA5}">
                      <a16:colId xmlns:a16="http://schemas.microsoft.com/office/drawing/2014/main" val="3701658291"/>
                    </a:ext>
                  </a:extLst>
                </a:gridCol>
                <a:gridCol w="4343674">
                  <a:extLst>
                    <a:ext uri="{9D8B030D-6E8A-4147-A177-3AD203B41FA5}">
                      <a16:colId xmlns:a16="http://schemas.microsoft.com/office/drawing/2014/main" val="2075549299"/>
                    </a:ext>
                  </a:extLst>
                </a:gridCol>
                <a:gridCol w="1660558">
                  <a:extLst>
                    <a:ext uri="{9D8B030D-6E8A-4147-A177-3AD203B41FA5}">
                      <a16:colId xmlns:a16="http://schemas.microsoft.com/office/drawing/2014/main" val="1964411966"/>
                    </a:ext>
                  </a:extLst>
                </a:gridCol>
                <a:gridCol w="2064046">
                  <a:extLst>
                    <a:ext uri="{9D8B030D-6E8A-4147-A177-3AD203B41FA5}">
                      <a16:colId xmlns:a16="http://schemas.microsoft.com/office/drawing/2014/main" val="941513992"/>
                    </a:ext>
                  </a:extLst>
                </a:gridCol>
                <a:gridCol w="2891412">
                  <a:extLst>
                    <a:ext uri="{9D8B030D-6E8A-4147-A177-3AD203B41FA5}">
                      <a16:colId xmlns:a16="http://schemas.microsoft.com/office/drawing/2014/main" val="1884424510"/>
                    </a:ext>
                  </a:extLst>
                </a:gridCol>
              </a:tblGrid>
              <a:tr h="7762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Дата и время проведения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ФИО учителя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8508741"/>
                  </a:ext>
                </a:extLst>
              </a:tr>
              <a:tr h="313439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Среда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2860247"/>
                  </a:ext>
                </a:extLst>
              </a:tr>
              <a:tr h="626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 –научная грамотность (химия)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29.03.2023              9.00-11.00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Пашина А.П.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4836288"/>
                  </a:ext>
                </a:extLst>
              </a:tr>
              <a:tr h="626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 –научная грамотность (физика)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29.03.2023              11.10-13.10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Хабибуллина Р.Н.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2144208"/>
                  </a:ext>
                </a:extLst>
              </a:tr>
              <a:tr h="626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 –научная грамотность (химия)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8-б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29.03.2023              9.00-11.00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Хабибуллина Р.Н.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0682716"/>
                  </a:ext>
                </a:extLst>
              </a:tr>
              <a:tr h="626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Естественно-научная грамотность (физика )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8-в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29.03.2023              9.00-11.00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Нуртдинов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Р.Р.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0054908"/>
                  </a:ext>
                </a:extLst>
              </a:tr>
              <a:tr h="313439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Четверг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6626431"/>
                  </a:ext>
                </a:extLst>
              </a:tr>
              <a:tr h="626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Читательская грамотность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30.03.2023               9.00-11.00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Ахметшина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Г.Х.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3206454"/>
                  </a:ext>
                </a:extLst>
              </a:tr>
              <a:tr h="626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Математическая грамотность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8-б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30.03.2023              9.00- 11.00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Галимханова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Г.Р.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1124898"/>
                  </a:ext>
                </a:extLst>
              </a:tr>
              <a:tr h="626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Естественно-научная грамотность (биология)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8-в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30.03.2023              9.00- 11.00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Тимербаев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А.И.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75162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514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674" y="144378"/>
            <a:ext cx="11742820" cy="941247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Проведенные мероприятия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подготовке к оценке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грамотности обучающихся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классов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17</a:t>
            </a:fld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279290"/>
              </p:ext>
            </p:extLst>
          </p:nvPr>
        </p:nvGraphicFramePr>
        <p:xfrm>
          <a:off x="756745" y="1085626"/>
          <a:ext cx="11242749" cy="5181769"/>
        </p:xfrm>
        <a:graphic>
          <a:graphicData uri="http://schemas.openxmlformats.org/drawingml/2006/table">
            <a:tbl>
              <a:tblPr firstRow="1" firstCol="1" bandRow="1"/>
              <a:tblGrid>
                <a:gridCol w="1136364">
                  <a:extLst>
                    <a:ext uri="{9D8B030D-6E8A-4147-A177-3AD203B41FA5}">
                      <a16:colId xmlns:a16="http://schemas.microsoft.com/office/drawing/2014/main" val="3701658291"/>
                    </a:ext>
                  </a:extLst>
                </a:gridCol>
                <a:gridCol w="4005482">
                  <a:extLst>
                    <a:ext uri="{9D8B030D-6E8A-4147-A177-3AD203B41FA5}">
                      <a16:colId xmlns:a16="http://schemas.microsoft.com/office/drawing/2014/main" val="2075549299"/>
                    </a:ext>
                  </a:extLst>
                </a:gridCol>
                <a:gridCol w="1531270">
                  <a:extLst>
                    <a:ext uri="{9D8B030D-6E8A-4147-A177-3AD203B41FA5}">
                      <a16:colId xmlns:a16="http://schemas.microsoft.com/office/drawing/2014/main" val="1964411966"/>
                    </a:ext>
                  </a:extLst>
                </a:gridCol>
                <a:gridCol w="1903342">
                  <a:extLst>
                    <a:ext uri="{9D8B030D-6E8A-4147-A177-3AD203B41FA5}">
                      <a16:colId xmlns:a16="http://schemas.microsoft.com/office/drawing/2014/main" val="941513992"/>
                    </a:ext>
                  </a:extLst>
                </a:gridCol>
                <a:gridCol w="2666291">
                  <a:extLst>
                    <a:ext uri="{9D8B030D-6E8A-4147-A177-3AD203B41FA5}">
                      <a16:colId xmlns:a16="http://schemas.microsoft.com/office/drawing/2014/main" val="1884424510"/>
                    </a:ext>
                  </a:extLst>
                </a:gridCol>
              </a:tblGrid>
              <a:tr h="7431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Дата и время проведения 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ФИО учителя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8508741"/>
                  </a:ext>
                </a:extLst>
              </a:tr>
              <a:tr h="305158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Пятница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347903"/>
                  </a:ext>
                </a:extLst>
              </a:tr>
              <a:tr h="7143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Естественно-научная грамотность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(биология, физика )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8-а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31.03.2023               9.00-11.00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Хабибуллина Р.Н.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6327362"/>
                  </a:ext>
                </a:extLst>
              </a:tr>
              <a:tr h="5675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Естественно-научная грамотность (биология)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8-б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31.03.2023              11.10.-13.10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Хабибуллина Р.Н.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4982787"/>
                  </a:ext>
                </a:extLst>
              </a:tr>
              <a:tr h="7039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Естественно-научная грамотность (география )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8-б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31.03.2023               9.00-11.00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Казакова Э.Р.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6500771"/>
                  </a:ext>
                </a:extLst>
              </a:tr>
              <a:tr h="12682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Естественно-научная грамотность (география 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8-в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31.03.2023              11.10.-13.10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Казакова Э.Р.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5966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412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560" y="160144"/>
            <a:ext cx="11494996" cy="62813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педагогов  в работе семинаров,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18</a:t>
            </a:fld>
            <a:endParaRPr lang="ru-RU" dirty="0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434450"/>
              </p:ext>
            </p:extLst>
          </p:nvPr>
        </p:nvGraphicFramePr>
        <p:xfrm>
          <a:off x="157655" y="646386"/>
          <a:ext cx="11904901" cy="61613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4360">
                  <a:extLst>
                    <a:ext uri="{9D8B030D-6E8A-4147-A177-3AD203B41FA5}">
                      <a16:colId xmlns:a16="http://schemas.microsoft.com/office/drawing/2014/main" val="3263704148"/>
                    </a:ext>
                  </a:extLst>
                </a:gridCol>
                <a:gridCol w="1907447">
                  <a:extLst>
                    <a:ext uri="{9D8B030D-6E8A-4147-A177-3AD203B41FA5}">
                      <a16:colId xmlns:a16="http://schemas.microsoft.com/office/drawing/2014/main" val="2920422960"/>
                    </a:ext>
                  </a:extLst>
                </a:gridCol>
                <a:gridCol w="2822028">
                  <a:extLst>
                    <a:ext uri="{9D8B030D-6E8A-4147-A177-3AD203B41FA5}">
                      <a16:colId xmlns:a16="http://schemas.microsoft.com/office/drawing/2014/main" val="1707393947"/>
                    </a:ext>
                  </a:extLst>
                </a:gridCol>
                <a:gridCol w="3691066">
                  <a:extLst>
                    <a:ext uri="{9D8B030D-6E8A-4147-A177-3AD203B41FA5}">
                      <a16:colId xmlns:a16="http://schemas.microsoft.com/office/drawing/2014/main" val="1700329168"/>
                    </a:ext>
                  </a:extLst>
                </a:gridCol>
              </a:tblGrid>
              <a:tr h="88443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проведения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выступления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Выступающие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9996951"/>
                  </a:ext>
                </a:extLst>
              </a:tr>
              <a:tr h="280604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Особенности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проведения диагностических работ в рамках мониторинга формирования функциональной  грамотности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31.03.2023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Ответы на вопросы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формированию математической грамотности и по направлению креативное мышление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Заведующая лабораторией математического общего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образования и информатизации ФГБНУ «ИСРО РАО», кандидат педагогических наук Рослова Л.О.</a:t>
                      </a: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Логинова О.Б., старший научный сотрудник центра оценки качества образования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705626"/>
                  </a:ext>
                </a:extLst>
              </a:tr>
              <a:tr h="24422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Видеоконференции  Министерства образования и науки РТ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«Организация мониторинга функциональной грамотности»</a:t>
                      </a:r>
                    </a:p>
                    <a:p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Еженедельно  по четвергам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Система работы  школ по формированию функциональной грамотности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Согласно плану работы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0427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34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9451" y="457200"/>
            <a:ext cx="11330451" cy="12334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 диагностики математической  грамотности учащихся 8 класс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Диагностическая работа 2021,вариант 2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участников 53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7911535"/>
              </p:ext>
            </p:extLst>
          </p:nvPr>
        </p:nvGraphicFramePr>
        <p:xfrm>
          <a:off x="509451" y="1776550"/>
          <a:ext cx="11472341" cy="3618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3138">
                  <a:extLst>
                    <a:ext uri="{9D8B030D-6E8A-4147-A177-3AD203B41FA5}">
                      <a16:colId xmlns:a16="http://schemas.microsoft.com/office/drawing/2014/main" val="199156636"/>
                    </a:ext>
                  </a:extLst>
                </a:gridCol>
                <a:gridCol w="4135536">
                  <a:extLst>
                    <a:ext uri="{9D8B030D-6E8A-4147-A177-3AD203B41FA5}">
                      <a16:colId xmlns:a16="http://schemas.microsoft.com/office/drawing/2014/main" val="616963039"/>
                    </a:ext>
                  </a:extLst>
                </a:gridCol>
                <a:gridCol w="4123667">
                  <a:extLst>
                    <a:ext uri="{9D8B030D-6E8A-4147-A177-3AD203B41FA5}">
                      <a16:colId xmlns:a16="http://schemas.microsoft.com/office/drawing/2014/main" val="2556284166"/>
                    </a:ext>
                  </a:extLst>
                </a:gridCol>
              </a:tblGrid>
              <a:tr h="82476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Уровни диагностики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Показатели математической грамотности %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20.02.2023</a:t>
                      </a:r>
                      <a:endParaRPr kumimoji="0" lang="ru-RU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 математической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грамотности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29 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.03.2023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9766344"/>
                  </a:ext>
                </a:extLst>
              </a:tr>
              <a:tr h="48586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Недостаточный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3779189"/>
                  </a:ext>
                </a:extLst>
              </a:tr>
              <a:tr h="48586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416374"/>
                  </a:ext>
                </a:extLst>
              </a:tr>
              <a:tr h="48586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826441"/>
                  </a:ext>
                </a:extLst>
              </a:tr>
              <a:tr h="48586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Повышенный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449085"/>
                  </a:ext>
                </a:extLst>
              </a:tr>
              <a:tr h="48586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4273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433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27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4" name="Объект 3" hidden="1">
                        <a:extLst>
                          <a:ext uri="{FF2B5EF4-FFF2-40B4-BE49-F238E27FC236}">
                            <a16:creationId xmlns:a16="http://schemas.microsoft.com/office/drawing/2014/main" id="{C57A16CD-55A2-4F01-A658-438A93B431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654967" y="408729"/>
            <a:ext cx="56270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Образовательный проект «7 шагов»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406" y="1324864"/>
            <a:ext cx="771674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b="1" dirty="0" smtClean="0"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Шаг1</a:t>
            </a:r>
            <a:r>
              <a:rPr lang="ru-RU" sz="2400" dirty="0" smtClean="0"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. Проанализировали результаты стартовой  диагностики  на заседании педагогического совета  </a:t>
            </a:r>
            <a:r>
              <a:rPr lang="ru-RU" sz="2400" dirty="0" err="1" smtClean="0"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межпредметной</a:t>
            </a:r>
            <a:r>
              <a:rPr lang="ru-RU" sz="2400" dirty="0" smtClean="0"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 лаборатории 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выявили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затруднения педагогов. </a:t>
            </a:r>
            <a:endParaRPr lang="ru-RU" sz="2400" dirty="0" smtClean="0">
              <a:latin typeface="Times New Roman" panose="02020603050405020304" pitchFamily="18" charset="0"/>
              <a:ea typeface="Open Sans Light" panose="020B0306030504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Шаг 2.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Создали дифференцированные группы учащихся.</a:t>
            </a:r>
            <a:endParaRPr lang="ru-RU" sz="2400" dirty="0" smtClean="0">
              <a:latin typeface="Times New Roman" panose="02020603050405020304" pitchFamily="18" charset="0"/>
              <a:ea typeface="Open Sans Light" panose="020B0306030504020204" pitchFamily="34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Шаг 3.  </a:t>
            </a:r>
            <a:r>
              <a:rPr lang="ru-RU" sz="2400" dirty="0" smtClean="0"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Внесли корректировки в рабочие программы и разработали индивидуальную траекторию  для учащихся с учетом  уровня </a:t>
            </a:r>
            <a:r>
              <a:rPr lang="ru-RU" sz="2400" dirty="0" err="1" smtClean="0"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2400" dirty="0" smtClean="0"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 ФГ.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Шаг 4.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Организовали консультации для учащихся 8-х классов </a:t>
            </a:r>
            <a:endParaRPr lang="ru-RU" sz="2400" dirty="0">
              <a:latin typeface="Times New Roman" panose="02020603050405020304" pitchFamily="18" charset="0"/>
              <a:ea typeface="Open Sans Light" panose="020B0306030504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5.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Провели и проводим промежуточные диагностические работы с последующим анализом.</a:t>
            </a:r>
          </a:p>
          <a:p>
            <a:pPr lvl="0" algn="just"/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6.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Провели родительское собрание. </a:t>
            </a:r>
          </a:p>
          <a:p>
            <a:pPr lvl="0" algn="just"/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Шаг7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результатов.  Работа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ошибками.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 smtClean="0">
              <a:latin typeface="Times New Roman" panose="02020603050405020304" pitchFamily="18" charset="0"/>
              <a:ea typeface="Open Sans Light" panose="020B03060305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3546" name="Picture 58" descr="base-valu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232" y="1324864"/>
            <a:ext cx="2792599" cy="164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548" name="Picture 60" descr="base-valu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152" y="3144382"/>
            <a:ext cx="2694160" cy="1589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50" name="Picture 62" descr="base-valu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0456" y="4841901"/>
            <a:ext cx="2686840" cy="158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436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:a16="http://schemas.microsoft.com/office/drawing/2014/main" id="{30C5398E-7F5A-4524-8CD4-4EAB3A96D7B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60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5" name="Объект 4" hidden="1">
                        <a:extLst>
                          <a:ext uri="{FF2B5EF4-FFF2-40B4-BE49-F238E27FC236}">
                            <a16:creationId xmlns:a16="http://schemas.microsoft.com/office/drawing/2014/main" id="{30C5398E-7F5A-4524-8CD4-4EAB3A96D7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577941" y="310275"/>
            <a:ext cx="11167069" cy="9602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Образовательный проект   «7 шагов»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95000"/>
              </a:lnSpc>
            </a:pPr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464369" y="5237768"/>
            <a:ext cx="2311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0" y="900703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93183" y="1491133"/>
            <a:ext cx="3026535" cy="122262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lIns="72000" tIns="72000" rIns="72000" bIns="72000" rtlCol="0">
            <a:spAutoFit/>
          </a:bodyPr>
          <a:lstStyle/>
          <a:p>
            <a:pPr algn="ctr"/>
            <a:endParaRPr lang="ru-RU" sz="1400" b="1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Мы планируем 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ru-RU" sz="1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941380" y="900703"/>
            <a:ext cx="7514746" cy="595729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400" b="1">
                <a:solidFill>
                  <a:schemeClr val="l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179705" marR="179705" algn="just">
              <a:lnSpc>
                <a:spcPct val="120000"/>
              </a:lnSpc>
              <a:spcBef>
                <a:spcPts val="565"/>
              </a:spcBef>
              <a:spcAft>
                <a:spcPts val="0"/>
              </a:spcAft>
            </a:pPr>
            <a:r>
              <a:rPr lang="ru-RU" sz="2400" i="1" spc="-1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2400" b="0" spc="-1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Провести анализ типичных затруднений обучающихся </a:t>
            </a:r>
            <a:r>
              <a:rPr lang="ru-RU" sz="2400" b="0" spc="-1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результатам промежуточных диагностических работ. </a:t>
            </a:r>
            <a:endParaRPr lang="ru-RU" sz="2400" b="0" spc="-10" dirty="0">
              <a:solidFill>
                <a:schemeClr val="bg1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9705" marR="179705" lvl="0" algn="just">
              <a:lnSpc>
                <a:spcPct val="120000"/>
              </a:lnSpc>
              <a:spcBef>
                <a:spcPts val="565"/>
              </a:spcBef>
            </a:pPr>
            <a:r>
              <a:rPr lang="ru-RU" sz="2000" b="0" spc="-1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2400" b="0" spc="-1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Организовать подготовку учащихся к диагностическим работам </a:t>
            </a:r>
            <a:r>
              <a:rPr lang="ru-RU" sz="2400" b="0" spc="-10" dirty="0">
                <a:solidFill>
                  <a:prstClr val="whit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направлениям </a:t>
            </a:r>
            <a:r>
              <a:rPr lang="ru-RU" sz="2400" b="0" spc="-10" dirty="0" smtClean="0">
                <a:solidFill>
                  <a:prstClr val="whit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финансовая </a:t>
            </a:r>
            <a:r>
              <a:rPr lang="ru-RU" sz="2400" b="0" spc="-10" dirty="0">
                <a:solidFill>
                  <a:prstClr val="whit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грамотность, креативное мышление, глобальные компетенции</a:t>
            </a:r>
            <a:r>
              <a:rPr lang="ru-RU" sz="2400" b="0" spc="-10" dirty="0" smtClean="0">
                <a:solidFill>
                  <a:prstClr val="whit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b="0" spc="-10" dirty="0" smtClean="0">
              <a:solidFill>
                <a:schemeClr val="bg1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6905" marR="179705" lvl="0" indent="-457200" algn="just">
              <a:lnSpc>
                <a:spcPct val="120000"/>
              </a:lnSpc>
              <a:spcBef>
                <a:spcPts val="565"/>
              </a:spcBef>
              <a:buAutoNum type="arabicPeriod" startAt="3"/>
            </a:pPr>
            <a:r>
              <a:rPr lang="ru-RU" sz="2400" b="0" spc="-10" dirty="0" smtClean="0">
                <a:solidFill>
                  <a:prstClr val="whit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Провести комплексную диагностическую работу 07. 04. 2023 </a:t>
            </a:r>
          </a:p>
          <a:p>
            <a:pPr marL="636905" marR="179705" lvl="0" indent="-457200" algn="just">
              <a:lnSpc>
                <a:spcPct val="120000"/>
              </a:lnSpc>
              <a:spcBef>
                <a:spcPts val="565"/>
              </a:spcBef>
              <a:buAutoNum type="arabicPeriod" startAt="3"/>
            </a:pPr>
            <a:r>
              <a:rPr lang="ru-RU" sz="2400" b="0" spc="-10" dirty="0" smtClean="0">
                <a:solidFill>
                  <a:prstClr val="whit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результатам диагностики продолжить  работу по индивидуальным образовательным </a:t>
            </a:r>
            <a:r>
              <a:rPr lang="ru-RU" sz="2400" b="0" spc="-10" dirty="0" smtClean="0">
                <a:solidFill>
                  <a:prstClr val="whit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маршрутам </a:t>
            </a:r>
            <a:endParaRPr lang="ru-RU" sz="2400" b="0" spc="-10" dirty="0">
              <a:solidFill>
                <a:prstClr val="white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9705" marR="179705" algn="just">
              <a:lnSpc>
                <a:spcPct val="120000"/>
              </a:lnSpc>
              <a:spcBef>
                <a:spcPts val="565"/>
              </a:spcBef>
              <a:spcAft>
                <a:spcPts val="0"/>
              </a:spcAft>
            </a:pPr>
            <a:endParaRPr lang="ru-RU" sz="2400" b="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183" y="3902298"/>
            <a:ext cx="3358700" cy="221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70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96176" y="365162"/>
            <a:ext cx="11526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5270253" y="2030438"/>
            <a:ext cx="1213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PISA</a:t>
            </a:r>
            <a:endParaRPr lang="ru-RU" sz="2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236483" y="1149991"/>
            <a:ext cx="11886429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marR="179705" algn="just">
              <a:lnSpc>
                <a:spcPct val="120000"/>
              </a:lnSpc>
              <a:spcBef>
                <a:spcPts val="565"/>
              </a:spcBef>
              <a:spcAft>
                <a:spcPts val="0"/>
              </a:spcAft>
            </a:pPr>
            <a:r>
              <a:rPr lang="ru-RU" sz="2000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Целевой ориентир-  сохранить показатели стартовой диагностики.</a:t>
            </a:r>
          </a:p>
          <a:p>
            <a:pPr marL="179705" marR="179705" algn="just">
              <a:lnSpc>
                <a:spcPct val="120000"/>
              </a:lnSpc>
              <a:spcBef>
                <a:spcPts val="565"/>
              </a:spcBef>
              <a:spcAft>
                <a:spcPts val="0"/>
              </a:spcAft>
            </a:pPr>
            <a:r>
              <a:rPr lang="ru-RU" sz="2000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Включить </a:t>
            </a:r>
            <a:r>
              <a:rPr lang="ru-RU" sz="2000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содержание уроков разбор и выполнение заданий, которые в процессе исследования были решены на низком уровне.</a:t>
            </a:r>
          </a:p>
          <a:p>
            <a:pPr marL="179705" marR="179705" algn="just">
              <a:lnSpc>
                <a:spcPct val="120000"/>
              </a:lnSpc>
              <a:spcBef>
                <a:spcPts val="565"/>
              </a:spcBef>
              <a:spcAft>
                <a:spcPts val="0"/>
              </a:spcAft>
            </a:pPr>
            <a:r>
              <a:rPr lang="ru-RU" sz="2000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000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Организовать работу  с учащимися по  проблемным зонам (креативное мышление, глобальные компетенции)</a:t>
            </a:r>
          </a:p>
          <a:p>
            <a:pPr marL="179705" marR="179705" algn="just">
              <a:lnSpc>
                <a:spcPct val="120000"/>
              </a:lnSpc>
              <a:spcBef>
                <a:spcPts val="565"/>
              </a:spcBef>
              <a:spcAft>
                <a:spcPts val="0"/>
              </a:spcAft>
            </a:pPr>
            <a:r>
              <a:rPr lang="ru-RU" sz="2000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На </a:t>
            </a:r>
            <a:r>
              <a:rPr lang="ru-RU" sz="2000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уроках и во внеурочной деятельности предусматривать задания, направленные на умение интерпретировать информацию, представленную в различных </a:t>
            </a:r>
            <a:r>
              <a:rPr lang="ru-RU" sz="2000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формах, задания </a:t>
            </a:r>
            <a:r>
              <a:rPr lang="ru-RU" sz="2000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использованием статистических показателей для характеристики реальных явлений и процессов.</a:t>
            </a:r>
          </a:p>
          <a:p>
            <a:pPr marL="179705" marR="179705" algn="just">
              <a:lnSpc>
                <a:spcPct val="120000"/>
              </a:lnSpc>
              <a:spcBef>
                <a:spcPts val="565"/>
              </a:spcBef>
              <a:spcAft>
                <a:spcPts val="0"/>
              </a:spcAft>
            </a:pPr>
            <a:r>
              <a:rPr lang="ru-RU" sz="2000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2000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Формировать навык установления причинно-следственных связей, умение строить логическое рассуждение, умозаключение (индуктивное, дедуктивное и по аналогии) и выводы.</a:t>
            </a:r>
          </a:p>
          <a:p>
            <a:pPr marL="179705" marR="179705" algn="just">
              <a:lnSpc>
                <a:spcPct val="120000"/>
              </a:lnSpc>
              <a:spcBef>
                <a:spcPts val="565"/>
              </a:spcBef>
              <a:spcAft>
                <a:spcPts val="0"/>
              </a:spcAft>
            </a:pPr>
            <a:r>
              <a:rPr lang="ru-RU" sz="2000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sz="2000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.Совершенствовать </a:t>
            </a:r>
            <a:r>
              <a:rPr lang="ru-RU" sz="2000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умение выдвижения гипотезы при решении учебных задач и понимания необходимости их проверки</a:t>
            </a:r>
            <a:r>
              <a:rPr lang="ru-RU" sz="2000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179705" marR="179705" algn="just">
              <a:lnSpc>
                <a:spcPct val="120000"/>
              </a:lnSpc>
              <a:spcBef>
                <a:spcPts val="565"/>
              </a:spcBef>
              <a:spcAft>
                <a:spcPts val="0"/>
              </a:spcAft>
            </a:pPr>
            <a:r>
              <a:rPr lang="ru-RU" sz="2000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ru-RU" sz="2000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.Принимать участие в </a:t>
            </a:r>
            <a:r>
              <a:rPr lang="ru-RU" sz="2000" spc="-10" dirty="0" err="1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вебинарах</a:t>
            </a:r>
            <a:r>
              <a:rPr lang="ru-RU" sz="2000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рабочих семинарах по подготовки оценки уровня </a:t>
            </a:r>
            <a:r>
              <a:rPr lang="ru-RU" sz="2000" spc="-10" dirty="0" err="1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2000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функциональной грамотности.  </a:t>
            </a:r>
            <a:endParaRPr lang="ru-RU" sz="2000" spc="-1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66276" y="626771"/>
            <a:ext cx="8621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задачи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7649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15" y="1424776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ru-RU" sz="36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СПАСИБО ЗА </a:t>
            </a:r>
            <a:r>
              <a:rPr lang="ru-RU" sz="36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ВНИМАНИЕ!</a:t>
            </a:r>
            <a:br>
              <a:rPr lang="ru-RU" sz="36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36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36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36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9" name="Заголовок 1"/>
          <p:cNvSpPr txBox="1">
            <a:spLocks/>
          </p:cNvSpPr>
          <p:nvPr/>
        </p:nvSpPr>
        <p:spPr bwMode="auto">
          <a:xfrm>
            <a:off x="215445" y="5667488"/>
            <a:ext cx="9007880" cy="7407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400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382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143" y="0"/>
            <a:ext cx="4637314" cy="1881050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Межпредметная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лаборатория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24" y="1655379"/>
            <a:ext cx="4272918" cy="2144447"/>
          </a:xfrm>
          <a:prstGeom prst="rect">
            <a:avLst/>
          </a:prstGeom>
        </p:spPr>
      </p:pic>
      <p:graphicFrame>
        <p:nvGraphicFramePr>
          <p:cNvPr id="15" name="Объект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7458371"/>
              </p:ext>
            </p:extLst>
          </p:nvPr>
        </p:nvGraphicFramePr>
        <p:xfrm>
          <a:off x="4399042" y="204953"/>
          <a:ext cx="7677344" cy="6432333"/>
        </p:xfrm>
        <a:graphic>
          <a:graphicData uri="http://schemas.openxmlformats.org/drawingml/2006/table">
            <a:tbl>
              <a:tblPr firstRow="1" firstCol="1" bandRow="1"/>
              <a:tblGrid>
                <a:gridCol w="646925">
                  <a:extLst>
                    <a:ext uri="{9D8B030D-6E8A-4147-A177-3AD203B41FA5}">
                      <a16:colId xmlns:a16="http://schemas.microsoft.com/office/drawing/2014/main" val="4236119356"/>
                    </a:ext>
                  </a:extLst>
                </a:gridCol>
                <a:gridCol w="3085683">
                  <a:extLst>
                    <a:ext uri="{9D8B030D-6E8A-4147-A177-3AD203B41FA5}">
                      <a16:colId xmlns:a16="http://schemas.microsoft.com/office/drawing/2014/main" val="2315165349"/>
                    </a:ext>
                  </a:extLst>
                </a:gridCol>
                <a:gridCol w="3944736">
                  <a:extLst>
                    <a:ext uri="{9D8B030D-6E8A-4147-A177-3AD203B41FA5}">
                      <a16:colId xmlns:a16="http://schemas.microsoft.com/office/drawing/2014/main" val="1327080308"/>
                    </a:ext>
                  </a:extLst>
                </a:gridCol>
              </a:tblGrid>
              <a:tr h="42713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ФИО учителя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6837417"/>
                  </a:ext>
                </a:extLst>
              </a:tr>
              <a:tr h="42713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Ахметшина</a:t>
                      </a: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Г.Х.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 и литература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393011"/>
                  </a:ext>
                </a:extLst>
              </a:tr>
              <a:tr h="42713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Нуртдинова Е.Я.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 и литература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4544409"/>
                  </a:ext>
                </a:extLst>
              </a:tr>
              <a:tr h="42713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Акмалдинова Е.А.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181947"/>
                  </a:ext>
                </a:extLst>
              </a:tr>
              <a:tr h="42713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Галимханова Г.Р.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2733661"/>
                  </a:ext>
                </a:extLst>
              </a:tr>
              <a:tr h="42713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Нуртдинов Р.Р.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 , физика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3350852"/>
                  </a:ext>
                </a:extLst>
              </a:tr>
              <a:tr h="42713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Хабибуллина Р. Н.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Биология, физика, химия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8734968"/>
                  </a:ext>
                </a:extLst>
              </a:tr>
              <a:tr h="42713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Тимербаева М.Р.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Химия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788111"/>
                  </a:ext>
                </a:extLst>
              </a:tr>
              <a:tr h="42713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Тимербаев А. И.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4070013"/>
                  </a:ext>
                </a:extLst>
              </a:tr>
              <a:tr h="42713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Казакова Э.Р.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0271925"/>
                  </a:ext>
                </a:extLst>
              </a:tr>
              <a:tr h="42713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Гаптрахманов Ф.Ф.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6850360"/>
                  </a:ext>
                </a:extLst>
              </a:tr>
              <a:tr h="42713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Ибрагимов М.М.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Учитель обществознания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9700918"/>
                  </a:ext>
                </a:extLst>
              </a:tr>
              <a:tr h="444641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Якупова Л.М.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Кл. </a:t>
                      </a: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руководитель -8-а класс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060632"/>
                  </a:ext>
                </a:extLst>
              </a:tr>
              <a:tr h="43104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Ибрагимова Г.М.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Кл. руководитель -8-б класс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8642334"/>
                  </a:ext>
                </a:extLst>
              </a:tr>
              <a:tr h="43104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Гимаева А.С.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Кл. руководитель -8-в класс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5352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064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30290"/>
            <a:ext cx="12192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Научно-методическое сопровождение </a:t>
            </a:r>
            <a:b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Образовательные  ресурсы</a:t>
            </a:r>
            <a:b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10104558" y="546724"/>
            <a:ext cx="576131" cy="33206"/>
          </a:xfrm>
          <a:custGeom>
            <a:avLst/>
            <a:gdLst/>
            <a:ahLst/>
            <a:cxnLst>
              <a:cxn ang="0">
                <a:pos x="1505" y="0"/>
              </a:cxn>
              <a:cxn ang="0">
                <a:pos x="0" y="0"/>
              </a:cxn>
              <a:cxn ang="0">
                <a:pos x="0" y="84"/>
              </a:cxn>
              <a:cxn ang="0">
                <a:pos x="1509" y="84"/>
              </a:cxn>
              <a:cxn ang="0">
                <a:pos x="1505" y="0"/>
              </a:cxn>
            </a:cxnLst>
            <a:rect l="0" t="0" r="r" b="b"/>
            <a:pathLst>
              <a:path w="1509" h="84">
                <a:moveTo>
                  <a:pt x="1505" y="0"/>
                </a:moveTo>
                <a:lnTo>
                  <a:pt x="0" y="0"/>
                </a:lnTo>
                <a:lnTo>
                  <a:pt x="0" y="84"/>
                </a:lnTo>
                <a:lnTo>
                  <a:pt x="1509" y="84"/>
                </a:lnTo>
                <a:lnTo>
                  <a:pt x="1505" y="0"/>
                </a:lnTo>
                <a:close/>
              </a:path>
            </a:pathLst>
          </a:custGeom>
          <a:solidFill>
            <a:srgbClr val="29479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11029357" y="546724"/>
            <a:ext cx="576131" cy="33206"/>
          </a:xfrm>
          <a:custGeom>
            <a:avLst/>
            <a:gdLst/>
            <a:ahLst/>
            <a:cxnLst>
              <a:cxn ang="0">
                <a:pos x="1510" y="0"/>
              </a:cxn>
              <a:cxn ang="0">
                <a:pos x="9" y="0"/>
              </a:cxn>
              <a:cxn ang="0">
                <a:pos x="0" y="84"/>
              </a:cxn>
              <a:cxn ang="0">
                <a:pos x="1510" y="84"/>
              </a:cxn>
              <a:cxn ang="0">
                <a:pos x="1510" y="0"/>
              </a:cxn>
            </a:cxnLst>
            <a:rect l="0" t="0" r="r" b="b"/>
            <a:pathLst>
              <a:path w="1510" h="84">
                <a:moveTo>
                  <a:pt x="1510" y="0"/>
                </a:moveTo>
                <a:lnTo>
                  <a:pt x="9" y="0"/>
                </a:lnTo>
                <a:lnTo>
                  <a:pt x="0" y="84"/>
                </a:lnTo>
                <a:lnTo>
                  <a:pt x="1510" y="84"/>
                </a:lnTo>
                <a:lnTo>
                  <a:pt x="1510" y="0"/>
                </a:lnTo>
                <a:close/>
              </a:path>
            </a:pathLst>
          </a:custGeom>
          <a:solidFill>
            <a:srgbClr val="29479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" name="Группа 19"/>
          <p:cNvGrpSpPr/>
          <p:nvPr/>
        </p:nvGrpSpPr>
        <p:grpSpPr>
          <a:xfrm>
            <a:off x="0" y="548203"/>
            <a:ext cx="9888209" cy="33206"/>
            <a:chOff x="0" y="548203"/>
            <a:chExt cx="9888209" cy="33206"/>
          </a:xfrm>
        </p:grpSpPr>
        <p:grpSp>
          <p:nvGrpSpPr>
            <p:cNvPr id="21" name="Группа 55"/>
            <p:cNvGrpSpPr/>
            <p:nvPr/>
          </p:nvGrpSpPr>
          <p:grpSpPr>
            <a:xfrm>
              <a:off x="5361108" y="548203"/>
              <a:ext cx="4527101" cy="33206"/>
              <a:chOff x="5361108" y="546724"/>
              <a:chExt cx="4527101" cy="33206"/>
            </a:xfrm>
          </p:grpSpPr>
          <p:grpSp>
            <p:nvGrpSpPr>
              <p:cNvPr id="52" name="Группа 47"/>
              <p:cNvGrpSpPr/>
              <p:nvPr/>
            </p:nvGrpSpPr>
            <p:grpSpPr>
              <a:xfrm rot="10800000">
                <a:off x="7610913" y="546724"/>
                <a:ext cx="2277296" cy="33206"/>
                <a:chOff x="7610913" y="546724"/>
                <a:chExt cx="2277296" cy="33206"/>
              </a:xfrm>
            </p:grpSpPr>
            <p:grpSp>
              <p:nvGrpSpPr>
                <p:cNvPr id="60" name="Группа 43"/>
                <p:cNvGrpSpPr/>
                <p:nvPr/>
              </p:nvGrpSpPr>
              <p:grpSpPr>
                <a:xfrm>
                  <a:off x="8744388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64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65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1" name="Группа 44"/>
                <p:cNvGrpSpPr/>
                <p:nvPr/>
              </p:nvGrpSpPr>
              <p:grpSpPr>
                <a:xfrm>
                  <a:off x="7610913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62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63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53" name="Группа 48"/>
              <p:cNvGrpSpPr/>
              <p:nvPr/>
            </p:nvGrpSpPr>
            <p:grpSpPr>
              <a:xfrm>
                <a:off x="5361108" y="546724"/>
                <a:ext cx="2277296" cy="33206"/>
                <a:chOff x="7610913" y="546724"/>
                <a:chExt cx="2277296" cy="33206"/>
              </a:xfrm>
            </p:grpSpPr>
            <p:grpSp>
              <p:nvGrpSpPr>
                <p:cNvPr id="54" name="Группа 43"/>
                <p:cNvGrpSpPr/>
                <p:nvPr/>
              </p:nvGrpSpPr>
              <p:grpSpPr>
                <a:xfrm>
                  <a:off x="8744388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58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9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5" name="Группа 44"/>
                <p:cNvGrpSpPr/>
                <p:nvPr/>
              </p:nvGrpSpPr>
              <p:grpSpPr>
                <a:xfrm>
                  <a:off x="7610913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56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7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22" name="Группа 56"/>
            <p:cNvGrpSpPr/>
            <p:nvPr/>
          </p:nvGrpSpPr>
          <p:grpSpPr>
            <a:xfrm>
              <a:off x="1048040" y="548203"/>
              <a:ext cx="4527101" cy="33206"/>
              <a:chOff x="5361108" y="546724"/>
              <a:chExt cx="4527101" cy="33206"/>
            </a:xfrm>
          </p:grpSpPr>
          <p:grpSp>
            <p:nvGrpSpPr>
              <p:cNvPr id="38" name="Группа 47"/>
              <p:cNvGrpSpPr/>
              <p:nvPr/>
            </p:nvGrpSpPr>
            <p:grpSpPr>
              <a:xfrm rot="10800000">
                <a:off x="7610913" y="546724"/>
                <a:ext cx="2277296" cy="33206"/>
                <a:chOff x="7610913" y="546724"/>
                <a:chExt cx="2277296" cy="33206"/>
              </a:xfrm>
            </p:grpSpPr>
            <p:grpSp>
              <p:nvGrpSpPr>
                <p:cNvPr id="46" name="Группа 45"/>
                <p:cNvGrpSpPr/>
                <p:nvPr/>
              </p:nvGrpSpPr>
              <p:grpSpPr>
                <a:xfrm>
                  <a:off x="8744388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50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1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7" name="Группа 46"/>
                <p:cNvGrpSpPr/>
                <p:nvPr/>
              </p:nvGrpSpPr>
              <p:grpSpPr>
                <a:xfrm>
                  <a:off x="7610913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48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9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9" name="Группа 48"/>
              <p:cNvGrpSpPr/>
              <p:nvPr/>
            </p:nvGrpSpPr>
            <p:grpSpPr>
              <a:xfrm>
                <a:off x="5361108" y="546724"/>
                <a:ext cx="2277296" cy="33206"/>
                <a:chOff x="7610913" y="546724"/>
                <a:chExt cx="2277296" cy="33206"/>
              </a:xfrm>
            </p:grpSpPr>
            <p:grpSp>
              <p:nvGrpSpPr>
                <p:cNvPr id="40" name="Группа 43"/>
                <p:cNvGrpSpPr/>
                <p:nvPr/>
              </p:nvGrpSpPr>
              <p:grpSpPr>
                <a:xfrm>
                  <a:off x="8744388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44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5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1" name="Группа 44"/>
                <p:cNvGrpSpPr/>
                <p:nvPr/>
              </p:nvGrpSpPr>
              <p:grpSpPr>
                <a:xfrm>
                  <a:off x="7610913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42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3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23" name="Группа 71"/>
            <p:cNvGrpSpPr/>
            <p:nvPr/>
          </p:nvGrpSpPr>
          <p:grpSpPr>
            <a:xfrm>
              <a:off x="0" y="548203"/>
              <a:ext cx="4527101" cy="33206"/>
              <a:chOff x="5361108" y="546724"/>
              <a:chExt cx="4527101" cy="33206"/>
            </a:xfrm>
          </p:grpSpPr>
          <p:grpSp>
            <p:nvGrpSpPr>
              <p:cNvPr id="24" name="Группа 47"/>
              <p:cNvGrpSpPr/>
              <p:nvPr/>
            </p:nvGrpSpPr>
            <p:grpSpPr>
              <a:xfrm rot="10800000">
                <a:off x="7610913" y="546724"/>
                <a:ext cx="2277296" cy="33206"/>
                <a:chOff x="7610913" y="546724"/>
                <a:chExt cx="2277296" cy="33206"/>
              </a:xfrm>
            </p:grpSpPr>
            <p:grpSp>
              <p:nvGrpSpPr>
                <p:cNvPr id="32" name="Группа 43"/>
                <p:cNvGrpSpPr/>
                <p:nvPr/>
              </p:nvGrpSpPr>
              <p:grpSpPr>
                <a:xfrm>
                  <a:off x="8744388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36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7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33" name="Группа 44"/>
                <p:cNvGrpSpPr/>
                <p:nvPr/>
              </p:nvGrpSpPr>
              <p:grpSpPr>
                <a:xfrm>
                  <a:off x="7610913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34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5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5" name="Группа 48"/>
              <p:cNvGrpSpPr/>
              <p:nvPr/>
            </p:nvGrpSpPr>
            <p:grpSpPr>
              <a:xfrm>
                <a:off x="5361108" y="546724"/>
                <a:ext cx="2277296" cy="33206"/>
                <a:chOff x="7610913" y="546724"/>
                <a:chExt cx="2277296" cy="33206"/>
              </a:xfrm>
            </p:grpSpPr>
            <p:grpSp>
              <p:nvGrpSpPr>
                <p:cNvPr id="26" name="Группа 43"/>
                <p:cNvGrpSpPr/>
                <p:nvPr/>
              </p:nvGrpSpPr>
              <p:grpSpPr>
                <a:xfrm>
                  <a:off x="8744388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30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1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7" name="Группа 44"/>
                <p:cNvGrpSpPr/>
                <p:nvPr/>
              </p:nvGrpSpPr>
              <p:grpSpPr>
                <a:xfrm>
                  <a:off x="7610913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28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9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</p:grpSp>
      <p:sp>
        <p:nvSpPr>
          <p:cNvPr id="66" name="Подзаголовок 2"/>
          <p:cNvSpPr txBox="1">
            <a:spLocks/>
          </p:cNvSpPr>
          <p:nvPr/>
        </p:nvSpPr>
        <p:spPr>
          <a:xfrm flipV="1">
            <a:off x="3950970" y="3709756"/>
            <a:ext cx="1410138" cy="4462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9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ru-RU" sz="29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E188DD6-3492-479B-AF66-F48E9A8F543C}"/>
              </a:ext>
            </a:extLst>
          </p:cNvPr>
          <p:cNvSpPr txBox="1"/>
          <p:nvPr/>
        </p:nvSpPr>
        <p:spPr>
          <a:xfrm>
            <a:off x="2345849" y="3913627"/>
            <a:ext cx="1912642" cy="159280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Электронный банк заданий по ФГ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E188DD6-3492-479B-AF66-F48E9A8F543C}"/>
              </a:ext>
            </a:extLst>
          </p:cNvPr>
          <p:cNvSpPr txBox="1"/>
          <p:nvPr/>
        </p:nvSpPr>
        <p:spPr>
          <a:xfrm>
            <a:off x="9731830" y="3972120"/>
            <a:ext cx="2301202" cy="159280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ru-RU" sz="2000" b="0" i="0" dirty="0" smtClean="0">
                <a:solidFill>
                  <a:schemeClr val="bg1"/>
                </a:solidFill>
                <a:effectLst/>
                <a:latin typeface="Open Sans" panose="020B0606030504020204"/>
              </a:rPr>
              <a:t>Функциональная грамотность</a:t>
            </a:r>
            <a:endParaRPr lang="ru-RU" sz="2000" b="0" i="0" dirty="0">
              <a:solidFill>
                <a:schemeClr val="bg1"/>
              </a:solidFill>
              <a:effectLst/>
              <a:latin typeface="Open Sans" panose="020B0606030504020204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E188DD6-3492-479B-AF66-F48E9A8F543C}"/>
              </a:ext>
            </a:extLst>
          </p:cNvPr>
          <p:cNvSpPr txBox="1"/>
          <p:nvPr/>
        </p:nvSpPr>
        <p:spPr>
          <a:xfrm>
            <a:off x="4431320" y="3972121"/>
            <a:ext cx="2361366" cy="159280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Справочные материалы по развитию ФГ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AE188DD6-3492-479B-AF66-F48E9A8F543C}"/>
              </a:ext>
            </a:extLst>
          </p:cNvPr>
          <p:cNvSpPr txBox="1"/>
          <p:nvPr/>
        </p:nvSpPr>
        <p:spPr>
          <a:xfrm>
            <a:off x="7147011" y="3950018"/>
            <a:ext cx="2361366" cy="160230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Открытый банк заданий ФИПИ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AE188DD6-3492-479B-AF66-F48E9A8F543C}"/>
              </a:ext>
            </a:extLst>
          </p:cNvPr>
          <p:cNvSpPr txBox="1"/>
          <p:nvPr/>
        </p:nvSpPr>
        <p:spPr>
          <a:xfrm>
            <a:off x="104317" y="3932894"/>
            <a:ext cx="2087544" cy="159280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Банк заданий по функциональной грамотности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78849" name="Прямоугольник 78848"/>
          <p:cNvSpPr/>
          <p:nvPr/>
        </p:nvSpPr>
        <p:spPr>
          <a:xfrm rot="10800000" flipV="1">
            <a:off x="418012" y="5807331"/>
            <a:ext cx="21031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https://media.prosv.ru/fg/</a:t>
            </a:r>
            <a:endParaRPr lang="ru-RU" dirty="0"/>
          </a:p>
        </p:txBody>
      </p:sp>
      <p:sp>
        <p:nvSpPr>
          <p:cNvPr id="78850" name="Прямоугольник 78849"/>
          <p:cNvSpPr/>
          <p:nvPr/>
        </p:nvSpPr>
        <p:spPr>
          <a:xfrm>
            <a:off x="2521131" y="5865825"/>
            <a:ext cx="19101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https://fg.resh.edu.ru/</a:t>
            </a:r>
            <a:endParaRPr lang="ru-RU" dirty="0"/>
          </a:p>
        </p:txBody>
      </p:sp>
      <p:sp>
        <p:nvSpPr>
          <p:cNvPr id="78851" name="Прямоугольник 78850"/>
          <p:cNvSpPr/>
          <p:nvPr/>
        </p:nvSpPr>
        <p:spPr>
          <a:xfrm rot="10800000" flipV="1">
            <a:off x="4910654" y="6014202"/>
            <a:ext cx="21600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http://skiv.instrao.ru/bank-zadaniy/</a:t>
            </a:r>
            <a:endParaRPr lang="ru-RU" dirty="0"/>
          </a:p>
        </p:txBody>
      </p:sp>
      <p:sp>
        <p:nvSpPr>
          <p:cNvPr id="78854" name="Прямоугольник 78853"/>
          <p:cNvSpPr/>
          <p:nvPr/>
        </p:nvSpPr>
        <p:spPr>
          <a:xfrm rot="10800000" flipV="1">
            <a:off x="7147011" y="5616504"/>
            <a:ext cx="27411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https://fipi.ru/otkrytyy-bank-zadaniy-dlya-otsenki-yestestvennonauchnoy-gramotnosti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 rot="10800000" flipH="1" flipV="1">
            <a:off x="9888210" y="5925858"/>
            <a:ext cx="22236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http://www.irort.ru/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007450" y="2564806"/>
            <a:ext cx="59841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https://kpfu.ru/psychology/struktura/centr-nepreryvnogo-povysheniya-professionalnogo/nauchno-metodicheskoe-soprovozhdenie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 flipV="1">
            <a:off x="567690" y="2403164"/>
            <a:ext cx="3690801" cy="120032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3096F8"/>
                </a:solidFill>
                <a:latin typeface="PT Sans"/>
              </a:rPr>
              <a:t> </a:t>
            </a:r>
            <a:r>
              <a:rPr lang="ru-RU" u="sng" dirty="0">
                <a:solidFill>
                  <a:schemeClr val="bg1"/>
                </a:solidFill>
                <a:latin typeface="PT Sans"/>
                <a:hlinkClick r:id="rId3"/>
              </a:rPr>
              <a:t>Центр непрерывного повышения профессионального мастерства педагогических работников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42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стартовой диагностики,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8 классов 20.02.2023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учащихся 66, принимали участие в диагностике-55 учащихся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0997708"/>
              </p:ext>
            </p:extLst>
          </p:nvPr>
        </p:nvGraphicFramePr>
        <p:xfrm>
          <a:off x="509449" y="1776550"/>
          <a:ext cx="11551171" cy="4010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5089">
                  <a:extLst>
                    <a:ext uri="{9D8B030D-6E8A-4147-A177-3AD203B41FA5}">
                      <a16:colId xmlns:a16="http://schemas.microsoft.com/office/drawing/2014/main" val="199156636"/>
                    </a:ext>
                  </a:extLst>
                </a:gridCol>
                <a:gridCol w="3378405">
                  <a:extLst>
                    <a:ext uri="{9D8B030D-6E8A-4147-A177-3AD203B41FA5}">
                      <a16:colId xmlns:a16="http://schemas.microsoft.com/office/drawing/2014/main" val="2556284166"/>
                    </a:ext>
                  </a:extLst>
                </a:gridCol>
                <a:gridCol w="2533664">
                  <a:extLst>
                    <a:ext uri="{9D8B030D-6E8A-4147-A177-3AD203B41FA5}">
                      <a16:colId xmlns:a16="http://schemas.microsoft.com/office/drawing/2014/main" val="2047457255"/>
                    </a:ext>
                  </a:extLst>
                </a:gridCol>
                <a:gridCol w="2554013">
                  <a:extLst>
                    <a:ext uri="{9D8B030D-6E8A-4147-A177-3AD203B41FA5}">
                      <a16:colId xmlns:a16="http://schemas.microsoft.com/office/drawing/2014/main" val="832768062"/>
                    </a:ext>
                  </a:extLst>
                </a:gridCol>
              </a:tblGrid>
              <a:tr h="158150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Уровни диагностики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 естественно-научной грамотности %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 математической грамотности </a:t>
                      </a:r>
                    </a:p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 читательской грамотности %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9766344"/>
                  </a:ext>
                </a:extLst>
              </a:tr>
              <a:tr h="48586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Недостаточный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3779189"/>
                  </a:ext>
                </a:extLst>
              </a:tr>
              <a:tr h="48586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416374"/>
                  </a:ext>
                </a:extLst>
              </a:tr>
              <a:tr h="48586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826441"/>
                  </a:ext>
                </a:extLst>
              </a:tr>
              <a:tr h="48586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Повышенный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449085"/>
                  </a:ext>
                </a:extLst>
              </a:tr>
              <a:tr h="48586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4273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85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441434" y="1530984"/>
            <a:ext cx="10439926" cy="4588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Математическая грамотность</a:t>
            </a:r>
          </a:p>
          <a:p>
            <a:pPr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Не справились:</a:t>
            </a:r>
          </a:p>
          <a:p>
            <a:pPr marR="0" lvl="1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Анализ графика реального процесса -41%</a:t>
            </a:r>
          </a:p>
          <a:p>
            <a:pPr marR="0" lvl="1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lang="ru-RU" alt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Выполнение прикидки результатов вычислений, сравнение чисел и отношений-41%</a:t>
            </a:r>
          </a:p>
          <a:p>
            <a:pPr marR="0" lvl="1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Вычисление сторон прямоугольных треугольников-75 %</a:t>
            </a:r>
          </a:p>
          <a:p>
            <a:pPr marR="0" lvl="1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endParaRPr lang="ru-RU" altLang="ru-RU" sz="2400" dirty="0" smtClean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179705" marR="179705" algn="just">
              <a:lnSpc>
                <a:spcPct val="120000"/>
              </a:lnSpc>
              <a:spcBef>
                <a:spcPts val="565"/>
              </a:spcBef>
              <a:spcAft>
                <a:spcPts val="0"/>
              </a:spcAft>
            </a:pPr>
            <a:r>
              <a:rPr lang="ru-RU" alt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Причины: </a:t>
            </a:r>
            <a:r>
              <a:rPr lang="ru-RU" sz="2400" i="1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Обучающиеся  </a:t>
            </a:r>
            <a:r>
              <a:rPr lang="ru-RU" sz="2400" i="1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имеют ограниченные знания, которые они могут применять только в относительно знакомых ситуациях. Для них характерно прямое применение только хорошо известных математических знаний в знакомой ситуации и выполнение очевидных вычислений</a:t>
            </a:r>
            <a:r>
              <a:rPr lang="ru-RU" sz="2400" i="1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spc="-1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10789" y="352697"/>
            <a:ext cx="9692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Дефициты выполнения заданий</a:t>
            </a:r>
            <a:endParaRPr lang="ru-RU" sz="3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00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283779" y="1803603"/>
            <a:ext cx="11815456" cy="3998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lang="ru-RU" alt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Читательская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грамотность</a:t>
            </a:r>
          </a:p>
          <a:p>
            <a:pPr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Не справились:</a:t>
            </a:r>
          </a:p>
          <a:p>
            <a:pPr marR="0" lvl="1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Понимание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смысловой структуры текста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-34%</a:t>
            </a:r>
          </a:p>
          <a:p>
            <a:pPr marR="0" lvl="1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lang="ru-RU" alt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Определение наличие/отсутствие информации- 52%</a:t>
            </a:r>
          </a:p>
          <a:p>
            <a:pPr marR="0" lvl="1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lang="ru-RU" alt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Установление связи между событиями или утверждениями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-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28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%</a:t>
            </a:r>
            <a:endParaRPr lang="ru-RU" altLang="ru-RU" sz="2400" dirty="0" smtClean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R="0" lvl="1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endParaRPr lang="ru-RU" altLang="ru-RU" sz="2400" dirty="0" smtClean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179705" marR="179705" algn="just">
              <a:lnSpc>
                <a:spcPct val="120000"/>
              </a:lnSpc>
              <a:spcBef>
                <a:spcPts val="565"/>
              </a:spcBef>
              <a:spcAft>
                <a:spcPts val="0"/>
              </a:spcAft>
            </a:pPr>
            <a:r>
              <a:rPr lang="ru-RU" alt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Причины:</a:t>
            </a:r>
            <a:r>
              <a:rPr lang="ru-RU" altLang="ru-RU" i="1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отмечаются </a:t>
            </a:r>
            <a:r>
              <a:rPr lang="ru-RU" sz="2800" i="1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дефициты в выполнении заданий, требующих давать оценку проблеме, интерпретировать, </a:t>
            </a:r>
            <a:r>
              <a:rPr lang="ru-RU" sz="2800" i="1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рассуждать, применять </a:t>
            </a:r>
            <a:r>
              <a:rPr lang="ru-RU" sz="2800" i="1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полученные знания в лично значимой ситуации</a:t>
            </a:r>
            <a:r>
              <a:rPr lang="ru-RU" sz="2800" i="1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.</a:t>
            </a:r>
            <a:endParaRPr lang="ru-RU" sz="2800" spc="-1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extBookC"/>
              <a:ea typeface="Calibri" panose="020F0502020204030204" pitchFamily="34" charset="0"/>
              <a:cs typeface="TextBookC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10789" y="352697"/>
            <a:ext cx="9418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Дефициты выполнения заданий</a:t>
            </a:r>
            <a:endParaRPr lang="ru-RU" sz="2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85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141889" y="804041"/>
            <a:ext cx="11993505" cy="6183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endParaRPr lang="ru-RU" altLang="ru-RU" sz="2000" dirty="0" smtClean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Естественно-научная 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грамотность</a:t>
            </a:r>
          </a:p>
          <a:p>
            <a:pPr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 Не справились: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по тексту «Солнечные панели»</a:t>
            </a:r>
          </a:p>
          <a:p>
            <a:pPr marR="0" lvl="1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Применение</a:t>
            </a:r>
            <a:r>
              <a:rPr kumimoji="0" lang="ru-RU" altLang="ru-RU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соответствующих естественно-научных знаний для объяснения явлений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-100</a:t>
            </a:r>
            <a:r>
              <a:rPr kumimoji="0" lang="ru-RU" altLang="ru-RU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%</a:t>
            </a:r>
          </a:p>
          <a:p>
            <a:pPr marR="0" lvl="1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Анализ и интерпретирование данных с последующими выводами- 58 %</a:t>
            </a:r>
          </a:p>
          <a:p>
            <a:pPr marR="0" lvl="1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Предложение или оценивание способа  научного исследования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-</a:t>
            </a:r>
            <a:r>
              <a:rPr kumimoji="0" lang="ru-RU" altLang="ru-RU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75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%</a:t>
            </a:r>
            <a:endParaRPr lang="ru-RU" altLang="ru-RU" sz="2000" dirty="0" smtClean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1">
              <a:buClr>
                <a:srgbClr val="002060"/>
              </a:buClr>
              <a:buSzPct val="100000"/>
            </a:pP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по тексту  «Активаторы жизни»</a:t>
            </a: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endParaRPr lang="ru-RU" altLang="ru-RU" sz="2000" dirty="0" smtClean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1">
              <a:buClr>
                <a:srgbClr val="002060"/>
              </a:buClr>
              <a:buSzPct val="100000"/>
            </a:pPr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Применение </a:t>
            </a: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соответствующих естественно-научных знаний для объяснения </a:t>
            </a:r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явлений-73 </a:t>
            </a: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%</a:t>
            </a:r>
          </a:p>
          <a:p>
            <a:pPr lvl="1">
              <a:buClr>
                <a:srgbClr val="002060"/>
              </a:buClr>
              <a:buSzPct val="100000"/>
            </a:pPr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Анализ </a:t>
            </a: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и интерпретирование данных с последующими выводами- </a:t>
            </a:r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67 %</a:t>
            </a:r>
          </a:p>
          <a:p>
            <a:pPr lvl="1">
              <a:buClr>
                <a:srgbClr val="002060"/>
              </a:buClr>
              <a:buSzPct val="100000"/>
            </a:pPr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Предложение способа проверки гипотезы-68 %</a:t>
            </a:r>
          </a:p>
          <a:p>
            <a:pPr lvl="1">
              <a:buClr>
                <a:srgbClr val="002060"/>
              </a:buClr>
              <a:buSzPct val="100000"/>
            </a:pP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По тексту «Термос»</a:t>
            </a:r>
            <a:endParaRPr lang="ru-RU" alt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tabLst/>
            </a:pP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Предложение способа проверки </a:t>
            </a:r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гипотезы-58 </a:t>
            </a: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%</a:t>
            </a:r>
          </a:p>
          <a:p>
            <a:pPr marL="179705" marR="179705" algn="just">
              <a:lnSpc>
                <a:spcPct val="120000"/>
              </a:lnSpc>
              <a:spcBef>
                <a:spcPts val="565"/>
              </a:spcBef>
              <a:spcAft>
                <a:spcPts val="0"/>
              </a:spcAft>
            </a:pPr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Причины: </a:t>
            </a:r>
            <a:r>
              <a:rPr lang="ru-RU" sz="2000" i="1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Обучающиеся</a:t>
            </a:r>
            <a:r>
              <a:rPr lang="ru-RU" sz="2000" i="1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, показавшие низкий </a:t>
            </a:r>
            <a:r>
              <a:rPr lang="ru-RU" sz="2000" i="1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 уровень </a:t>
            </a:r>
            <a:r>
              <a:rPr lang="ru-RU" sz="2000" i="1" spc="-1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сформированности</a:t>
            </a:r>
            <a:r>
              <a:rPr lang="ru-RU" sz="2000" i="1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 естественно-научной грамотности, </a:t>
            </a:r>
            <a:r>
              <a:rPr lang="ru-RU" sz="2000" i="1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имеют </a:t>
            </a:r>
            <a:r>
              <a:rPr lang="ru-RU" sz="2000" i="1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ограниченные знания, которые они могут применять только в знакомых ситуациях. Они могут давать очевидные объяснения, которые явно следуют из имеющихся данных. Кроме того, обучающиеся испытывают трудности при самостоятельной формулировке описаний, объяснений и выводов. Это свидетельствует о дефицитах в </a:t>
            </a:r>
            <a:r>
              <a:rPr lang="ru-RU" sz="2000" i="1" spc="-1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сформированности</a:t>
            </a:r>
            <a:r>
              <a:rPr lang="ru-RU" sz="2000" i="1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 умений письменной речи с использованием естественно-научной терминологии</a:t>
            </a:r>
            <a:r>
              <a:rPr lang="ru-RU" sz="2000" i="1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.</a:t>
            </a:r>
            <a:endParaRPr lang="ru-RU" sz="2000" spc="-1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extBookC"/>
              <a:ea typeface="Calibri" panose="020F0502020204030204" pitchFamily="34" charset="0"/>
              <a:cs typeface="TextBookC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10788" y="352697"/>
            <a:ext cx="9599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Дефициты выполнения заданий</a:t>
            </a:r>
            <a:endParaRPr lang="ru-RU" sz="2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47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http://ssh4.ru/upload/site_files/42/func-gr-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008" y="3566160"/>
            <a:ext cx="5573486" cy="3135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0970" y="522514"/>
            <a:ext cx="10112829" cy="67522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недели : 09.03.2023-17.03.2023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8731" y="1197735"/>
            <a:ext cx="11510763" cy="5367217"/>
          </a:xfrm>
        </p:spPr>
        <p:txBody>
          <a:bodyPr>
            <a:normAutofit/>
          </a:bodyPr>
          <a:lstStyle/>
          <a:p>
            <a:pPr marR="40640" indent="0" algn="just">
              <a:lnSpc>
                <a:spcPct val="100000"/>
              </a:lnSpc>
              <a:spcAft>
                <a:spcPts val="7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По результатам диагностической работы созданы дифференцированные группы учащихся 8 классов.  </a:t>
            </a:r>
          </a:p>
          <a:p>
            <a:pPr marR="40640" indent="0" algn="just">
              <a:lnSpc>
                <a:spcPct val="100000"/>
              </a:lnSpc>
              <a:spcAft>
                <a:spcPts val="7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2.Проведены консультации с учащимися дифференцированных групп (по графику)</a:t>
            </a:r>
          </a:p>
          <a:p>
            <a:pPr marR="40640" indent="0" algn="just">
              <a:lnSpc>
                <a:spcPct val="100000"/>
              </a:lnSpc>
              <a:spcAft>
                <a:spcPts val="70"/>
              </a:spcAft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Проведена диагностическая работа по читательской грамотности - 16.03.2023</a:t>
            </a:r>
          </a:p>
          <a:p>
            <a:pPr marR="40640" indent="0" algn="just">
              <a:lnSpc>
                <a:spcPct val="100000"/>
              </a:lnSpc>
              <a:spcAft>
                <a:spcPts val="70"/>
              </a:spcAft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Индивидуальные консультации с учителями-предметниками -09.03.2023</a:t>
            </a:r>
          </a:p>
          <a:p>
            <a:pPr marR="40640" indent="0" algn="just">
              <a:lnSpc>
                <a:spcPct val="100000"/>
              </a:lnSpc>
              <a:spcAft>
                <a:spcPts val="70"/>
              </a:spcAft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Рабочее совещание</a:t>
            </a:r>
          </a:p>
          <a:p>
            <a:pPr marR="40640" indent="0" algn="just">
              <a:lnSpc>
                <a:spcPct val="100000"/>
              </a:lnSpc>
              <a:spcAft>
                <a:spcPts val="7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межпредметной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лаборатории- 15.03.2023</a:t>
            </a:r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33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1L45Bs_49czdZE6X9rW1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Ksfz2C1qJMSUX3vhOgGv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9773</TotalTime>
  <Words>1607</Words>
  <Application>Microsoft Office PowerPoint</Application>
  <PresentationFormat>Широкоэкранный</PresentationFormat>
  <Paragraphs>403</Paragraphs>
  <Slides>22</Slides>
  <Notes>8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4" baseType="lpstr">
      <vt:lpstr>Arial</vt:lpstr>
      <vt:lpstr>Calibri</vt:lpstr>
      <vt:lpstr>Calibri Light</vt:lpstr>
      <vt:lpstr>CenturySchlbkCyr</vt:lpstr>
      <vt:lpstr>Open Sans</vt:lpstr>
      <vt:lpstr>Open Sans Light</vt:lpstr>
      <vt:lpstr>PT Sans</vt:lpstr>
      <vt:lpstr>TextBookC</vt:lpstr>
      <vt:lpstr>Times New Roman</vt:lpstr>
      <vt:lpstr>Verdana</vt:lpstr>
      <vt:lpstr>Тема Office</vt:lpstr>
      <vt:lpstr>Слайд think-cell</vt:lpstr>
      <vt:lpstr>Презентация PowerPoint</vt:lpstr>
      <vt:lpstr>Презентация PowerPoint</vt:lpstr>
      <vt:lpstr>Межпредметная лаборатория</vt:lpstr>
      <vt:lpstr>Научно-методическое сопровождение  Образовательные  ресурсы </vt:lpstr>
      <vt:lpstr>Результаты стартовой диагностики,  учащихся 8 классов 20.02.2023 Всего учащихся 66, принимали участие в диагностике-55 учащихся </vt:lpstr>
      <vt:lpstr>Презентация PowerPoint</vt:lpstr>
      <vt:lpstr>Презентация PowerPoint</vt:lpstr>
      <vt:lpstr>Презентация PowerPoint</vt:lpstr>
      <vt:lpstr>Итоги недели : 09.03.2023-17.03.2023</vt:lpstr>
      <vt:lpstr>Участие педагогов  в работе семинаров, вебинаров</vt:lpstr>
      <vt:lpstr>Мониторинг  диагностики читательской грамотности,  учащихся 8 классов  Диагностическая работа «Школа журналистики» </vt:lpstr>
      <vt:lpstr>Итоги недели  18.03.2023-24.03.2023</vt:lpstr>
      <vt:lpstr>Участие педагогов  в работе семинаров, вебинаров</vt:lpstr>
      <vt:lpstr>Мониторинг  диагностики естественно-научной грамотности  учащихся 8 классов  Диагностическая работа 2021 вариант 2  Количество участников- 58   </vt:lpstr>
      <vt:lpstr>Проведенные мероприятия    по подготовке к оценке функциональной грамотности обучающихся  8 классов</vt:lpstr>
      <vt:lpstr>Проведенные мероприятия    по подготовке к оценке функциональной грамотности обучающихся  8 классов </vt:lpstr>
      <vt:lpstr>Проведенные мероприятия    по подготовке к оценке функциональной грамотности обучающихся  8 классов </vt:lpstr>
      <vt:lpstr>Участие педагогов  в работе семинаров, вебинаров</vt:lpstr>
      <vt:lpstr>Мониторинг  диагностики математической  грамотности учащихся 8 класс  Диагностическая работа 2021,вариант 2 Количество участников 53 </vt:lpstr>
      <vt:lpstr>Презентация PowerPoint</vt:lpstr>
      <vt:lpstr>Презентация PowerPoint</vt:lpstr>
      <vt:lpstr>СПАСИБО ЗА ВНИМАНИЕ!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Алевтина</dc:creator>
  <cp:lastModifiedBy>ученик</cp:lastModifiedBy>
  <cp:revision>946</cp:revision>
  <cp:lastPrinted>2023-04-06T08:09:23Z</cp:lastPrinted>
  <dcterms:created xsi:type="dcterms:W3CDTF">2018-07-24T05:59:49Z</dcterms:created>
  <dcterms:modified xsi:type="dcterms:W3CDTF">2023-04-06T09:09:58Z</dcterms:modified>
</cp:coreProperties>
</file>