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25" r:id="rId2"/>
    <p:sldId id="626" r:id="rId3"/>
    <p:sldId id="662" r:id="rId4"/>
    <p:sldId id="643" r:id="rId5"/>
    <p:sldId id="677" r:id="rId6"/>
    <p:sldId id="644" r:id="rId7"/>
    <p:sldId id="668" r:id="rId8"/>
    <p:sldId id="669" r:id="rId9"/>
    <p:sldId id="661" r:id="rId10"/>
    <p:sldId id="673" r:id="rId11"/>
    <p:sldId id="680" r:id="rId12"/>
    <p:sldId id="670" r:id="rId13"/>
    <p:sldId id="679" r:id="rId14"/>
    <p:sldId id="678" r:id="rId15"/>
    <p:sldId id="671" r:id="rId16"/>
    <p:sldId id="664" r:id="rId17"/>
    <p:sldId id="672" r:id="rId18"/>
    <p:sldId id="674" r:id="rId19"/>
    <p:sldId id="681" r:id="rId20"/>
    <p:sldId id="638" r:id="rId21"/>
    <p:sldId id="628" r:id="rId22"/>
    <p:sldId id="642" r:id="rId23"/>
  </p:sldIdLst>
  <p:sldSz cx="12192000" cy="6858000"/>
  <p:notesSz cx="6805613" cy="99441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5" pos="7650" userDrawn="1">
          <p15:clr>
            <a:srgbClr val="A4A3A4"/>
          </p15:clr>
        </p15:guide>
        <p15:guide id="6" orient="horz" pos="1200" userDrawn="1">
          <p15:clr>
            <a:srgbClr val="A4A3A4"/>
          </p15:clr>
        </p15:guide>
        <p15:guide id="7" pos="69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4214"/>
    <a:srgbClr val="EAB200"/>
    <a:srgbClr val="ED7D31"/>
    <a:srgbClr val="2F5597"/>
    <a:srgbClr val="FFD966"/>
    <a:srgbClr val="00B0F0"/>
    <a:srgbClr val="FF99CC"/>
    <a:srgbClr val="00B050"/>
    <a:srgbClr val="B1BDF1"/>
    <a:srgbClr val="95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91" autoAdjust="0"/>
    <p:restoredTop sz="96296" autoAdjust="0"/>
  </p:normalViewPr>
  <p:slideViewPr>
    <p:cSldViewPr snapToGrid="0">
      <p:cViewPr varScale="1">
        <p:scale>
          <a:sx n="61" d="100"/>
          <a:sy n="61" d="100"/>
        </p:scale>
        <p:origin x="84" y="306"/>
      </p:cViewPr>
      <p:guideLst>
        <p:guide orient="horz" pos="890"/>
        <p:guide pos="347"/>
        <p:guide pos="7650"/>
        <p:guide orient="horz" pos="1200"/>
        <p:guide pos="69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38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A5FDA-3ABD-4F5A-A8E1-3EACD844AA0E}" type="datetime1">
              <a:rPr lang="ru-RU" smtClean="0"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21B72-D5D6-4B25-81DB-AB85CA740B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868871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EAABCD87-94AF-4B5B-BAF1-F5284FE899C7}" type="datetime1">
              <a:rPr lang="ru-RU" smtClean="0"/>
              <a:t>05.04.2023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F834F1D5-33B3-480A-A4E8-311841A67364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88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– педагогических и информационных, –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–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–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64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07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9848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768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fld id="{A05E6458-3F23-4BB8-8927-4CF002F6693B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6725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 defTabSz="914306">
              <a:defRPr/>
            </a:pPr>
            <a:r>
              <a:rPr lang="ru-RU" dirty="0"/>
              <a:t>Издательством выпущен курс «Основы финансовой грамотности» коллектива авторов</a:t>
            </a:r>
            <a:r>
              <a:rPr lang="ru-RU" baseline="0" dirty="0"/>
              <a:t> </a:t>
            </a:r>
            <a:r>
              <a:rPr lang="ru-RU" dirty="0"/>
              <a:t>Российская экономическая школа. Он</a:t>
            </a:r>
            <a:r>
              <a:rPr lang="ru-RU" baseline="0" dirty="0"/>
              <a:t> </a:t>
            </a:r>
            <a:r>
              <a:rPr lang="ru-RU" dirty="0"/>
              <a:t>является составной частью учебно-методического комплекта по курсам «Обществознание» и «Экономика». Пособие содержит методические рекомендации по организации и проведению уроков. УМК прошёл предварительную экспертизу в Российской академии образования и может быть использован в образовательной программе </a:t>
            </a:r>
            <a:r>
              <a:rPr lang="ru-RU" dirty="0">
                <a:solidFill>
                  <a:srgbClr val="FF0000"/>
                </a:solidFill>
              </a:rPr>
              <a:t>среднего общего образования </a:t>
            </a:r>
            <a:r>
              <a:rPr lang="ru-RU" dirty="0"/>
              <a:t>(8-9 класс).</a:t>
            </a:r>
          </a:p>
          <a:p>
            <a:pPr indent="287970"/>
            <a:r>
              <a:rPr lang="ru-RU" b="1" dirty="0"/>
              <a:t>УМК простым и ясным языком освещает вопросы:</a:t>
            </a:r>
            <a:endParaRPr lang="ru-RU" dirty="0"/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Личное финансовое планирование, расходы и доходы семьи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Как сохранить и преумножить сбережения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Кредитование и возможные риски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Мобильные платежи и защита от мошенников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Страхование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Налоги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Пенсия</a:t>
            </a:r>
          </a:p>
          <a:p>
            <a:pPr marL="628585" lvl="1" indent="-171433">
              <a:buFont typeface="Arial" panose="020B0604020202020204" pitchFamily="34" charset="0"/>
              <a:buChar char="•"/>
            </a:pPr>
            <a:r>
              <a:rPr lang="ru-RU" dirty="0"/>
              <a:t>Защита от финансовых махинаций</a:t>
            </a:r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998964F3-C067-4A66-8722-93E1EA6179D9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8643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1ADD950F-4718-4BFC-B9E0-69B49DFC71DA}" type="datetime1">
              <a:rPr lang="ru-RU" smtClean="0"/>
              <a:t>05.04.2023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0026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85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17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Линия"/>
          <p:cNvSpPr/>
          <p:nvPr/>
        </p:nvSpPr>
        <p:spPr>
          <a:xfrm>
            <a:off x="5924339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1" name="Линия"/>
          <p:cNvSpPr/>
          <p:nvPr/>
        </p:nvSpPr>
        <p:spPr>
          <a:xfrm flipH="1">
            <a:off x="6055025" y="880580"/>
            <a:ext cx="212637" cy="527711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2" name="Линия"/>
          <p:cNvSpPr/>
          <p:nvPr/>
        </p:nvSpPr>
        <p:spPr>
          <a:xfrm flipH="1">
            <a:off x="6010376" y="880580"/>
            <a:ext cx="212637" cy="52771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sp>
        <p:nvSpPr>
          <p:cNvPr id="23" name="Линия"/>
          <p:cNvSpPr/>
          <p:nvPr/>
        </p:nvSpPr>
        <p:spPr>
          <a:xfrm>
            <a:off x="5776306" y="1279922"/>
            <a:ext cx="639390" cy="1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35719" tIns="35719" rIns="35719" bIns="35719" anchor="ctr"/>
          <a:lstStyle/>
          <a:p>
            <a:pPr>
              <a:defRPr sz="3200"/>
            </a:pPr>
            <a:endParaRPr sz="1600"/>
          </a:p>
        </p:txBody>
      </p:sp>
      <p:pic>
        <p:nvPicPr>
          <p:cNvPr id="12" name="pasted-image.tiff" descr="pasted-image.tiff"/>
          <p:cNvPicPr>
            <a:picLocks noChangeAspect="1"/>
          </p:cNvPicPr>
          <p:nvPr userDrawn="1"/>
        </p:nvPicPr>
        <p:blipFill>
          <a:blip r:embed="rId2">
            <a:biLevel thresh="25000"/>
            <a:extLst/>
          </a:blip>
          <a:srcRect l="39743" r="39743" b="36077"/>
          <a:stretch>
            <a:fillRect/>
          </a:stretch>
        </p:blipFill>
        <p:spPr>
          <a:xfrm>
            <a:off x="11771619" y="1"/>
            <a:ext cx="318781" cy="3334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23885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61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83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08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6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30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8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1" name="Слайд think-cell" r:id="rId17" imgW="359" imgH="360" progId="TCLayout.ActiveDocument.1">
                  <p:embed/>
                </p:oleObj>
              </mc:Choice>
              <mc:Fallback>
                <p:oleObj name="Слайд think-cell" r:id="rId1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5.xml"/><Relationship Id="rId7" Type="http://schemas.openxmlformats.org/officeDocument/2006/relationships/oleObject" Target="../embeddings/oleObject2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notesSlide" Target="../notesSlides/notesSlide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kpfu.ru/psychology/struktura/centr-nepreryvnogo-povysheniya-professionalnogo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9"/>
          <a:stretch/>
        </p:blipFill>
        <p:spPr>
          <a:xfrm>
            <a:off x="-7293" y="14514"/>
            <a:ext cx="12199293" cy="6843486"/>
          </a:xfrm>
          <a:prstGeom prst="rect">
            <a:avLst/>
          </a:prstGeom>
        </p:spPr>
      </p:pic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179704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" name="Слайд think-cell" r:id="rId7" imgW="359" imgH="360" progId="TCLayout.ActiveDocument.1">
                  <p:embed/>
                </p:oleObj>
              </mc:Choice>
              <mc:Fallback>
                <p:oleObj name="Слайд think-cell" r:id="rId7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63DCCC5-C5C7-4939-A893-4A4DB73304DC}"/>
              </a:ext>
            </a:extLst>
          </p:cNvPr>
          <p:cNvSpPr/>
          <p:nvPr/>
        </p:nvSpPr>
        <p:spPr>
          <a:xfrm rot="10800000">
            <a:off x="0" y="-16185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949" y="1567301"/>
            <a:ext cx="10804333" cy="2769989"/>
          </a:xfrm>
        </p:spPr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ru-RU" sz="45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45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Маршрут формирования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45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функциональной грамотности</a:t>
            </a:r>
            <a:endParaRPr lang="ru-RU" sz="45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 flipH="1">
            <a:off x="927463" y="300997"/>
            <a:ext cx="9888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Муниципальное бюджетное общеобразовательное учреждение- </a:t>
            </a:r>
          </a:p>
          <a:p>
            <a:pPr algn="ctr"/>
            <a:r>
              <a:rPr lang="ru-RU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Тюлячинская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средняя общеобразовательная школа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3897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в работе семинаров,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3317344"/>
              </p:ext>
            </p:extLst>
          </p:nvPr>
        </p:nvGraphicFramePr>
        <p:xfrm>
          <a:off x="157655" y="1245476"/>
          <a:ext cx="11904901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3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2374149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3070167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2976225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74886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2514600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организации подготовки школьников к участию в мониторинге  функциональной грамотности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школьников к участию в мониторинге  функциональной грамотности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Шайхелисламов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Р.Ф, директор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 непрерывного повышения профессионального мастерства педагогических работников РТ КФУ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Руководители образовательных учреждений РТ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05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957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диагностики читательской грамотности,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8 классов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6906801"/>
              </p:ext>
            </p:extLst>
          </p:nvPr>
        </p:nvGraphicFramePr>
        <p:xfrm>
          <a:off x="346841" y="1529255"/>
          <a:ext cx="11619189" cy="4827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7338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3831021">
                  <a:extLst>
                    <a:ext uri="{9D8B030D-6E8A-4147-A177-3AD203B41FA5}">
                      <a16:colId xmlns:a16="http://schemas.microsoft.com/office/drawing/2014/main" val="2047457255"/>
                    </a:ext>
                  </a:extLst>
                </a:gridCol>
                <a:gridCol w="4650830">
                  <a:extLst>
                    <a:ext uri="{9D8B030D-6E8A-4147-A177-3AD203B41FA5}">
                      <a16:colId xmlns:a16="http://schemas.microsoft.com/office/drawing/2014/main" val="832768062"/>
                    </a:ext>
                  </a:extLst>
                </a:gridCol>
              </a:tblGrid>
              <a:tr h="165157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читательской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грамотности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  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20.02.2023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участников 55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читательской грамотности %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16.03.2023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участников 58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63514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58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ssh4.ru/upload/site_files/42/func-g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640" y="3502501"/>
            <a:ext cx="5444359" cy="306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970" y="522514"/>
            <a:ext cx="10112829" cy="675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недели  18.03.2023-24.03.2023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197735"/>
            <a:ext cx="11999494" cy="5367217"/>
          </a:xfrm>
        </p:spPr>
        <p:txBody>
          <a:bodyPr>
            <a:normAutofit/>
          </a:bodyPr>
          <a:lstStyle/>
          <a:p>
            <a:pPr marR="40640" lvl="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Оценка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диагностическая работа по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естественно–научной грамотности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грамотности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18.03.2023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онсультации с учащимися дифференцированных групп (по графику)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Индивидуальные консультации с учителями предметниками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23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.03.20223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Родительское собрание в 8 классах с целью ознакомления с результатами диагностики  и планируемой работой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21.03.2023</a:t>
            </a:r>
            <a:endParaRPr lang="ru-RU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endParaRPr lang="ru-RU" sz="2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53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педагогов  в работе семинаров,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06024"/>
              </p:ext>
            </p:extLst>
          </p:nvPr>
        </p:nvGraphicFramePr>
        <p:xfrm>
          <a:off x="268014" y="705433"/>
          <a:ext cx="11794542" cy="5977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20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2352141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3041706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2948635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113082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46058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 креативного мышления в учебном процессе (на уроках и  во внеурочной деятельности)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Формирование  креативного мышления в учебном процессе (на уроках и  во внеурочной деятельности)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Команда федеральных экспертов по направлению «Креативное мышление»  ФГБНУ «ИСРО РАО» Логинова О.Б., старший научный сотрудник центра оценки качества образования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42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37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365125"/>
            <a:ext cx="113304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диагностики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стественно-научной грамотности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2021 вариант 2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оличество участников- 58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294307"/>
              </p:ext>
            </p:extLst>
          </p:nvPr>
        </p:nvGraphicFramePr>
        <p:xfrm>
          <a:off x="509451" y="1776550"/>
          <a:ext cx="11015141" cy="36180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087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4182476">
                  <a:extLst>
                    <a:ext uri="{9D8B030D-6E8A-4147-A177-3AD203B41FA5}">
                      <a16:colId xmlns:a16="http://schemas.microsoft.com/office/drawing/2014/main" val="616963039"/>
                    </a:ext>
                  </a:extLst>
                </a:gridCol>
                <a:gridCol w="3747578">
                  <a:extLst>
                    <a:ext uri="{9D8B030D-6E8A-4147-A177-3AD203B41FA5}">
                      <a16:colId xmlns:a16="http://schemas.microsoft.com/office/drawing/2014/main" val="2556284166"/>
                    </a:ext>
                  </a:extLst>
                </a:gridCol>
              </a:tblGrid>
              <a:tr h="8247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естественно-научной грамотности 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20.02.2023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естественно-научной грамотности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82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9"/>
            <a:ext cx="11742820" cy="628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функциональной грамотности обучающихся  8 классов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9304608"/>
              </p:ext>
            </p:extLst>
          </p:nvPr>
        </p:nvGraphicFramePr>
        <p:xfrm>
          <a:off x="488730" y="772510"/>
          <a:ext cx="11303877" cy="5746711"/>
        </p:xfrm>
        <a:graphic>
          <a:graphicData uri="http://schemas.openxmlformats.org/drawingml/2006/table">
            <a:tbl>
              <a:tblPr firstRow="1" firstCol="1" bandRow="1"/>
              <a:tblGrid>
                <a:gridCol w="1142543">
                  <a:extLst>
                    <a:ext uri="{9D8B030D-6E8A-4147-A177-3AD203B41FA5}">
                      <a16:colId xmlns:a16="http://schemas.microsoft.com/office/drawing/2014/main" val="2978538587"/>
                    </a:ext>
                  </a:extLst>
                </a:gridCol>
                <a:gridCol w="4027261">
                  <a:extLst>
                    <a:ext uri="{9D8B030D-6E8A-4147-A177-3AD203B41FA5}">
                      <a16:colId xmlns:a16="http://schemas.microsoft.com/office/drawing/2014/main" val="3694389587"/>
                    </a:ext>
                  </a:extLst>
                </a:gridCol>
                <a:gridCol w="1539596">
                  <a:extLst>
                    <a:ext uri="{9D8B030D-6E8A-4147-A177-3AD203B41FA5}">
                      <a16:colId xmlns:a16="http://schemas.microsoft.com/office/drawing/2014/main" val="3317994054"/>
                    </a:ext>
                  </a:extLst>
                </a:gridCol>
                <a:gridCol w="1913691">
                  <a:extLst>
                    <a:ext uri="{9D8B030D-6E8A-4147-A177-3AD203B41FA5}">
                      <a16:colId xmlns:a16="http://schemas.microsoft.com/office/drawing/2014/main" val="2071371178"/>
                    </a:ext>
                  </a:extLst>
                </a:gridCol>
                <a:gridCol w="2680786">
                  <a:extLst>
                    <a:ext uri="{9D8B030D-6E8A-4147-A177-3AD203B41FA5}">
                      <a16:colId xmlns:a16="http://schemas.microsoft.com/office/drawing/2014/main" val="1652659918"/>
                    </a:ext>
                  </a:extLst>
                </a:gridCol>
              </a:tblGrid>
              <a:tr h="614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3577431"/>
                  </a:ext>
                </a:extLst>
              </a:tr>
              <a:tr h="35707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Понедельник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852826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10.35-12.30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332186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(физика)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 10.35-12.30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943119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27.03.2023          10.35.-12.30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 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622369"/>
                  </a:ext>
                </a:extLst>
              </a:tr>
              <a:tr h="35707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Вторник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8954067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Математическая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Акмалдинова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Е.А.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5473962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Читательская грамотность      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  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8732370"/>
                  </a:ext>
                </a:extLst>
              </a:tr>
              <a:tr h="7327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28.03.2023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9427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68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8"/>
            <a:ext cx="11742820" cy="94124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обучающихся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16089"/>
              </p:ext>
            </p:extLst>
          </p:nvPr>
        </p:nvGraphicFramePr>
        <p:xfrm>
          <a:off x="0" y="930166"/>
          <a:ext cx="12191999" cy="5856165"/>
        </p:xfrm>
        <a:graphic>
          <a:graphicData uri="http://schemas.openxmlformats.org/drawingml/2006/table">
            <a:tbl>
              <a:tblPr firstRow="1" firstCol="1" bandRow="1"/>
              <a:tblGrid>
                <a:gridCol w="1232309">
                  <a:extLst>
                    <a:ext uri="{9D8B030D-6E8A-4147-A177-3AD203B41FA5}">
                      <a16:colId xmlns:a16="http://schemas.microsoft.com/office/drawing/2014/main" val="3701658291"/>
                    </a:ext>
                  </a:extLst>
                </a:gridCol>
                <a:gridCol w="4343674">
                  <a:extLst>
                    <a:ext uri="{9D8B030D-6E8A-4147-A177-3AD203B41FA5}">
                      <a16:colId xmlns:a16="http://schemas.microsoft.com/office/drawing/2014/main" val="2075549299"/>
                    </a:ext>
                  </a:extLst>
                </a:gridCol>
                <a:gridCol w="1660558">
                  <a:extLst>
                    <a:ext uri="{9D8B030D-6E8A-4147-A177-3AD203B41FA5}">
                      <a16:colId xmlns:a16="http://schemas.microsoft.com/office/drawing/2014/main" val="1964411966"/>
                    </a:ext>
                  </a:extLst>
                </a:gridCol>
                <a:gridCol w="2064046">
                  <a:extLst>
                    <a:ext uri="{9D8B030D-6E8A-4147-A177-3AD203B41FA5}">
                      <a16:colId xmlns:a16="http://schemas.microsoft.com/office/drawing/2014/main" val="941513992"/>
                    </a:ext>
                  </a:extLst>
                </a:gridCol>
                <a:gridCol w="2891412">
                  <a:extLst>
                    <a:ext uri="{9D8B030D-6E8A-4147-A177-3AD203B41FA5}">
                      <a16:colId xmlns:a16="http://schemas.microsoft.com/office/drawing/2014/main" val="1884424510"/>
                    </a:ext>
                  </a:extLst>
                </a:gridCol>
              </a:tblGrid>
              <a:tr h="7762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508741"/>
                  </a:ext>
                </a:extLst>
              </a:tr>
              <a:tr h="313439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Среда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2860247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Пашина А.П.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83628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(физика)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11.10-13.10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14420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 –научная грамотность (химия)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Хабибуллина Р.Н.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0682716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(физика 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29.03.2023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054908"/>
                  </a:ext>
                </a:extLst>
              </a:tr>
              <a:tr h="31343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626431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Читательская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 9.00-11.00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3206454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Математическая грамотность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9.00- 11.00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Галимханова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Г.Р.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124898"/>
                  </a:ext>
                </a:extLst>
              </a:tr>
              <a:tr h="6268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(биология)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30.03.2023              9.00- 11.00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А.И.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51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14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674" y="144378"/>
            <a:ext cx="11742820" cy="94124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мероприятия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подготовке к оценке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грамотности обучающихся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классов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17</a:t>
            </a:fld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279290"/>
              </p:ext>
            </p:extLst>
          </p:nvPr>
        </p:nvGraphicFramePr>
        <p:xfrm>
          <a:off x="756745" y="1085626"/>
          <a:ext cx="11242749" cy="5085567"/>
        </p:xfrm>
        <a:graphic>
          <a:graphicData uri="http://schemas.openxmlformats.org/drawingml/2006/table">
            <a:tbl>
              <a:tblPr firstRow="1" firstCol="1" bandRow="1"/>
              <a:tblGrid>
                <a:gridCol w="1136364">
                  <a:extLst>
                    <a:ext uri="{9D8B030D-6E8A-4147-A177-3AD203B41FA5}">
                      <a16:colId xmlns:a16="http://schemas.microsoft.com/office/drawing/2014/main" val="3701658291"/>
                    </a:ext>
                  </a:extLst>
                </a:gridCol>
                <a:gridCol w="4005482">
                  <a:extLst>
                    <a:ext uri="{9D8B030D-6E8A-4147-A177-3AD203B41FA5}">
                      <a16:colId xmlns:a16="http://schemas.microsoft.com/office/drawing/2014/main" val="2075549299"/>
                    </a:ext>
                  </a:extLst>
                </a:gridCol>
                <a:gridCol w="1531270">
                  <a:extLst>
                    <a:ext uri="{9D8B030D-6E8A-4147-A177-3AD203B41FA5}">
                      <a16:colId xmlns:a16="http://schemas.microsoft.com/office/drawing/2014/main" val="1964411966"/>
                    </a:ext>
                  </a:extLst>
                </a:gridCol>
                <a:gridCol w="1903342">
                  <a:extLst>
                    <a:ext uri="{9D8B030D-6E8A-4147-A177-3AD203B41FA5}">
                      <a16:colId xmlns:a16="http://schemas.microsoft.com/office/drawing/2014/main" val="941513992"/>
                    </a:ext>
                  </a:extLst>
                </a:gridCol>
                <a:gridCol w="2666291">
                  <a:extLst>
                    <a:ext uri="{9D8B030D-6E8A-4147-A177-3AD203B41FA5}">
                      <a16:colId xmlns:a16="http://schemas.microsoft.com/office/drawing/2014/main" val="1884424510"/>
                    </a:ext>
                  </a:extLst>
                </a:gridCol>
              </a:tblGrid>
              <a:tr h="7431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Дата и время проведения 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8508741"/>
                  </a:ext>
                </a:extLst>
              </a:tr>
              <a:tr h="305158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Пятница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347903"/>
                  </a:ext>
                </a:extLst>
              </a:tr>
              <a:tr h="7143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(биология, физика 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8-а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 9.00-11.00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6327362"/>
                  </a:ext>
                </a:extLst>
              </a:tr>
              <a:tr h="567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(биология)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11.10.-13.10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982787"/>
                  </a:ext>
                </a:extLst>
              </a:tr>
              <a:tr h="7039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 9.00-11.00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6500771"/>
                  </a:ext>
                </a:extLst>
              </a:tr>
              <a:tr h="1268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Естественно-научная грамотность (география )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8-в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31.03.2023              11.10.-13.10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264" marR="452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5966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412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7560" y="160144"/>
            <a:ext cx="11494996" cy="628132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Участие педагогов  в работе семинаров, </a:t>
            </a:r>
            <a:r>
              <a:rPr lang="ru-RU" sz="2400" dirty="0" err="1" smtClean="0"/>
              <a:t>вебинаров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18</a:t>
            </a:fld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739407"/>
              </p:ext>
            </p:extLst>
          </p:nvPr>
        </p:nvGraphicFramePr>
        <p:xfrm>
          <a:off x="157655" y="646386"/>
          <a:ext cx="11904901" cy="6241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4360">
                  <a:extLst>
                    <a:ext uri="{9D8B030D-6E8A-4147-A177-3AD203B41FA5}">
                      <a16:colId xmlns:a16="http://schemas.microsoft.com/office/drawing/2014/main" val="3263704148"/>
                    </a:ext>
                  </a:extLst>
                </a:gridCol>
                <a:gridCol w="1907447">
                  <a:extLst>
                    <a:ext uri="{9D8B030D-6E8A-4147-A177-3AD203B41FA5}">
                      <a16:colId xmlns:a16="http://schemas.microsoft.com/office/drawing/2014/main" val="2920422960"/>
                    </a:ext>
                  </a:extLst>
                </a:gridCol>
                <a:gridCol w="2822028">
                  <a:extLst>
                    <a:ext uri="{9D8B030D-6E8A-4147-A177-3AD203B41FA5}">
                      <a16:colId xmlns:a16="http://schemas.microsoft.com/office/drawing/2014/main" val="1707393947"/>
                    </a:ext>
                  </a:extLst>
                </a:gridCol>
                <a:gridCol w="3691066">
                  <a:extLst>
                    <a:ext uri="{9D8B030D-6E8A-4147-A177-3AD203B41FA5}">
                      <a16:colId xmlns:a16="http://schemas.microsoft.com/office/drawing/2014/main" val="1700329168"/>
                    </a:ext>
                  </a:extLst>
                </a:gridCol>
              </a:tblGrid>
              <a:tr h="884438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проведения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выступления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Выступающие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996951"/>
                  </a:ext>
                </a:extLst>
              </a:tr>
              <a:tr h="2915052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проведения диагностических работ в рамках мониторинга формирования функциональной  грамотности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31.03.2023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Ответы на вопросы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формированию математической грамотности и по направлению креативное мышление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Заведующая лабораторией математического общего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образования и информатизации ФГБНУ «ИСРО РАО», кандидат педагогических наук Рослова Л.О.</a:t>
                      </a: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Логинова О.Б., старший научный сотрудник центра оценки качества образования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05626"/>
                  </a:ext>
                </a:extLst>
              </a:tr>
              <a:tr h="24422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Видеоконференции  Министерства образования и науки РТ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«Организация мониторинга функциональной грамотности»</a:t>
                      </a:r>
                    </a:p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Еженедельно  по четвергам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Система работы  школ по формированию функциональной грамотности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Согласно плану работы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0427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34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451" y="457200"/>
            <a:ext cx="11330451" cy="12334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диагностики математической  грамотности учащихся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Диагностическая работа 2021,вариант 2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участников 53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09281"/>
              </p:ext>
            </p:extLst>
          </p:nvPr>
        </p:nvGraphicFramePr>
        <p:xfrm>
          <a:off x="509451" y="1776550"/>
          <a:ext cx="11472341" cy="3983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3138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4356076">
                  <a:extLst>
                    <a:ext uri="{9D8B030D-6E8A-4147-A177-3AD203B41FA5}">
                      <a16:colId xmlns:a16="http://schemas.microsoft.com/office/drawing/2014/main" val="616963039"/>
                    </a:ext>
                  </a:extLst>
                </a:gridCol>
                <a:gridCol w="3903127">
                  <a:extLst>
                    <a:ext uri="{9D8B030D-6E8A-4147-A177-3AD203B41FA5}">
                      <a16:colId xmlns:a16="http://schemas.microsoft.com/office/drawing/2014/main" val="2556284166"/>
                    </a:ext>
                  </a:extLst>
                </a:gridCol>
              </a:tblGrid>
              <a:tr h="82476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Показатели математической грамотности 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20.02.2023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математической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грамотности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грамотности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29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43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19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4" name="Объект 3" hidden="1">
                        <a:extLst>
                          <a:ext uri="{FF2B5EF4-FFF2-40B4-BE49-F238E27FC236}">
                            <a16:creationId xmlns:a16="http://schemas.microsoft.com/office/drawing/2014/main" id="{C57A16CD-55A2-4F01-A658-438A93B431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54967" y="408729"/>
            <a:ext cx="56270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Образовательный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проект </a:t>
            </a: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«7 шагов»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406" y="1324864"/>
            <a:ext cx="771674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Шаг1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. Проанализировали результаты стартовой  диагностики  на заседании педагогического совета  </a:t>
            </a:r>
            <a:r>
              <a:rPr lang="ru-RU" sz="2400" dirty="0" err="1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межпредметной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лаборатории 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ыявили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затруднения педагогов. </a:t>
            </a:r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2.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Создали дифференцированные группы учащихся.</a:t>
            </a:r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3</a:t>
            </a:r>
            <a:r>
              <a:rPr lang="ru-RU" sz="2400" b="1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.  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Внесли корректировки в рабочие программы и 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азработали индивидуальную траекторию  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для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учащихся с учетом  уровня </a:t>
            </a:r>
            <a:r>
              <a:rPr lang="ru-RU" sz="2400" dirty="0" err="1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400" dirty="0" smtClean="0"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 ФГ.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Open Sans Light" panose="020B0306030504020204" pitchFamily="34" charset="0"/>
                <a:cs typeface="Times New Roman" panose="02020603050405020304" pitchFamily="18" charset="0"/>
              </a:rPr>
              <a:t>Шаг 4.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Организовали консультации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учащихся 8-х классов </a:t>
            </a:r>
            <a:endParaRPr lang="ru-RU" sz="2400" dirty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и проводим промежуточные диагностические работы с последующим анализом.</a:t>
            </a:r>
          </a:p>
          <a:p>
            <a:pPr lvl="0"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6.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Провели родительское собрание. </a:t>
            </a:r>
          </a:p>
          <a:p>
            <a:pPr lvl="0" algn="just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Шаг7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ониторинг результатов. 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ошибками.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3546" name="Picture 58" descr="base-valu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32" y="1324864"/>
            <a:ext cx="2792599" cy="164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548" name="Picture 60" descr="base-val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152" y="3144382"/>
            <a:ext cx="2694160" cy="1589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550" name="Picture 62" descr="base-valu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0456" y="4841901"/>
            <a:ext cx="2686840" cy="158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36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id="{30C5398E-7F5A-4524-8CD4-4EAB3A96D7B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2" name="Слайд think-cell" r:id="rId5" imgW="359" imgH="360" progId="TCLayout.ActiveDocument.1">
                  <p:embed/>
                </p:oleObj>
              </mc:Choice>
              <mc:Fallback>
                <p:oleObj name="Слайд think-cell" r:id="rId5" imgW="359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id="{30C5398E-7F5A-4524-8CD4-4EAB3A96D7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577941" y="310275"/>
            <a:ext cx="11167069" cy="96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Образовательный проект   «7 шагов»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95000"/>
              </a:lnSpc>
            </a:pPr>
            <a:r>
              <a:rPr lang="ru-RU" sz="32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64369" y="5237768"/>
            <a:ext cx="231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0" y="900703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93183" y="1491133"/>
            <a:ext cx="3026535" cy="122262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algn="ctr"/>
            <a:endParaRPr lang="ru-RU" sz="14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Мы планируем </a:t>
            </a:r>
            <a:endParaRPr lang="ru-RU" sz="2800" b="1" dirty="0" smtClean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41380" y="900703"/>
            <a:ext cx="7514746" cy="595729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1400" b="1">
                <a:solidFill>
                  <a:schemeClr val="l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400" i="1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400" i="1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0" spc="-1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анализ типичных затруднений обучающихся </a:t>
            </a:r>
            <a:r>
              <a:rPr lang="ru-RU" sz="24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промежуточных диагностических работ.</a:t>
            </a:r>
            <a:r>
              <a:rPr lang="ru-RU" sz="24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0" spc="-10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marR="179705" lvl="0" algn="just">
              <a:lnSpc>
                <a:spcPct val="120000"/>
              </a:lnSpc>
              <a:spcBef>
                <a:spcPts val="565"/>
              </a:spcBef>
            </a:pPr>
            <a:r>
              <a:rPr lang="ru-RU" sz="20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2400" b="0" spc="-1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Организовать подготовку учащихся к диагностическим работам </a:t>
            </a:r>
            <a:r>
              <a:rPr lang="ru-RU" sz="2400" b="0" spc="-10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направлениям </a:t>
            </a: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финансовая </a:t>
            </a:r>
            <a:r>
              <a:rPr lang="ru-RU" sz="2400" b="0" spc="-10" dirty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грамотность, креативное мышление, глобальные компетенции</a:t>
            </a: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b="0" spc="-10" dirty="0" smtClean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36905" marR="179705" lvl="0" indent="-457200" algn="just">
              <a:lnSpc>
                <a:spcPct val="120000"/>
              </a:lnSpc>
              <a:spcBef>
                <a:spcPts val="565"/>
              </a:spcBef>
              <a:buAutoNum type="arabicPeriod" startAt="3"/>
            </a:pP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комплексную диагностическую работу 07. 04. 2023 </a:t>
            </a:r>
          </a:p>
          <a:p>
            <a:pPr marL="636905" marR="179705" lvl="0" indent="-457200" algn="just">
              <a:lnSpc>
                <a:spcPct val="120000"/>
              </a:lnSpc>
              <a:spcBef>
                <a:spcPts val="565"/>
              </a:spcBef>
              <a:buAutoNum type="arabicPeriod" startAt="3"/>
            </a:pPr>
            <a:r>
              <a:rPr lang="ru-RU" sz="2400" b="0" spc="-10" dirty="0" smtClean="0">
                <a:solidFill>
                  <a:prstClr val="white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результатам диагностики продолжить  работу по индивидуальным образовательным маршрутам.  </a:t>
            </a:r>
            <a:endParaRPr lang="ru-RU" sz="2400" b="0" spc="-10" dirty="0">
              <a:solidFill>
                <a:prstClr val="white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endParaRPr lang="ru-RU" sz="2400" b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183" y="3902298"/>
            <a:ext cx="3358700" cy="221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0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6176" y="365162"/>
            <a:ext cx="11526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 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5270253" y="2030438"/>
            <a:ext cx="121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</a:t>
            </a:r>
            <a:endParaRPr lang="ru-RU" sz="2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236483" y="1149991"/>
            <a:ext cx="1188642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ориентир-  сохранить показатели стартовой диагностики.</a:t>
            </a:r>
            <a:endParaRPr lang="ru-RU" sz="2000" spc="-10" dirty="0" smtClean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Включить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содержание уроков разбор и выполнение заданий, которые в процессе исследования были решены на низком уровне.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Выявить проблемные зоны как класса в целом, так и отдельных обучающихся.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уроках и во внеурочной деятельности предусматривать задания, направленные на умение интерпретировать информацию, представленную в различных 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формах, задания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использованием статистических показателей для характеристики реальных явлений и процессов.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навык установления причинно-следственных связей, умение строить логическое рассуждение, умозаключение (индуктивное, дедуктивное и по аналогии) и выводы.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.Совершенствовать </a:t>
            </a: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умение выдвижения гипотезы при решении учебных задач и понимания необходимости их проверки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sz="2000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.Принимать участие в </a:t>
            </a:r>
            <a:r>
              <a:rPr lang="ru-RU" sz="2000" spc="-1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вебинарах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рабочих семинарах по подготовки оценки уровня </a:t>
            </a:r>
            <a:r>
              <a:rPr lang="ru-RU" sz="2000" spc="-10" dirty="0" err="1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сформированности</a:t>
            </a:r>
            <a:r>
              <a:rPr lang="ru-RU" sz="2000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функциональной грамотности.  </a:t>
            </a:r>
            <a:endParaRPr lang="ru-RU" sz="20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6276" y="626771"/>
            <a:ext cx="862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649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5" y="1424776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</a:t>
            </a:r>
            <a: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ВНИМАНИЕ!</a:t>
            </a:r>
            <a:br>
              <a:rPr lang="ru-RU" sz="36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6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6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215445" y="5667488"/>
            <a:ext cx="9007880" cy="74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38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143" y="0"/>
            <a:ext cx="4637314" cy="1881050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Межпредметная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лаборатория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124" y="1655379"/>
            <a:ext cx="4272918" cy="2144447"/>
          </a:xfrm>
          <a:prstGeom prst="rect">
            <a:avLst/>
          </a:prstGeom>
        </p:spPr>
      </p:pic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0472197"/>
              </p:ext>
            </p:extLst>
          </p:nvPr>
        </p:nvGraphicFramePr>
        <p:xfrm>
          <a:off x="4399042" y="204953"/>
          <a:ext cx="7677344" cy="6432333"/>
        </p:xfrm>
        <a:graphic>
          <a:graphicData uri="http://schemas.openxmlformats.org/drawingml/2006/table">
            <a:tbl>
              <a:tblPr firstRow="1" firstCol="1" bandRow="1"/>
              <a:tblGrid>
                <a:gridCol w="646925">
                  <a:extLst>
                    <a:ext uri="{9D8B030D-6E8A-4147-A177-3AD203B41FA5}">
                      <a16:colId xmlns:a16="http://schemas.microsoft.com/office/drawing/2014/main" val="4236119356"/>
                    </a:ext>
                  </a:extLst>
                </a:gridCol>
                <a:gridCol w="3085683">
                  <a:extLst>
                    <a:ext uri="{9D8B030D-6E8A-4147-A177-3AD203B41FA5}">
                      <a16:colId xmlns:a16="http://schemas.microsoft.com/office/drawing/2014/main" val="2315165349"/>
                    </a:ext>
                  </a:extLst>
                </a:gridCol>
                <a:gridCol w="3944736">
                  <a:extLst>
                    <a:ext uri="{9D8B030D-6E8A-4147-A177-3AD203B41FA5}">
                      <a16:colId xmlns:a16="http://schemas.microsoft.com/office/drawing/2014/main" val="1327080308"/>
                    </a:ext>
                  </a:extLst>
                </a:gridCol>
              </a:tblGrid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 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6837417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Ахметшина</a:t>
                      </a: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Г.Х.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39301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Нуртдинова Е.Я.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4544409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Акмалдинова Е.А.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181947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Галимханова Г.Р.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273366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Нуртдинов Р.Р.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Математика , физика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350852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Хабибуллина Р. Н.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Биология, физика, химия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734968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Тимербаева М.Р.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88111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Тимербаев А. И.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070013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Казакова Э.Р.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0271925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Гаптрахманов Ф.Ф.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Информатика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850360"/>
                  </a:ext>
                </a:extLst>
              </a:tr>
              <a:tr h="42713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 М.М.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 обществознания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9700918"/>
                  </a:ext>
                </a:extLst>
              </a:tr>
              <a:tr h="44464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Якупова Л.М.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 руководитель -8-а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060632"/>
                  </a:ext>
                </a:extLst>
              </a:tr>
              <a:tr h="4310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Ибрагимова Г.М.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Кл. руководитель -8-б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8642334"/>
                  </a:ext>
                </a:extLst>
              </a:tr>
              <a:tr h="4310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Гимаева А.С.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Кл. руководитель -8-в класс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609" marR="33609" marT="46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5352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064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30290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Научно-методическое сопровождение 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Образовательные  ресурсы</a:t>
            </a:r>
            <a:b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0104558" y="546724"/>
            <a:ext cx="576131" cy="33206"/>
          </a:xfrm>
          <a:custGeom>
            <a:avLst/>
            <a:gdLst/>
            <a:ahLst/>
            <a:cxnLst>
              <a:cxn ang="0">
                <a:pos x="1505" y="0"/>
              </a:cxn>
              <a:cxn ang="0">
                <a:pos x="0" y="0"/>
              </a:cxn>
              <a:cxn ang="0">
                <a:pos x="0" y="84"/>
              </a:cxn>
              <a:cxn ang="0">
                <a:pos x="1509" y="84"/>
              </a:cxn>
              <a:cxn ang="0">
                <a:pos x="1505" y="0"/>
              </a:cxn>
            </a:cxnLst>
            <a:rect l="0" t="0" r="r" b="b"/>
            <a:pathLst>
              <a:path w="1509" h="84">
                <a:moveTo>
                  <a:pt x="1505" y="0"/>
                </a:moveTo>
                <a:lnTo>
                  <a:pt x="0" y="0"/>
                </a:lnTo>
                <a:lnTo>
                  <a:pt x="0" y="84"/>
                </a:lnTo>
                <a:lnTo>
                  <a:pt x="1509" y="84"/>
                </a:lnTo>
                <a:lnTo>
                  <a:pt x="1505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11029357" y="546724"/>
            <a:ext cx="576131" cy="33206"/>
          </a:xfrm>
          <a:custGeom>
            <a:avLst/>
            <a:gdLst/>
            <a:ahLst/>
            <a:cxnLst>
              <a:cxn ang="0">
                <a:pos x="1510" y="0"/>
              </a:cxn>
              <a:cxn ang="0">
                <a:pos x="9" y="0"/>
              </a:cxn>
              <a:cxn ang="0">
                <a:pos x="0" y="84"/>
              </a:cxn>
              <a:cxn ang="0">
                <a:pos x="1510" y="84"/>
              </a:cxn>
              <a:cxn ang="0">
                <a:pos x="1510" y="0"/>
              </a:cxn>
            </a:cxnLst>
            <a:rect l="0" t="0" r="r" b="b"/>
            <a:pathLst>
              <a:path w="1510" h="84">
                <a:moveTo>
                  <a:pt x="1510" y="0"/>
                </a:moveTo>
                <a:lnTo>
                  <a:pt x="9" y="0"/>
                </a:lnTo>
                <a:lnTo>
                  <a:pt x="0" y="84"/>
                </a:lnTo>
                <a:lnTo>
                  <a:pt x="1510" y="84"/>
                </a:lnTo>
                <a:lnTo>
                  <a:pt x="1510" y="0"/>
                </a:lnTo>
                <a:close/>
              </a:path>
            </a:pathLst>
          </a:custGeom>
          <a:solidFill>
            <a:srgbClr val="29479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" name="Группа 19"/>
          <p:cNvGrpSpPr/>
          <p:nvPr/>
        </p:nvGrpSpPr>
        <p:grpSpPr>
          <a:xfrm>
            <a:off x="0" y="548203"/>
            <a:ext cx="9888209" cy="33206"/>
            <a:chOff x="0" y="548203"/>
            <a:chExt cx="9888209" cy="33206"/>
          </a:xfrm>
        </p:grpSpPr>
        <p:grpSp>
          <p:nvGrpSpPr>
            <p:cNvPr id="21" name="Группа 55"/>
            <p:cNvGrpSpPr/>
            <p:nvPr/>
          </p:nvGrpSpPr>
          <p:grpSpPr>
            <a:xfrm>
              <a:off x="5361108" y="548203"/>
              <a:ext cx="4527101" cy="33206"/>
              <a:chOff x="5361108" y="546724"/>
              <a:chExt cx="4527101" cy="33206"/>
            </a:xfrm>
          </p:grpSpPr>
          <p:grpSp>
            <p:nvGrpSpPr>
              <p:cNvPr id="52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6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6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6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3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54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55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2" name="Группа 56"/>
            <p:cNvGrpSpPr/>
            <p:nvPr/>
          </p:nvGrpSpPr>
          <p:grpSpPr>
            <a:xfrm>
              <a:off x="1048040" y="548203"/>
              <a:ext cx="4527101" cy="33206"/>
              <a:chOff x="5361108" y="546724"/>
              <a:chExt cx="4527101" cy="33206"/>
            </a:xfrm>
          </p:grpSpPr>
          <p:grpSp>
            <p:nvGrpSpPr>
              <p:cNvPr id="38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6" name="Группа 45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5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5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7" name="Группа 46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9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40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1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42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" name="Группа 71"/>
            <p:cNvGrpSpPr/>
            <p:nvPr/>
          </p:nvGrpSpPr>
          <p:grpSpPr>
            <a:xfrm>
              <a:off x="0" y="548203"/>
              <a:ext cx="4527101" cy="33206"/>
              <a:chOff x="5361108" y="546724"/>
              <a:chExt cx="4527101" cy="33206"/>
            </a:xfrm>
          </p:grpSpPr>
          <p:grpSp>
            <p:nvGrpSpPr>
              <p:cNvPr id="24" name="Группа 47"/>
              <p:cNvGrpSpPr/>
              <p:nvPr/>
            </p:nvGrpSpPr>
            <p:grpSpPr>
              <a:xfrm rot="10800000">
                <a:off x="7610913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32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6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3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4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5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5" name="Группа 48"/>
              <p:cNvGrpSpPr/>
              <p:nvPr/>
            </p:nvGrpSpPr>
            <p:grpSpPr>
              <a:xfrm>
                <a:off x="5361108" y="546724"/>
                <a:ext cx="2277296" cy="33206"/>
                <a:chOff x="7610913" y="546724"/>
                <a:chExt cx="2277296" cy="33206"/>
              </a:xfrm>
            </p:grpSpPr>
            <p:grpSp>
              <p:nvGrpSpPr>
                <p:cNvPr id="26" name="Группа 43"/>
                <p:cNvGrpSpPr/>
                <p:nvPr/>
              </p:nvGrpSpPr>
              <p:grpSpPr>
                <a:xfrm>
                  <a:off x="8744388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30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7" name="Группа 44"/>
                <p:cNvGrpSpPr/>
                <p:nvPr/>
              </p:nvGrpSpPr>
              <p:grpSpPr>
                <a:xfrm>
                  <a:off x="7610913" y="546724"/>
                  <a:ext cx="1143821" cy="33206"/>
                  <a:chOff x="8744388" y="546724"/>
                  <a:chExt cx="1143821" cy="33206"/>
                </a:xfrm>
              </p:grpSpPr>
              <p:sp>
                <p:nvSpPr>
                  <p:cNvPr id="28" name="Freeform 6"/>
                  <p:cNvSpPr>
                    <a:spLocks/>
                  </p:cNvSpPr>
                  <p:nvPr/>
                </p:nvSpPr>
                <p:spPr bwMode="auto">
                  <a:xfrm>
                    <a:off x="931207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9" name="Freeform 6"/>
                  <p:cNvSpPr>
                    <a:spLocks/>
                  </p:cNvSpPr>
                  <p:nvPr/>
                </p:nvSpPr>
                <p:spPr bwMode="auto">
                  <a:xfrm>
                    <a:off x="8744388" y="546724"/>
                    <a:ext cx="576131" cy="33206"/>
                  </a:xfrm>
                  <a:custGeom>
                    <a:avLst/>
                    <a:gdLst/>
                    <a:ahLst/>
                    <a:cxnLst>
                      <a:cxn ang="0">
                        <a:pos x="1505" y="0"/>
                      </a:cxn>
                      <a:cxn ang="0">
                        <a:pos x="0" y="0"/>
                      </a:cxn>
                      <a:cxn ang="0">
                        <a:pos x="0" y="84"/>
                      </a:cxn>
                      <a:cxn ang="0">
                        <a:pos x="1509" y="84"/>
                      </a:cxn>
                      <a:cxn ang="0">
                        <a:pos x="1505" y="0"/>
                      </a:cxn>
                    </a:cxnLst>
                    <a:rect l="0" t="0" r="r" b="b"/>
                    <a:pathLst>
                      <a:path w="1509" h="84">
                        <a:moveTo>
                          <a:pt x="1505" y="0"/>
                        </a:moveTo>
                        <a:lnTo>
                          <a:pt x="0" y="0"/>
                        </a:lnTo>
                        <a:lnTo>
                          <a:pt x="0" y="84"/>
                        </a:lnTo>
                        <a:lnTo>
                          <a:pt x="1509" y="84"/>
                        </a:lnTo>
                        <a:lnTo>
                          <a:pt x="1505" y="0"/>
                        </a:lnTo>
                        <a:close/>
                      </a:path>
                    </a:pathLst>
                  </a:custGeom>
                  <a:solidFill>
                    <a:srgbClr val="294790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66" name="Подзаголовок 2"/>
          <p:cNvSpPr txBox="1">
            <a:spLocks/>
          </p:cNvSpPr>
          <p:nvPr/>
        </p:nvSpPr>
        <p:spPr>
          <a:xfrm flipV="1">
            <a:off x="3950970" y="3709756"/>
            <a:ext cx="1410138" cy="4462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ru-RU" sz="29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2345849" y="3913627"/>
            <a:ext cx="1912642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Электронный банк заданий по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9731830" y="3972120"/>
            <a:ext cx="2301202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b="0" i="0" dirty="0" smtClean="0">
                <a:solidFill>
                  <a:schemeClr val="bg1"/>
                </a:solidFill>
                <a:effectLst/>
                <a:latin typeface="Open Sans" panose="020B0606030504020204"/>
              </a:rPr>
              <a:t>Функциональная грамотность</a:t>
            </a:r>
            <a:endParaRPr lang="ru-RU" sz="2000" b="0" i="0" dirty="0">
              <a:solidFill>
                <a:schemeClr val="bg1"/>
              </a:solidFill>
              <a:effectLst/>
              <a:latin typeface="Open Sans" panose="020B060603050402020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4431320" y="3972121"/>
            <a:ext cx="2361366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Справочные материалы по развитию ФГ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7147011" y="3950018"/>
            <a:ext cx="2361366" cy="16023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Открытый банк заданий ФИПИ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E188DD6-3492-479B-AF66-F48E9A8F543C}"/>
              </a:ext>
            </a:extLst>
          </p:cNvPr>
          <p:cNvSpPr txBox="1"/>
          <p:nvPr/>
        </p:nvSpPr>
        <p:spPr>
          <a:xfrm>
            <a:off x="104317" y="3932894"/>
            <a:ext cx="2087544" cy="159280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noAutofit/>
          </a:bodyPr>
          <a:lstStyle>
            <a:defPPr>
              <a:defRPr lang="ru-RU"/>
            </a:defPPr>
            <a:lvl1pPr>
              <a:defRPr sz="1400" b="1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Банк заданий по функциональной грамотности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8849" name="Прямоугольник 78848"/>
          <p:cNvSpPr/>
          <p:nvPr/>
        </p:nvSpPr>
        <p:spPr>
          <a:xfrm rot="10800000" flipV="1">
            <a:off x="418012" y="5807331"/>
            <a:ext cx="21031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https://media.prosv.ru/fg/</a:t>
            </a:r>
            <a:endParaRPr lang="ru-RU" dirty="0"/>
          </a:p>
        </p:txBody>
      </p:sp>
      <p:sp>
        <p:nvSpPr>
          <p:cNvPr id="78850" name="Прямоугольник 78849"/>
          <p:cNvSpPr/>
          <p:nvPr/>
        </p:nvSpPr>
        <p:spPr>
          <a:xfrm>
            <a:off x="2521131" y="5865825"/>
            <a:ext cx="1910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https://fg.resh.edu.ru/</a:t>
            </a:r>
            <a:endParaRPr lang="ru-RU" dirty="0"/>
          </a:p>
        </p:txBody>
      </p:sp>
      <p:sp>
        <p:nvSpPr>
          <p:cNvPr id="78851" name="Прямоугольник 78850"/>
          <p:cNvSpPr/>
          <p:nvPr/>
        </p:nvSpPr>
        <p:spPr>
          <a:xfrm rot="10800000" flipV="1">
            <a:off x="4910654" y="6014202"/>
            <a:ext cx="2160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http://skiv.instrao.ru/bank-zadaniy/</a:t>
            </a:r>
            <a:endParaRPr lang="ru-RU" dirty="0"/>
          </a:p>
        </p:txBody>
      </p:sp>
      <p:sp>
        <p:nvSpPr>
          <p:cNvPr id="78854" name="Прямоугольник 78853"/>
          <p:cNvSpPr/>
          <p:nvPr/>
        </p:nvSpPr>
        <p:spPr>
          <a:xfrm rot="10800000" flipV="1">
            <a:off x="7147011" y="5616504"/>
            <a:ext cx="27411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https://fipi.ru/otkrytyy-bank-zadaniy-dlya-otsenki-yestestvennonauchnoy-gramotnosti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H="1" flipV="1">
            <a:off x="9888210" y="5925858"/>
            <a:ext cx="22236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http://www.irort.ru/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007450" y="2564806"/>
            <a:ext cx="59841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prstClr val="black"/>
                </a:solidFill>
              </a:rPr>
              <a:t>https://kpfu.ru/psychology/struktura/centr-nepreryvnogo-povysheniya-professionalnogo/nauchno-metodicheskoe-soprovozhdenie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567690" y="2403164"/>
            <a:ext cx="3690801" cy="120032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096F8"/>
                </a:solidFill>
                <a:latin typeface="PT Sans"/>
              </a:rPr>
              <a:t> </a:t>
            </a:r>
            <a:r>
              <a:rPr lang="ru-RU" u="sng" dirty="0">
                <a:solidFill>
                  <a:schemeClr val="bg1"/>
                </a:solidFill>
                <a:latin typeface="PT Sans"/>
                <a:hlinkClick r:id="rId3"/>
              </a:rPr>
              <a:t>Центр непрерывного повышения профессионального мастерства педагогических работников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стартовой диагностики,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 8 классов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20.02.2023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учащихся 66, принимали участие в диагностике-55 учащихся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0997708"/>
              </p:ext>
            </p:extLst>
          </p:nvPr>
        </p:nvGraphicFramePr>
        <p:xfrm>
          <a:off x="509449" y="1776550"/>
          <a:ext cx="11551171" cy="4010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089">
                  <a:extLst>
                    <a:ext uri="{9D8B030D-6E8A-4147-A177-3AD203B41FA5}">
                      <a16:colId xmlns:a16="http://schemas.microsoft.com/office/drawing/2014/main" val="199156636"/>
                    </a:ext>
                  </a:extLst>
                </a:gridCol>
                <a:gridCol w="3378405">
                  <a:extLst>
                    <a:ext uri="{9D8B030D-6E8A-4147-A177-3AD203B41FA5}">
                      <a16:colId xmlns:a16="http://schemas.microsoft.com/office/drawing/2014/main" val="2556284166"/>
                    </a:ext>
                  </a:extLst>
                </a:gridCol>
                <a:gridCol w="2533664">
                  <a:extLst>
                    <a:ext uri="{9D8B030D-6E8A-4147-A177-3AD203B41FA5}">
                      <a16:colId xmlns:a16="http://schemas.microsoft.com/office/drawing/2014/main" val="2047457255"/>
                    </a:ext>
                  </a:extLst>
                </a:gridCol>
                <a:gridCol w="2554013">
                  <a:extLst>
                    <a:ext uri="{9D8B030D-6E8A-4147-A177-3AD203B41FA5}">
                      <a16:colId xmlns:a16="http://schemas.microsoft.com/office/drawing/2014/main" val="832768062"/>
                    </a:ext>
                  </a:extLst>
                </a:gridCol>
              </a:tblGrid>
              <a:tr h="158150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Уровни диагностики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естественно-научной грамотности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математической грамотности </a:t>
                      </a:r>
                    </a:p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 читательской грамотности 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976634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Недостаточный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779189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416374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826441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449085"/>
                  </a:ext>
                </a:extLst>
              </a:tr>
              <a:tr h="48586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4273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5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41434" y="1530984"/>
            <a:ext cx="10439926" cy="4588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Математическая 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справились: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Анализ графика реального процесса -41%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Выполнение прикидки результатов вычислений, сравнение чисел и отношений-41%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Вычисление сторон прямоугольных треугольников-75 %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 </a:t>
            </a:r>
            <a:r>
              <a:rPr lang="ru-RU" sz="24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 </a:t>
            </a:r>
            <a:r>
              <a:rPr lang="ru-RU" sz="24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имеют ограниченные знания, которые они могут применять только в относительно знакомых ситуациях. Для них характерно прямое применение только хорошо известных математических знаний в знакомой ситуации и выполнение очевидных вычислений</a:t>
            </a:r>
            <a:r>
              <a:rPr lang="ru-RU" sz="24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9" y="352697"/>
            <a:ext cx="969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00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283779" y="1803603"/>
            <a:ext cx="11815456" cy="3998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Читательская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справились: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Понимание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смысловой структуры текста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-34%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Определение наличие/отсутствие информации- 52%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Установление связи между событиями или утверждениями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28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%</a:t>
            </a: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4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</a:t>
            </a:r>
            <a:r>
              <a:rPr lang="ru-RU" altLang="ru-RU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отмечаются </a:t>
            </a:r>
            <a:r>
              <a:rPr lang="ru-RU" sz="28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дефициты в выполнении заданий, требующих давать оценку проблеме, интерпретировать, 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рассуждать, 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применять </a:t>
            </a:r>
            <a:r>
              <a:rPr lang="ru-RU" sz="28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полученные знания в лично значимой ситуации</a:t>
            </a:r>
            <a:r>
              <a:rPr lang="ru-RU" sz="28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.</a:t>
            </a:r>
            <a:endParaRPr lang="ru-RU" sz="28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extBookC"/>
              <a:ea typeface="Calibri" panose="020F0502020204030204" pitchFamily="34" charset="0"/>
              <a:cs typeface="TextBookC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9" y="352697"/>
            <a:ext cx="9418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85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6" y="1274490"/>
            <a:ext cx="10987314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889" y="804041"/>
            <a:ext cx="11993505" cy="618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87563" algn="ctr"/>
                <a:tab pos="45497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Естественно-научная 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грамотность</a:t>
            </a:r>
          </a:p>
          <a:p>
            <a:pPr marR="0" lvl="1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Не справились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по тексту «Солнечные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панели»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Применение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соответствующих естественно-научных знаний для объяснения явлений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-100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Анализ и интерпретирование данных с последующими выводами- 58 %</a:t>
            </a:r>
          </a:p>
          <a:p>
            <a:pPr marR="0" lvl="1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tabLst>
                <a:tab pos="2087563" algn="ctr"/>
                <a:tab pos="4549775" algn="ctr"/>
              </a:tabLs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или оценивание способа  научного исследования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20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75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%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по тексту  «Активаторы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жизни»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Применение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соответствующих естественно-научных знаний для объяснения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явлений-73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Анализ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и интерпретирование данных с последующими выводами-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67 %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способа проверки гипотезы-68 %</a:t>
            </a:r>
          </a:p>
          <a:p>
            <a:pPr lvl="1">
              <a:buClr>
                <a:srgbClr val="002060"/>
              </a:buClr>
              <a:buSzPct val="100000"/>
            </a:pP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По тексту «Термос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»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tabLst/>
            </a:pP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Предложение способа проверки </a:t>
            </a: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гипотезы-58 </a:t>
            </a:r>
            <a:r>
              <a:rPr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%</a:t>
            </a:r>
          </a:p>
          <a:p>
            <a:pPr marL="179705" marR="179705" algn="just">
              <a:lnSpc>
                <a:spcPct val="120000"/>
              </a:lnSpc>
              <a:spcBef>
                <a:spcPts val="565"/>
              </a:spcBef>
              <a:spcAft>
                <a:spcPts val="0"/>
              </a:spcAft>
            </a:pPr>
            <a:r>
              <a:rPr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Причины: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Обучающиеся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, показавшие низкий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уровень </a:t>
            </a:r>
            <a:r>
              <a:rPr lang="ru-RU" sz="2000" i="1" spc="-1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сформированности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естественно-научной грамотности, 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имеют 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ограниченные знания, которые они могут применять только в знакомых ситуациях. Они могут давать очевидные объяснения, которые явно следуют из имеющихся данных. Кроме того, обучающиеся испытывают трудности при самостоятельной формулировке описаний, объяснений и выводов. Это свидетельствует о дефицитах в </a:t>
            </a:r>
            <a:r>
              <a:rPr lang="ru-RU" sz="2000" i="1" spc="-10" dirty="0" err="1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сформированности</a:t>
            </a:r>
            <a:r>
              <a:rPr lang="ru-RU" sz="2000" i="1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 умений письменной речи с использованием естественно-научной терминологии</a:t>
            </a:r>
            <a:r>
              <a:rPr lang="ru-RU" sz="2000" i="1" spc="-10" dirty="0" smtClean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  <a:cs typeface="CenturySchlbkCyr"/>
              </a:rPr>
              <a:t>.</a:t>
            </a:r>
            <a:endParaRPr lang="ru-RU" sz="2000" spc="-10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TextBookC"/>
              <a:ea typeface="Calibri" panose="020F0502020204030204" pitchFamily="34" charset="0"/>
              <a:cs typeface="TextBookC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0788" y="352697"/>
            <a:ext cx="9599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Дефициты выполнения заданий</a:t>
            </a:r>
            <a:endParaRPr lang="ru-RU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47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://ssh4.ru/upload/site_files/42/func-gr-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08" y="3566160"/>
            <a:ext cx="5573486" cy="3135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970" y="522514"/>
            <a:ext cx="10112829" cy="67522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недели : 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09.03.2023-17.03.2023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731" y="1197735"/>
            <a:ext cx="11510763" cy="5367217"/>
          </a:xfrm>
        </p:spPr>
        <p:txBody>
          <a:bodyPr>
            <a:normAutofit/>
          </a:bodyPr>
          <a:lstStyle/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По результатам диагностической работы созданы дифференцированные группы учащихся 8 классов.  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2.Проведены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консультации с учащимися дифференцированных групп (по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графику)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Проведена диагностическая работа по читательской грамотности  16.03.2023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Индивидуальные консультации 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учителями-предметниками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09.03.2023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Рабочее совещание</a:t>
            </a:r>
          </a:p>
          <a:p>
            <a:pPr marR="40640" indent="0" algn="just">
              <a:lnSpc>
                <a:spcPct val="100000"/>
              </a:lnSpc>
              <a:spcAft>
                <a:spcPts val="70"/>
              </a:spcAft>
              <a:buNone/>
            </a:pP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межпредметной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лаборатории- </a:t>
            </a:r>
            <a:r>
              <a:rPr lang="ru-RU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15.03.2023</a:t>
            </a:r>
            <a:endParaRPr lang="ru-RU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33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9720</TotalTime>
  <Words>1629</Words>
  <Application>Microsoft Office PowerPoint</Application>
  <PresentationFormat>Широкоэкранный</PresentationFormat>
  <Paragraphs>423</Paragraphs>
  <Slides>22</Slides>
  <Notes>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CenturySchlbkCyr</vt:lpstr>
      <vt:lpstr>Open Sans</vt:lpstr>
      <vt:lpstr>Open Sans Light</vt:lpstr>
      <vt:lpstr>PT Sans</vt:lpstr>
      <vt:lpstr>TextBookC</vt:lpstr>
      <vt:lpstr>Times New Roman</vt:lpstr>
      <vt:lpstr>Verdana</vt:lpstr>
      <vt:lpstr>Тема Office</vt:lpstr>
      <vt:lpstr>Слайд think-cell</vt:lpstr>
      <vt:lpstr>Презентация PowerPoint</vt:lpstr>
      <vt:lpstr>Презентация PowerPoint</vt:lpstr>
      <vt:lpstr>Межпредметная лаборатория</vt:lpstr>
      <vt:lpstr>Научно-методическое сопровождение  Образовательные  ресурсы </vt:lpstr>
      <vt:lpstr>Результаты стартовой диагностики,  учащихся 8 классов 20.02.2023 Всего учащихся 66, принимали участие в диагностике-55 учащихся </vt:lpstr>
      <vt:lpstr>Презентация PowerPoint</vt:lpstr>
      <vt:lpstr>Презентация PowerPoint</vt:lpstr>
      <vt:lpstr>Презентация PowerPoint</vt:lpstr>
      <vt:lpstr>Итоги недели : 09.03.2023-17.03.2023</vt:lpstr>
      <vt:lpstr>Участие педагогов  в работе семинаров, вебинаров</vt:lpstr>
      <vt:lpstr>Мониторинг  диагностики читательской грамотности,  учащихся 8 классов  Диагностическая работа  </vt:lpstr>
      <vt:lpstr>Итоги недели  18.03.2023-24.03.2023</vt:lpstr>
      <vt:lpstr>Участие педагогов  в работе семинаров, вебинаров</vt:lpstr>
      <vt:lpstr>Мониторинг  диагностики естественно-научной грамотности  учащихся 8 классов  Диагностическая работа 2021 вариант 2  Количество участников- 58   </vt:lpstr>
      <vt:lpstr>Проведенные мероприятия    по подготовке к оценке функциональной грамотности обучающихся  8 классов</vt:lpstr>
      <vt:lpstr>Проведенные мероприятия    по подготовке к оценке функциональной грамотности обучающихся  8 классов </vt:lpstr>
      <vt:lpstr>Проведенные мероприятия    по подготовке к оценке функциональной грамотности обучающихся  8 классов </vt:lpstr>
      <vt:lpstr>Участие педагогов  в работе семинаров, вебинаров</vt:lpstr>
      <vt:lpstr>Мониторинг  диагностики математической  грамотности учащихся 8 класс  Диагностическая работа 2021,вариант 2 Количество участников 53 </vt:lpstr>
      <vt:lpstr>Презентация PowerPoint</vt:lpstr>
      <vt:lpstr>Презентация PowerPoint</vt:lpstr>
      <vt:lpstr>СПАСИБО ЗА ВНИМАНИЕ!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Алевтина</dc:creator>
  <cp:lastModifiedBy>ученик</cp:lastModifiedBy>
  <cp:revision>941</cp:revision>
  <cp:lastPrinted>2019-08-02T09:06:22Z</cp:lastPrinted>
  <dcterms:created xsi:type="dcterms:W3CDTF">2018-07-24T05:59:49Z</dcterms:created>
  <dcterms:modified xsi:type="dcterms:W3CDTF">2023-04-05T16:01:00Z</dcterms:modified>
</cp:coreProperties>
</file>