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25" r:id="rId2"/>
    <p:sldId id="626" r:id="rId3"/>
    <p:sldId id="662" r:id="rId4"/>
    <p:sldId id="646" r:id="rId5"/>
    <p:sldId id="644" r:id="rId6"/>
    <p:sldId id="638" r:id="rId7"/>
    <p:sldId id="645" r:id="rId8"/>
    <p:sldId id="652" r:id="rId9"/>
    <p:sldId id="647" r:id="rId10"/>
    <p:sldId id="653" r:id="rId11"/>
    <p:sldId id="648" r:id="rId12"/>
    <p:sldId id="654" r:id="rId13"/>
    <p:sldId id="628" r:id="rId14"/>
    <p:sldId id="631" r:id="rId15"/>
    <p:sldId id="632" r:id="rId16"/>
    <p:sldId id="615" r:id="rId17"/>
    <p:sldId id="633" r:id="rId18"/>
    <p:sldId id="655" r:id="rId19"/>
    <p:sldId id="656" r:id="rId20"/>
    <p:sldId id="657" r:id="rId21"/>
    <p:sldId id="643" r:id="rId22"/>
    <p:sldId id="658" r:id="rId23"/>
    <p:sldId id="659" r:id="rId24"/>
    <p:sldId id="660" r:id="rId25"/>
    <p:sldId id="661" r:id="rId26"/>
    <p:sldId id="642" r:id="rId27"/>
  </p:sldIdLst>
  <p:sldSz cx="12192000" cy="6858000"/>
  <p:notesSz cx="6805613" cy="99441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96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890"/>
        <p:guide pos="347"/>
        <p:guide pos="7650"/>
        <p:guide orient="horz" pos="120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43-4495-A287-D7A469FBD0F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43-4495-A287-D7A469FBD0FE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543-4495-A287-D7A469FBD0FE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543-4495-A287-D7A469FBD0FE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543-4495-A287-D7A469FBD0FE}"/>
              </c:ext>
            </c:extLst>
          </c:dPt>
          <c:val>
            <c:numRef>
              <c:f>Лист1!$N$13:$N$17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543-4495-A287-D7A469FBD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t>19.04.2022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34F1D5-33B3-480A-A4E8-311841A67364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8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76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1ADD950F-4718-4BFC-B9E0-69B49DFC71DA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026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– педагогических и информационных, –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–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–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4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848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998964F3-C067-4A66-8722-93E1EA6179D9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643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998964F3-C067-4A66-8722-93E1EA6179D9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598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73B6565E-B334-4A64-BADA-C56DA8B59DDC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724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0B212FF-64EE-4B1E-93F4-6D09F2028D59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930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4455C514-E899-479F-879B-9AF287D8C535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42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«Функциональная грамотность. Тренажёр» 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пособиях содержатся разнообразные практико-ориентированные задания, поиск решения которых позволит школьникам подготовиться к участию в международных исследованиях качества образования, приведены примеры их решений и ответы.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могут использоваться учителями математики, русского языка, обществознания, биологии, физики и химии на уроках и во внеурочной деятельности, а также родителями и школьниками.</a:t>
            </a:r>
          </a:p>
          <a:p>
            <a:endParaRPr lang="ru-RU" sz="10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288000"/>
            <a:r>
              <a:rPr lang="ru-RU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подробно о пособиях: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Учебное пособие «Математика на каждый день» предназначено для учащихся 6‒8 классов. Задачи, включённые в сборник, направлены на совершенствование навыков применения полученных учащимися теоретических знаний по математике в жизненных ситуациях.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 пособие поможет учителям понять систему построения задач международных исследований, в частности ― на проверку математической грамотности школьников. А это способность рассуждать логически и убедительно формулировать проблемы реального мира на языке математики, применять математические знания для решения проблемы и интерпретировать получившийся математический результат с переходом на контекст задачи.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Пособие также поможет учителю в создании условий для поиска оригинальных решений поставленных задач, а ученику ― решать важные жизненные проблемы.</a:t>
            </a:r>
          </a:p>
          <a:p>
            <a:endParaRPr lang="ru-RU" sz="1000" i="0" dirty="0"/>
          </a:p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B8D61484-6B9C-49E4-88AB-7D80EFC1B4CF}" type="datetime1">
              <a:rPr lang="ru-RU" smtClean="0"/>
              <a:t>19.04.2022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04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2388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" name="Слайд think-cell" r:id="rId17" imgW="359" imgH="360" progId="TCLayout.ActiveDocument.1">
                  <p:embed/>
                </p:oleObj>
              </mc:Choice>
              <mc:Fallback>
                <p:oleObj name="Слайд think-cell" r:id="rId1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xmlns="" id="{C09A8BCA-0AC5-4653-AE0C-127E1ECAA6AD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.xml"/><Relationship Id="rId7" Type="http://schemas.openxmlformats.org/officeDocument/2006/relationships/oleObject" Target="../embeddings/oleObject2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emf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9"/>
          <a:stretch/>
        </p:blipFill>
        <p:spPr>
          <a:xfrm>
            <a:off x="-7293" y="14514"/>
            <a:ext cx="12199293" cy="6843486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7" name="Слайд think-cell" r:id="rId7" imgW="359" imgH="360" progId="TCLayout.ActiveDocument.1">
                  <p:embed/>
                </p:oleObj>
              </mc:Choice>
              <mc:Fallback>
                <p:oleObj name="Слайд think-cell" r:id="rId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xmlns="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63DCCC5-C5C7-4939-A893-4A4DB73304DC}"/>
              </a:ext>
            </a:extLst>
          </p:cNvPr>
          <p:cNvSpPr/>
          <p:nvPr/>
        </p:nvSpPr>
        <p:spPr>
          <a:xfrm rot="10800000">
            <a:off x="-7293" y="14514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3720" y="1567301"/>
            <a:ext cx="8749705" cy="2769989"/>
          </a:xfr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Системный подход </a:t>
            </a:r>
            <a:r>
              <a:rPr lang="ru-RU" sz="4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</a:t>
            </a: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формированию Функциональной грамотности обучающихся</a:t>
            </a:r>
            <a:endParaRPr lang="en-US" sz="45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</a:t>
            </a:r>
            <a:r>
              <a:rPr lang="ru-RU" sz="4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актуальный результат образования</a:t>
            </a: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>
            <a:off x="1353355" y="987133"/>
            <a:ext cx="10515600" cy="1325563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542" y="4084671"/>
            <a:ext cx="3652745" cy="24074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94" y="4084671"/>
            <a:ext cx="3980105" cy="26232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0800000" flipV="1">
            <a:off x="1790163" y="471501"/>
            <a:ext cx="807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Учимся для жизни</a:t>
            </a:r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6" y="1429833"/>
            <a:ext cx="4163363" cy="22567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7691" y="4085212"/>
            <a:ext cx="3730159" cy="24585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542" y="1506229"/>
            <a:ext cx="3536834" cy="23310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3601" y="1524047"/>
            <a:ext cx="3419937" cy="225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431"/>
          </a:xfrm>
        </p:spPr>
        <p:txBody>
          <a:bodyPr/>
          <a:lstStyle/>
          <a:p>
            <a:pPr algn="ctr"/>
            <a:r>
              <a:rPr lang="ru-RU" dirty="0" smtClean="0"/>
              <a:t>Креативные мысли  + позитив = творчество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2866" y="4197386"/>
            <a:ext cx="3892538" cy="25655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718" y="4230589"/>
            <a:ext cx="3844844" cy="2547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778" y="1433806"/>
            <a:ext cx="3903533" cy="25330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27" y="4156275"/>
            <a:ext cx="4017287" cy="26477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0718" y="1405137"/>
            <a:ext cx="3930288" cy="25904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27" y="1367459"/>
            <a:ext cx="3965755" cy="261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4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 наш друг и партнер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559" y="2021982"/>
            <a:ext cx="5346016" cy="35235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96" y="1983346"/>
            <a:ext cx="5346013" cy="352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2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176" y="365162"/>
            <a:ext cx="1152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истема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оценки качества образования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0" name="TextBox 41">
            <a:extLst>
              <a:ext uri="{FF2B5EF4-FFF2-40B4-BE49-F238E27FC236}">
                <a16:creationId xmlns:a16="http://schemas.microsoft.com/office/drawing/2014/main" xmlns="" id="{6A11E227-FD05-4E16-8900-13031C87BF42}"/>
              </a:ext>
            </a:extLst>
          </p:cNvPr>
          <p:cNvSpPr txBox="1"/>
          <p:nvPr/>
        </p:nvSpPr>
        <p:spPr>
          <a:xfrm>
            <a:off x="8294430" y="5722484"/>
            <a:ext cx="2913092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Международные исследования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7842" y="3196059"/>
            <a:ext cx="4136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Национальные исследования </a:t>
            </a: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качества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3825" y="3123579"/>
            <a:ext cx="1979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Государственная </a:t>
            </a: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итоговая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аттестация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41486" y="5495887"/>
            <a:ext cx="20919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Всероссийские </a:t>
            </a: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проверочные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34218" y="1282291"/>
            <a:ext cx="3850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Общероссийская оценка по модели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PISA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*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270253" y="20304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</a:t>
            </a:r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525044" y="1272949"/>
            <a:ext cx="880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НОВОЕ!</a:t>
            </a:r>
            <a:endParaRPr lang="ru-RU" sz="14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81123" y="1599044"/>
            <a:ext cx="5523490" cy="4537666"/>
            <a:chOff x="3281123" y="1599044"/>
            <a:chExt cx="5523490" cy="453766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3333469" y="1599044"/>
              <a:ext cx="5450890" cy="4537666"/>
              <a:chOff x="3381956" y="1489057"/>
              <a:chExt cx="5450890" cy="4537666"/>
            </a:xfrm>
          </p:grpSpPr>
          <p:sp>
            <p:nvSpPr>
              <p:cNvPr id="87" name="Полилиния: фигура 81">
                <a:extLst>
                  <a:ext uri="{FF2B5EF4-FFF2-40B4-BE49-F238E27FC236}">
                    <a16:creationId xmlns:a16="http://schemas.microsoft.com/office/drawing/2014/main" xmlns="" id="{7E4E9A42-580C-41D5-8D94-84683A11A8C9}"/>
                  </a:ext>
                </a:extLst>
              </p:cNvPr>
              <p:cNvSpPr/>
              <p:nvPr/>
            </p:nvSpPr>
            <p:spPr>
              <a:xfrm>
                <a:off x="3381956" y="1490234"/>
                <a:ext cx="5450890" cy="4536489"/>
              </a:xfrm>
              <a:custGeom>
                <a:avLst/>
                <a:gdLst>
                  <a:gd name="connsiteX0" fmla="*/ 1239899 w 2487142"/>
                  <a:gd name="connsiteY0" fmla="*/ 337 h 2322329"/>
                  <a:gd name="connsiteX1" fmla="*/ 1507315 w 2487142"/>
                  <a:gd name="connsiteY1" fmla="*/ 197071 h 2322329"/>
                  <a:gd name="connsiteX2" fmla="*/ 1318646 w 2487142"/>
                  <a:gd name="connsiteY2" fmla="*/ 517080 h 2322329"/>
                  <a:gd name="connsiteX3" fmla="*/ 1318646 w 2487142"/>
                  <a:gd name="connsiteY3" fmla="*/ 895666 h 2322329"/>
                  <a:gd name="connsiteX4" fmla="*/ 1609891 w 2487142"/>
                  <a:gd name="connsiteY4" fmla="*/ 1097930 h 2322329"/>
                  <a:gd name="connsiteX5" fmla="*/ 1962538 w 2487142"/>
                  <a:gd name="connsiteY5" fmla="*/ 950500 h 2322329"/>
                  <a:gd name="connsiteX6" fmla="*/ 2121236 w 2487142"/>
                  <a:gd name="connsiteY6" fmla="*/ 672671 h 2322329"/>
                  <a:gd name="connsiteX7" fmla="*/ 2467867 w 2487142"/>
                  <a:gd name="connsiteY7" fmla="*/ 812594 h 2322329"/>
                  <a:gd name="connsiteX8" fmla="*/ 2325364 w 2487142"/>
                  <a:gd name="connsiteY8" fmla="*/ 1157361 h 2322329"/>
                  <a:gd name="connsiteX9" fmla="*/ 2016716 w 2487142"/>
                  <a:gd name="connsiteY9" fmla="*/ 1071990 h 2322329"/>
                  <a:gd name="connsiteX10" fmla="*/ 1655532 w 2487142"/>
                  <a:gd name="connsiteY10" fmla="*/ 1220404 h 2322329"/>
                  <a:gd name="connsiteX11" fmla="*/ 1663412 w 2487142"/>
                  <a:gd name="connsiteY11" fmla="*/ 1300193 h 2322329"/>
                  <a:gd name="connsiteX12" fmla="*/ 1580340 w 2487142"/>
                  <a:gd name="connsiteY12" fmla="*/ 1547111 h 2322329"/>
                  <a:gd name="connsiteX13" fmla="*/ 1864033 w 2487142"/>
                  <a:gd name="connsiteY13" fmla="*/ 1833760 h 2322329"/>
                  <a:gd name="connsiteX14" fmla="*/ 2185031 w 2487142"/>
                  <a:gd name="connsiteY14" fmla="*/ 1875105 h 2322329"/>
                  <a:gd name="connsiteX15" fmla="*/ 2182647 w 2487142"/>
                  <a:gd name="connsiteY15" fmla="*/ 2246580 h 2322329"/>
                  <a:gd name="connsiteX16" fmla="*/ 1811169 w 2487142"/>
                  <a:gd name="connsiteY16" fmla="*/ 2244196 h 2322329"/>
                  <a:gd name="connsiteX17" fmla="*/ 1771768 w 2487142"/>
                  <a:gd name="connsiteY17" fmla="*/ 1922414 h 2322329"/>
                  <a:gd name="connsiteX18" fmla="*/ 1486761 w 2487142"/>
                  <a:gd name="connsiteY18" fmla="*/ 1637407 h 2322329"/>
                  <a:gd name="connsiteX19" fmla="*/ 1019192 w 2487142"/>
                  <a:gd name="connsiteY19" fmla="*/ 1637407 h 2322329"/>
                  <a:gd name="connsiteX20" fmla="*/ 734185 w 2487142"/>
                  <a:gd name="connsiteY20" fmla="*/ 1922414 h 2322329"/>
                  <a:gd name="connsiteX21" fmla="*/ 734185 w 2487142"/>
                  <a:gd name="connsiteY21" fmla="*/ 2190406 h 2322329"/>
                  <a:gd name="connsiteX22" fmla="*/ 374256 w 2487142"/>
                  <a:gd name="connsiteY22" fmla="*/ 2282343 h 2322329"/>
                  <a:gd name="connsiteX23" fmla="*/ 282318 w 2487142"/>
                  <a:gd name="connsiteY23" fmla="*/ 1922414 h 2322329"/>
                  <a:gd name="connsiteX24" fmla="*/ 642247 w 2487142"/>
                  <a:gd name="connsiteY24" fmla="*/ 1830476 h 2322329"/>
                  <a:gd name="connsiteX25" fmla="*/ 924299 w 2487142"/>
                  <a:gd name="connsiteY25" fmla="*/ 1544813 h 2322329"/>
                  <a:gd name="connsiteX26" fmla="*/ 850749 w 2487142"/>
                  <a:gd name="connsiteY26" fmla="*/ 1216464 h 2322329"/>
                  <a:gd name="connsiteX27" fmla="*/ 487923 w 2487142"/>
                  <a:gd name="connsiteY27" fmla="*/ 1068707 h 2322329"/>
                  <a:gd name="connsiteX28" fmla="*/ 223951 w 2487142"/>
                  <a:gd name="connsiteY28" fmla="*/ 1166473 h 2322329"/>
                  <a:gd name="connsiteX29" fmla="*/ 4696 w 2487142"/>
                  <a:gd name="connsiteY29" fmla="*/ 846683 h 2322329"/>
                  <a:gd name="connsiteX30" fmla="*/ 324488 w 2487142"/>
                  <a:gd name="connsiteY30" fmla="*/ 627425 h 2322329"/>
                  <a:gd name="connsiteX31" fmla="*/ 543743 w 2487142"/>
                  <a:gd name="connsiteY31" fmla="*/ 947217 h 2322329"/>
                  <a:gd name="connsiteX32" fmla="*/ 897703 w 2487142"/>
                  <a:gd name="connsiteY32" fmla="*/ 1095303 h 2322329"/>
                  <a:gd name="connsiteX33" fmla="*/ 1187306 w 2487142"/>
                  <a:gd name="connsiteY33" fmla="*/ 895338 h 2322329"/>
                  <a:gd name="connsiteX34" fmla="*/ 1187306 w 2487142"/>
                  <a:gd name="connsiteY34" fmla="*/ 517080 h 2322329"/>
                  <a:gd name="connsiteX35" fmla="*/ 998637 w 2487142"/>
                  <a:gd name="connsiteY35" fmla="*/ 328411 h 2322329"/>
                  <a:gd name="connsiteX36" fmla="*/ 1187306 w 2487142"/>
                  <a:gd name="connsiteY36" fmla="*/ 8405 h 2322329"/>
                  <a:gd name="connsiteX37" fmla="*/ 1239899 w 2487142"/>
                  <a:gd name="connsiteY37" fmla="*/ 337 h 232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487142" h="2322329">
                    <a:moveTo>
                      <a:pt x="1239899" y="337"/>
                    </a:moveTo>
                    <a:cubicBezTo>
                      <a:pt x="1361920" y="-5871"/>
                      <a:pt x="1475580" y="74165"/>
                      <a:pt x="1507315" y="197071"/>
                    </a:cubicBezTo>
                    <a:cubicBezTo>
                      <a:pt x="1543581" y="337539"/>
                      <a:pt x="1459114" y="480810"/>
                      <a:pt x="1318646" y="517080"/>
                    </a:cubicBezTo>
                    <a:lnTo>
                      <a:pt x="1318646" y="895666"/>
                    </a:lnTo>
                    <a:cubicBezTo>
                      <a:pt x="1441383" y="915420"/>
                      <a:pt x="1548517" y="989820"/>
                      <a:pt x="1609891" y="1097930"/>
                    </a:cubicBezTo>
                    <a:lnTo>
                      <a:pt x="1962538" y="950500"/>
                    </a:lnTo>
                    <a:cubicBezTo>
                      <a:pt x="1947014" y="832754"/>
                      <a:pt x="2011928" y="719113"/>
                      <a:pt x="2121236" y="672671"/>
                    </a:cubicBezTo>
                    <a:cubicBezTo>
                      <a:pt x="2255593" y="615591"/>
                      <a:pt x="2410787" y="678237"/>
                      <a:pt x="2467867" y="812594"/>
                    </a:cubicBezTo>
                    <a:cubicBezTo>
                      <a:pt x="2521874" y="947145"/>
                      <a:pt x="2458608" y="1100206"/>
                      <a:pt x="2325364" y="1157361"/>
                    </a:cubicBezTo>
                    <a:cubicBezTo>
                      <a:pt x="2215025" y="1202158"/>
                      <a:pt x="2088352" y="1167120"/>
                      <a:pt x="2016716" y="1071990"/>
                    </a:cubicBezTo>
                    <a:lnTo>
                      <a:pt x="1655532" y="1220404"/>
                    </a:lnTo>
                    <a:cubicBezTo>
                      <a:pt x="1660818" y="1246669"/>
                      <a:pt x="1663458" y="1273400"/>
                      <a:pt x="1663412" y="1300193"/>
                    </a:cubicBezTo>
                    <a:cubicBezTo>
                      <a:pt x="1663439" y="1389363"/>
                      <a:pt x="1634262" y="1476089"/>
                      <a:pt x="1580340" y="1547111"/>
                    </a:cubicBezTo>
                    <a:lnTo>
                      <a:pt x="1864033" y="1833760"/>
                    </a:lnTo>
                    <a:cubicBezTo>
                      <a:pt x="1967825" y="1772158"/>
                      <a:pt x="2100238" y="1789213"/>
                      <a:pt x="2185031" y="1875105"/>
                    </a:cubicBezTo>
                    <a:cubicBezTo>
                      <a:pt x="2286954" y="1978345"/>
                      <a:pt x="2285886" y="2144660"/>
                      <a:pt x="2182647" y="2246580"/>
                    </a:cubicBezTo>
                    <a:cubicBezTo>
                      <a:pt x="2079407" y="2348503"/>
                      <a:pt x="1913092" y="2347435"/>
                      <a:pt x="1811169" y="2244196"/>
                    </a:cubicBezTo>
                    <a:cubicBezTo>
                      <a:pt x="1727591" y="2157798"/>
                      <a:pt x="1711506" y="2026425"/>
                      <a:pt x="1771768" y="1922414"/>
                    </a:cubicBezTo>
                    <a:lnTo>
                      <a:pt x="1486761" y="1637407"/>
                    </a:lnTo>
                    <a:cubicBezTo>
                      <a:pt x="1346198" y="1735052"/>
                      <a:pt x="1159755" y="1735052"/>
                      <a:pt x="1019192" y="1637407"/>
                    </a:cubicBezTo>
                    <a:lnTo>
                      <a:pt x="734185" y="1922414"/>
                    </a:lnTo>
                    <a:cubicBezTo>
                      <a:pt x="783181" y="2005027"/>
                      <a:pt x="783181" y="2107793"/>
                      <a:pt x="734185" y="2190406"/>
                    </a:cubicBezTo>
                    <a:cubicBezTo>
                      <a:pt x="660182" y="2315185"/>
                      <a:pt x="499038" y="2356347"/>
                      <a:pt x="374256" y="2282343"/>
                    </a:cubicBezTo>
                    <a:cubicBezTo>
                      <a:pt x="249476" y="2208337"/>
                      <a:pt x="208315" y="2047193"/>
                      <a:pt x="282318" y="1922414"/>
                    </a:cubicBezTo>
                    <a:cubicBezTo>
                      <a:pt x="356324" y="1797635"/>
                      <a:pt x="517468" y="1756473"/>
                      <a:pt x="642247" y="1830476"/>
                    </a:cubicBezTo>
                    <a:lnTo>
                      <a:pt x="924299" y="1544813"/>
                    </a:lnTo>
                    <a:cubicBezTo>
                      <a:pt x="853747" y="1451013"/>
                      <a:pt x="826953" y="1331396"/>
                      <a:pt x="850749" y="1216464"/>
                    </a:cubicBezTo>
                    <a:lnTo>
                      <a:pt x="487923" y="1068707"/>
                    </a:lnTo>
                    <a:cubicBezTo>
                      <a:pt x="424654" y="1147425"/>
                      <a:pt x="323233" y="1184992"/>
                      <a:pt x="223951" y="1166473"/>
                    </a:cubicBezTo>
                    <a:cubicBezTo>
                      <a:pt x="75097" y="1138711"/>
                      <a:pt x="-23067" y="995537"/>
                      <a:pt x="4696" y="846683"/>
                    </a:cubicBezTo>
                    <a:cubicBezTo>
                      <a:pt x="32458" y="697829"/>
                      <a:pt x="175631" y="599663"/>
                      <a:pt x="324488" y="627425"/>
                    </a:cubicBezTo>
                    <a:cubicBezTo>
                      <a:pt x="473341" y="655187"/>
                      <a:pt x="571505" y="798363"/>
                      <a:pt x="543743" y="947217"/>
                    </a:cubicBezTo>
                    <a:lnTo>
                      <a:pt x="897703" y="1095303"/>
                    </a:lnTo>
                    <a:cubicBezTo>
                      <a:pt x="959242" y="988477"/>
                      <a:pt x="1065607" y="915035"/>
                      <a:pt x="1187306" y="895338"/>
                    </a:cubicBezTo>
                    <a:lnTo>
                      <a:pt x="1187306" y="517080"/>
                    </a:lnTo>
                    <a:cubicBezTo>
                      <a:pt x="1094781" y="493189"/>
                      <a:pt x="1022528" y="420936"/>
                      <a:pt x="998637" y="328411"/>
                    </a:cubicBezTo>
                    <a:cubicBezTo>
                      <a:pt x="962371" y="187946"/>
                      <a:pt x="1046839" y="44671"/>
                      <a:pt x="1187306" y="8405"/>
                    </a:cubicBezTo>
                    <a:cubicBezTo>
                      <a:pt x="1204865" y="3871"/>
                      <a:pt x="1222467" y="1224"/>
                      <a:pt x="1239899" y="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B0F0"/>
                  </a:gs>
                  <a:gs pos="88000">
                    <a:srgbClr val="2D2B8D"/>
                  </a:gs>
                </a:gsLst>
                <a:lin ang="2400000" scaled="0"/>
              </a:gradFill>
              <a:ln w="327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268289" y="1489057"/>
                <a:ext cx="1971675" cy="1752600"/>
              </a:xfrm>
              <a:prstGeom prst="rect">
                <a:avLst/>
              </a:prstGeom>
            </p:spPr>
          </p:pic>
        </p:grpSp>
        <p:sp>
          <p:nvSpPr>
            <p:cNvPr id="94" name="TextBox 93"/>
            <p:cNvSpPr txBox="1"/>
            <p:nvPr/>
          </p:nvSpPr>
          <p:spPr>
            <a:xfrm>
              <a:off x="3281123" y="3133161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ГИА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769507" y="5470199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ВПР 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591081" y="3196059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НИКО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080898" y="5429745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МИ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76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497323" y="470893"/>
            <a:ext cx="98137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измерительных материалов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Диаграмма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132340"/>
              </p:ext>
            </p:extLst>
          </p:nvPr>
        </p:nvGraphicFramePr>
        <p:xfrm>
          <a:off x="1595320" y="1400043"/>
          <a:ext cx="8201522" cy="543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3191288" y="2079953"/>
            <a:ext cx="2939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Креативное </a:t>
            </a:r>
          </a:p>
          <a:p>
            <a:pPr lvl="0"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Мышление</a:t>
            </a:r>
          </a:p>
          <a:p>
            <a:pPr algn="ctr"/>
            <a:endParaRPr lang="ru-RU" sz="16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Разрешение  </a:t>
            </a:r>
            <a:r>
              <a:rPr lang="ru-RU" sz="1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проблем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Глобальные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компетенции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861604" y="2713521"/>
            <a:ext cx="1611339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Читательская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  <a:endParaRPr lang="ru-RU" sz="20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971847" y="4075194"/>
            <a:ext cx="2718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Естественно–научная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  <a:endParaRPr lang="ru-RU" sz="20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30344" y="4009213"/>
            <a:ext cx="1907841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Математическая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  <a:endParaRPr lang="ru-RU" sz="20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58204" y="5370885"/>
            <a:ext cx="2011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Финансовая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4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4805220" y="2126610"/>
            <a:ext cx="2991124" cy="2778873"/>
          </a:xfrm>
          <a:prstGeom prst="ellipse">
            <a:avLst/>
          </a:prstGeom>
          <a:solidFill>
            <a:srgbClr val="2F5597">
              <a:alpha val="96000"/>
            </a:srgbClr>
          </a:solidFill>
          <a:ln w="25400">
            <a:solidFill>
              <a:srgbClr val="2F559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44" name="TextBox 43"/>
          <p:cNvSpPr txBox="1"/>
          <p:nvPr/>
        </p:nvSpPr>
        <p:spPr>
          <a:xfrm>
            <a:off x="457684" y="253431"/>
            <a:ext cx="111002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Концептуальная рамка оценки функциональной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грамотности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5827817" y="3600004"/>
            <a:ext cx="3156890" cy="2938390"/>
          </a:xfrm>
          <a:prstGeom prst="ellipse">
            <a:avLst/>
          </a:prstGeom>
          <a:solidFill>
            <a:srgbClr val="D64214">
              <a:alpha val="89804"/>
            </a:srgbClr>
          </a:solidFill>
          <a:ln w="38100">
            <a:solidFill>
              <a:srgbClr val="D6421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cxnSp>
        <p:nvCxnSpPr>
          <p:cNvPr id="5" name="Прямая со стрелкой 4"/>
          <p:cNvCxnSpPr/>
          <p:nvPr/>
        </p:nvCxnSpPr>
        <p:spPr>
          <a:xfrm flipH="1" flipV="1">
            <a:off x="3119576" y="2729537"/>
            <a:ext cx="1160970" cy="1426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958947" y="3553301"/>
            <a:ext cx="1321599" cy="585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235308" y="4164372"/>
            <a:ext cx="1045238" cy="66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8233338" y="2695555"/>
            <a:ext cx="1620839" cy="6763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Разделы математики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954231" y="3149120"/>
            <a:ext cx="2044627" cy="7403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Цели чтения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9465972" y="5393899"/>
            <a:ext cx="2652662" cy="14148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ресурсы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окружающая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среда,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 науки и технологии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7406262" y="1990709"/>
            <a:ext cx="1432134" cy="536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7406262" y="2370726"/>
            <a:ext cx="2527899" cy="156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66" idx="1"/>
          </p:cNvCxnSpPr>
          <p:nvPr/>
        </p:nvCxnSpPr>
        <p:spPr>
          <a:xfrm>
            <a:off x="7371221" y="2522051"/>
            <a:ext cx="862117" cy="511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V="1">
            <a:off x="8949198" y="3343014"/>
            <a:ext cx="969524" cy="1549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57" idx="6"/>
            <a:endCxn id="69" idx="1"/>
          </p:cNvCxnSpPr>
          <p:nvPr/>
        </p:nvCxnSpPr>
        <p:spPr>
          <a:xfrm>
            <a:off x="8984707" y="5069199"/>
            <a:ext cx="481265" cy="1032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57" idx="6"/>
          </p:cNvCxnSpPr>
          <p:nvPr/>
        </p:nvCxnSpPr>
        <p:spPr>
          <a:xfrm flipV="1">
            <a:off x="8984707" y="4716688"/>
            <a:ext cx="883694" cy="352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803216" y="4246071"/>
            <a:ext cx="2965710" cy="135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давать научные объяснения,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применять естественно-научные методы исследования,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интерпретировать данные,  делать выводы</a:t>
            </a:r>
          </a:p>
          <a:p>
            <a:endParaRPr lang="ru-RU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113883" y="2603157"/>
            <a:ext cx="2525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Содержательная 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модель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6949874" y="4733990"/>
            <a:ext cx="2090637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Контексты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или ситуации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1046129" y="1380496"/>
            <a:ext cx="2612901" cy="135343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Работать с информацией: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57150">
              <a:buFont typeface="Arial" pitchFamily="34" charset="0"/>
              <a:buChar char="•"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находить и извлекать,</a:t>
            </a:r>
          </a:p>
          <a:p>
            <a:pPr indent="57150">
              <a:buFont typeface="Arial" pitchFamily="34" charset="0"/>
              <a:buChar char="•"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осмысливать и оценивать,</a:t>
            </a:r>
          </a:p>
          <a:p>
            <a:pPr indent="57150">
              <a:buFont typeface="Arial" pitchFamily="34" charset="0"/>
              <a:buChar char="•"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интерпретировать</a:t>
            </a:r>
          </a:p>
        </p:txBody>
      </p:sp>
      <p:sp>
        <p:nvSpPr>
          <p:cNvPr id="104" name="Прямоугольник 103"/>
          <p:cNvSpPr/>
          <p:nvPr/>
        </p:nvSpPr>
        <p:spPr>
          <a:xfrm>
            <a:off x="9954231" y="2011914"/>
            <a:ext cx="2081502" cy="91042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Естественно-научные предметы</a:t>
            </a:r>
            <a:endParaRPr lang="ru-RU" sz="20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Методология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342884" y="2836458"/>
            <a:ext cx="2612901" cy="13534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Формулировать, применять интерпретировать и оценивать результаты с позиций математики и реальной проблемы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9452046" y="4031323"/>
            <a:ext cx="2675560" cy="132615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Мир индивидуума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социума,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и науки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8233338" y="1537144"/>
            <a:ext cx="1660137" cy="453565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Типы текста</a:t>
            </a:r>
          </a:p>
        </p:txBody>
      </p:sp>
      <p:sp>
        <p:nvSpPr>
          <p:cNvPr id="47" name="Овал 46"/>
          <p:cNvSpPr/>
          <p:nvPr/>
        </p:nvSpPr>
        <p:spPr>
          <a:xfrm>
            <a:off x="3931206" y="3650370"/>
            <a:ext cx="3083631" cy="2905326"/>
          </a:xfrm>
          <a:prstGeom prst="ellipse">
            <a:avLst/>
          </a:prstGeom>
          <a:solidFill>
            <a:srgbClr val="ED7D31">
              <a:alpha val="88000"/>
            </a:srgbClr>
          </a:solidFill>
          <a:ln w="25400">
            <a:solidFill>
              <a:srgbClr val="ED7D3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61" name="Прямоугольник 60"/>
          <p:cNvSpPr/>
          <p:nvPr/>
        </p:nvSpPr>
        <p:spPr>
          <a:xfrm>
            <a:off x="3979324" y="4779868"/>
            <a:ext cx="2737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Компетентностная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модель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04438" y="4212850"/>
            <a:ext cx="16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БЛОК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ЗАДАНИЙ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42885" y="5969606"/>
            <a:ext cx="242246" cy="32816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7411" y="5969606"/>
            <a:ext cx="2778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Естественно–научная 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42884" y="6561669"/>
            <a:ext cx="281826" cy="22279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03304" y="5673372"/>
            <a:ext cx="281826" cy="215768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57160" y="5689480"/>
            <a:ext cx="2797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Читательская грамотность</a:t>
            </a: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57160" y="6555695"/>
            <a:ext cx="2813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Математическая грамотность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7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489537" y="340218"/>
            <a:ext cx="109386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Формируем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ункциональную грамотность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5" name="Подзаголовок 2"/>
          <p:cNvSpPr txBox="1">
            <a:spLocks/>
          </p:cNvSpPr>
          <p:nvPr/>
        </p:nvSpPr>
        <p:spPr>
          <a:xfrm>
            <a:off x="315303" y="2165635"/>
            <a:ext cx="6257228" cy="361637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ru-RU"/>
            </a:defPPr>
            <a:lvl1pPr marR="0" lvl="0" fontAlgn="auto">
              <a:spcAft>
                <a:spcPts val="0"/>
              </a:spcAft>
              <a:buClrTx/>
              <a:buSzTx/>
              <a:tabLst/>
              <a:defRPr sz="1200" b="1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создание учебных ситуаций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инициирующих  учебную деятельность  учащихся, мотивирующих их на учебную деятельность и  проясняющих смыслы этой деятельности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учение в общении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или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учебное сотрудничество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задания на работу в парах и малых группах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поисковая активность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 задания поискового характера, учебные исследования, проекты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оценочная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самостоятельность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школьников, задания на само- и </a:t>
            </a:r>
            <a:r>
              <a:rPr lang="ru-RU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взаимооценку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приобретение опыта </a:t>
            </a:r>
            <a:r>
              <a:rPr lang="ru-RU" sz="20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кейсы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ролевые игры,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диспуты, требующие разрешения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проблем,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принятия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решений,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позитивного поведения</a:t>
            </a:r>
            <a:endParaRPr lang="ru-RU" sz="2000" b="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15303" y="1359572"/>
            <a:ext cx="5934677" cy="7284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Эффективные педагогические практики: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0836" y="4578700"/>
            <a:ext cx="3230605" cy="21292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594" y="3015298"/>
            <a:ext cx="3202918" cy="21110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861" y="1266222"/>
            <a:ext cx="3361654" cy="22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9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01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xmlns="" id="{30C5398E-7F5A-4524-8CD4-4EAB3A96D7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37546" y="205617"/>
            <a:ext cx="10363967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образовательных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достижений - функциональной грамотности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06" y="1274490"/>
            <a:ext cx="12168594" cy="584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Распределение учащихся по уровням читательской грамотности </a:t>
            </a: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69468"/>
              </p:ext>
            </p:extLst>
          </p:nvPr>
        </p:nvGraphicFramePr>
        <p:xfrm>
          <a:off x="1249251" y="2163652"/>
          <a:ext cx="9569004" cy="3618962"/>
        </p:xfrm>
        <a:graphic>
          <a:graphicData uri="http://schemas.openxmlformats.org/drawingml/2006/table">
            <a:tbl>
              <a:tblPr firstRow="1" firstCol="1" bandRow="1"/>
              <a:tblGrid>
                <a:gridCol w="1249250"/>
                <a:gridCol w="2679603"/>
                <a:gridCol w="2640627"/>
                <a:gridCol w="2999524"/>
              </a:tblGrid>
              <a:tr h="1192864"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335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п/п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Название уровня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Кол-во учащихся, выполнивших на уровень, чел.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 учащихся, выполнивших на уровень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66223"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Низкий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22,2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90"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Пороговый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38,9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90"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Базовый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32,2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248"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Повышенный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6,2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847"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Высокий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0,5 </a:t>
                      </a:r>
                    </a:p>
                  </a:txBody>
                  <a:tcPr marL="83820" marR="3873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91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 уровней читательской грамотности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8993" y="1590261"/>
            <a:ext cx="11094585" cy="506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8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xmlns="" id="{C57A16CD-55A2-4F01-A658-438A93B431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54967" y="408729"/>
            <a:ext cx="9389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НАЦИОНАЛЬНЫЙ ПРОЕКТ 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ОБРАЗОВАНИЕ»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7577" y="1544711"/>
            <a:ext cx="688319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Национальный проект «Образование»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 – это инициатива, направленная на достижение двух ключевых 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целей*. 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обеспечение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глобальной конкурентоспособности российского образования и вхождение Российской Федерации в число 10 ведущих стран мира по качеству общего образования. </a:t>
            </a:r>
          </a:p>
          <a:p>
            <a:pPr algn="just"/>
            <a:endParaRPr lang="en-US" sz="24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воспитание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</a:p>
        </p:txBody>
      </p:sp>
      <p:pic>
        <p:nvPicPr>
          <p:cNvPr id="63546" name="Picture 58" descr="base-val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32" y="1324864"/>
            <a:ext cx="2792599" cy="16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48" name="Picture 60" descr="base-val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774" y="3107805"/>
            <a:ext cx="2694160" cy="15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50" name="Picture 62" descr="base-valu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56" y="4841901"/>
            <a:ext cx="2686840" cy="158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освоения основных групп читательских умений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89530"/>
              </p:ext>
            </p:extLst>
          </p:nvPr>
        </p:nvGraphicFramePr>
        <p:xfrm>
          <a:off x="357809" y="2117943"/>
          <a:ext cx="11290851" cy="4333757"/>
        </p:xfrm>
        <a:graphic>
          <a:graphicData uri="http://schemas.openxmlformats.org/drawingml/2006/table">
            <a:tbl>
              <a:tblPr firstRow="1" firstCol="1" bandRow="1"/>
              <a:tblGrid>
                <a:gridCol w="6346848"/>
                <a:gridCol w="4944003"/>
              </a:tblGrid>
              <a:tr h="1516756">
                <a:tc>
                  <a:txBody>
                    <a:bodyPr/>
                    <a:lstStyle/>
                    <a:p>
                      <a:pPr marL="449580"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Группы читательских умений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180" indent="443230" algn="ctr">
                        <a:lnSpc>
                          <a:spcPct val="99000"/>
                        </a:lnSpc>
                        <a:spcAft>
                          <a:spcPts val="275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 % освоения от общего числа заданий по читательской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R="31115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грамотности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195"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Находить и извлекать информацию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52%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11"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Интегрировать и интерпретировать информацию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44% </a:t>
                      </a:r>
                    </a:p>
                  </a:txBody>
                  <a:tcPr marL="68580" marR="39370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195"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Оценивать содержание и форму текста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31%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195">
                <a:tc>
                  <a:txBody>
                    <a:bodyPr/>
                    <a:lstStyle/>
                    <a:p>
                      <a:pPr marR="4318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Использовать информацию из текста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27% </a:t>
                      </a:r>
                    </a:p>
                  </a:txBody>
                  <a:tcPr marL="68580" marR="3937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0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029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Образовательные  ресурсы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0104558" y="546724"/>
            <a:ext cx="576131" cy="33206"/>
          </a:xfrm>
          <a:custGeom>
            <a:avLst/>
            <a:gdLst/>
            <a:ahLst/>
            <a:cxnLst>
              <a:cxn ang="0">
                <a:pos x="1505" y="0"/>
              </a:cxn>
              <a:cxn ang="0">
                <a:pos x="0" y="0"/>
              </a:cxn>
              <a:cxn ang="0">
                <a:pos x="0" y="84"/>
              </a:cxn>
              <a:cxn ang="0">
                <a:pos x="1509" y="84"/>
              </a:cxn>
              <a:cxn ang="0">
                <a:pos x="1505" y="0"/>
              </a:cxn>
            </a:cxnLst>
            <a:rect l="0" t="0" r="r" b="b"/>
            <a:pathLst>
              <a:path w="1509" h="84">
                <a:moveTo>
                  <a:pt x="1505" y="0"/>
                </a:moveTo>
                <a:lnTo>
                  <a:pt x="0" y="0"/>
                </a:lnTo>
                <a:lnTo>
                  <a:pt x="0" y="84"/>
                </a:lnTo>
                <a:lnTo>
                  <a:pt x="1509" y="84"/>
                </a:lnTo>
                <a:lnTo>
                  <a:pt x="1505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1029357" y="546724"/>
            <a:ext cx="576131" cy="33206"/>
          </a:xfrm>
          <a:custGeom>
            <a:avLst/>
            <a:gdLst/>
            <a:ahLst/>
            <a:cxnLst>
              <a:cxn ang="0">
                <a:pos x="1510" y="0"/>
              </a:cxn>
              <a:cxn ang="0">
                <a:pos x="9" y="0"/>
              </a:cxn>
              <a:cxn ang="0">
                <a:pos x="0" y="84"/>
              </a:cxn>
              <a:cxn ang="0">
                <a:pos x="1510" y="84"/>
              </a:cxn>
              <a:cxn ang="0">
                <a:pos x="1510" y="0"/>
              </a:cxn>
            </a:cxnLst>
            <a:rect l="0" t="0" r="r" b="b"/>
            <a:pathLst>
              <a:path w="1510" h="84">
                <a:moveTo>
                  <a:pt x="1510" y="0"/>
                </a:moveTo>
                <a:lnTo>
                  <a:pt x="9" y="0"/>
                </a:lnTo>
                <a:lnTo>
                  <a:pt x="0" y="84"/>
                </a:lnTo>
                <a:lnTo>
                  <a:pt x="1510" y="84"/>
                </a:lnTo>
                <a:lnTo>
                  <a:pt x="1510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548203"/>
            <a:ext cx="9888209" cy="33206"/>
            <a:chOff x="0" y="548203"/>
            <a:chExt cx="9888209" cy="33206"/>
          </a:xfrm>
        </p:grpSpPr>
        <p:grpSp>
          <p:nvGrpSpPr>
            <p:cNvPr id="21" name="Группа 55"/>
            <p:cNvGrpSpPr/>
            <p:nvPr/>
          </p:nvGrpSpPr>
          <p:grpSpPr>
            <a:xfrm>
              <a:off x="5361108" y="548203"/>
              <a:ext cx="4527101" cy="33206"/>
              <a:chOff x="5361108" y="546724"/>
              <a:chExt cx="4527101" cy="33206"/>
            </a:xfrm>
          </p:grpSpPr>
          <p:grpSp>
            <p:nvGrpSpPr>
              <p:cNvPr id="52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6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54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5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2" name="Группа 56"/>
            <p:cNvGrpSpPr/>
            <p:nvPr/>
          </p:nvGrpSpPr>
          <p:grpSpPr>
            <a:xfrm>
              <a:off x="1048040" y="548203"/>
              <a:ext cx="4527101" cy="33206"/>
              <a:chOff x="5361108" y="546724"/>
              <a:chExt cx="4527101" cy="33206"/>
            </a:xfrm>
          </p:grpSpPr>
          <p:grpSp>
            <p:nvGrpSpPr>
              <p:cNvPr id="38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6" name="Группа 45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7" name="Группа 46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9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Группа 71"/>
            <p:cNvGrpSpPr/>
            <p:nvPr/>
          </p:nvGrpSpPr>
          <p:grpSpPr>
            <a:xfrm>
              <a:off x="0" y="548203"/>
              <a:ext cx="4527101" cy="33206"/>
              <a:chOff x="5361108" y="546724"/>
              <a:chExt cx="4527101" cy="33206"/>
            </a:xfrm>
          </p:grpSpPr>
          <p:grpSp>
            <p:nvGrpSpPr>
              <p:cNvPr id="24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32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3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26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2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66" name="Подзаголовок 2"/>
          <p:cNvSpPr txBox="1">
            <a:spLocks/>
          </p:cNvSpPr>
          <p:nvPr/>
        </p:nvSpPr>
        <p:spPr>
          <a:xfrm flipV="1">
            <a:off x="3950970" y="3709756"/>
            <a:ext cx="1410138" cy="446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29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268415" y="2427885"/>
            <a:ext cx="1347316" cy="68355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1761080" y="1916895"/>
            <a:ext cx="1656638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Электронный банк заданий по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8861102" y="1916895"/>
            <a:ext cx="3007387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defRPr/>
            </a:pPr>
            <a:r>
              <a:rPr lang="ru-RU" sz="2000" dirty="0" smtClean="0"/>
              <a:t>Материалы </a:t>
            </a:r>
            <a:r>
              <a:rPr lang="ru-RU" sz="2000" dirty="0"/>
              <a:t>для подготовки к участию в международных исследованиях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3563066" y="1916895"/>
            <a:ext cx="2118699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Справочные материалы по развитию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4512" name="Прямоугольник 64511"/>
          <p:cNvSpPr/>
          <p:nvPr/>
        </p:nvSpPr>
        <p:spPr>
          <a:xfrm>
            <a:off x="9658426" y="3642642"/>
            <a:ext cx="1828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pisa.prosv.ru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5928798" y="1916895"/>
            <a:ext cx="2840773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Открытый банк заданий ФИПИ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AE188DD6-3492-479B-AF66-F48E9A8F543C}"/>
              </a:ext>
            </a:extLst>
          </p:cNvPr>
          <p:cNvSpPr txBox="1"/>
          <p:nvPr/>
        </p:nvSpPr>
        <p:spPr>
          <a:xfrm>
            <a:off x="176884" y="1916895"/>
            <a:ext cx="1502876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Банк заданий по функциональной грамотности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8849" name="Прямоугольник 78848"/>
          <p:cNvSpPr/>
          <p:nvPr/>
        </p:nvSpPr>
        <p:spPr>
          <a:xfrm>
            <a:off x="176884" y="3591340"/>
            <a:ext cx="1584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https://media.prosv.ru/fg/</a:t>
            </a:r>
            <a:endParaRPr lang="ru-RU" dirty="0"/>
          </a:p>
        </p:txBody>
      </p:sp>
      <p:sp>
        <p:nvSpPr>
          <p:cNvPr id="78850" name="Прямоугольник 78849"/>
          <p:cNvSpPr/>
          <p:nvPr/>
        </p:nvSpPr>
        <p:spPr>
          <a:xfrm>
            <a:off x="1868558" y="3591341"/>
            <a:ext cx="1613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https://fg.resh.edu.ru/</a:t>
            </a:r>
            <a:endParaRPr lang="ru-RU" dirty="0"/>
          </a:p>
        </p:txBody>
      </p:sp>
      <p:sp>
        <p:nvSpPr>
          <p:cNvPr id="78851" name="Прямоугольник 78850"/>
          <p:cNvSpPr/>
          <p:nvPr/>
        </p:nvSpPr>
        <p:spPr>
          <a:xfrm>
            <a:off x="3563066" y="3509701"/>
            <a:ext cx="2493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http://skiv.instrao.ru/bank-zadaniy/</a:t>
            </a:r>
            <a:endParaRPr lang="ru-RU" dirty="0"/>
          </a:p>
        </p:txBody>
      </p:sp>
      <p:sp>
        <p:nvSpPr>
          <p:cNvPr id="78854" name="Прямоугольник 78853"/>
          <p:cNvSpPr/>
          <p:nvPr/>
        </p:nvSpPr>
        <p:spPr>
          <a:xfrm>
            <a:off x="6137910" y="3509701"/>
            <a:ext cx="30060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https://fipi.ru/otkrytyy-bank-zadaniy-dlya-otsenki-yestestvennonauchnoy-gramotnosti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4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Задачи, требующие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4" y="1210614"/>
            <a:ext cx="10825766" cy="4966349"/>
          </a:xfrm>
        </p:spPr>
        <p:txBody>
          <a:bodyPr>
            <a:noAutofit/>
          </a:bodyPr>
          <a:lstStyle/>
          <a:p>
            <a:pPr marL="0" marR="40640" lvl="0" indent="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None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Продолжить работу с учителями по изучению методологии и опыта международных сравнительных исследований; подготовить аннотированный список источников, необходимых для использования в работе, по оценке и формированию читательской грамотности</a:t>
            </a: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3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Задачи, требующие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4" y="1210614"/>
            <a:ext cx="10825766" cy="4966349"/>
          </a:xfrm>
        </p:spPr>
        <p:txBody>
          <a:bodyPr>
            <a:noAutofit/>
          </a:bodyPr>
          <a:lstStyle/>
          <a:p>
            <a:pPr marL="0" marR="40640" lvl="0" indent="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None/>
            </a:pPr>
            <a:r>
              <a:rPr lang="ru-RU" sz="20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сфере повышения квалификации учителей необходимо усилить работу по: </a:t>
            </a:r>
          </a:p>
          <a:p>
            <a:pPr marL="342900" marR="40640" lvl="0" indent="-34290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совершенствованию содержания программ в плане освоения педагогами компетенций в области оценки и формирования читательской грамотности; </a:t>
            </a:r>
          </a:p>
          <a:p>
            <a:pPr marL="342900" marR="40640" lvl="0" indent="-34290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обновлению форм и методов работы </a:t>
            </a:r>
            <a:r>
              <a:rPr lang="ru-RU" sz="20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направленных не на буквальный перенос типов заданий для оценки на тексты, предназначенные для другой ситуации, а на практическое освоение </a:t>
            </a:r>
            <a:r>
              <a:rPr lang="ru-RU" sz="2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приѐмов</a:t>
            </a: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обеспечивающих овладение школьниками различных групп читательских умений; </a:t>
            </a:r>
          </a:p>
          <a:p>
            <a:pPr marL="342900" marR="40640" lvl="0" indent="-34290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обучению школьных команд учителей разных предметов, работающих в одной школе, современным подходам к формированию читательской грамотности обучающихся. </a:t>
            </a:r>
          </a:p>
          <a:p>
            <a:pPr marL="359410" marR="43180" indent="0">
              <a:lnSpc>
                <a:spcPct val="107000"/>
              </a:lnSpc>
              <a:spcAft>
                <a:spcPts val="665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9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369" y="141669"/>
            <a:ext cx="10542431" cy="798490"/>
          </a:xfrm>
        </p:spPr>
        <p:txBody>
          <a:bodyPr>
            <a:normAutofit/>
          </a:bodyPr>
          <a:lstStyle/>
          <a:p>
            <a:r>
              <a:rPr lang="ru-RU" dirty="0" smtClean="0"/>
              <a:t>Задачи, требующие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730" y="734096"/>
            <a:ext cx="11694016" cy="6123904"/>
          </a:xfrm>
        </p:spPr>
        <p:txBody>
          <a:bodyPr>
            <a:noAutofit/>
          </a:bodyPr>
          <a:lstStyle/>
          <a:p>
            <a:pPr marR="40640" indent="0" algn="just">
              <a:lnSpc>
                <a:spcPct val="16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работе с предметными методическими объединениями и ассоциациями учителей выстроить комплекс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вебинаров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мастер-классов по следующим направлениям: </a:t>
            </a: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использованию на уроках разных типов текстов: сплошных,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несплошных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(графики, диаграммы, таблицы) и смешанных текстов, содержащих вербальную и графическую информацию, в том числе текстов «широкого круга» (рекламы, чатов, форумов, социальных сетей) с целью оценки качества и достоверности информации, обнаружения противоречий, скрытых коммерческих целей и т.п</a:t>
            </a: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 по 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разработке продуктивных заданий (по построению на основании текста диаграмм, таблиц, схем; по грамотному чтению рисунков, микрофотографий и др.; по применению информации из текста в новой ситуации); </a:t>
            </a:r>
          </a:p>
          <a:p>
            <a:pPr marL="342900" marR="40640" lvl="0" indent="-34290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организации образовательного процесса с включением форм индивидуальной и групповой работы, использованию технологии </a:t>
            </a:r>
          </a:p>
          <a:p>
            <a:pPr marR="40640" indent="443230" algn="just">
              <a:lnSpc>
                <a:spcPct val="160000"/>
              </a:lnSpc>
              <a:spcAft>
                <a:spcPts val="7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перевѐрнутого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класса и т.п., чтобы ученики могли фиксировать разницу в понимании тех или иных текстов и обсуждать разночтения, разные точки зрения, выдвигать гипотезы, аргументировать утверждения и т.п.; </a:t>
            </a:r>
          </a:p>
          <a:p>
            <a:pPr marL="342900" marR="40640" lvl="0" indent="-342900" algn="just" fontAlgn="base">
              <a:lnSpc>
                <a:spcPct val="160000"/>
              </a:lnSpc>
              <a:spcAft>
                <a:spcPts val="7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формирующему оцениванию (уменьшение доли проверочных заданий в тестовой форме) для обучения школьников построению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развѐрнутых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устных и письменных ответов. </a:t>
            </a:r>
          </a:p>
          <a:p>
            <a:pPr marR="40640" indent="359410" algn="just">
              <a:lnSpc>
                <a:spcPct val="160000"/>
              </a:lnSpc>
              <a:spcAft>
                <a:spcPts val="7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Регулярно проводить региональные диагностические работы в части читательской грамотности с оценкой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еѐ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динамики. </a:t>
            </a:r>
          </a:p>
          <a:p>
            <a:pPr marL="359410" marR="43180" indent="443230">
              <a:lnSpc>
                <a:spcPct val="107000"/>
              </a:lnSpc>
              <a:spcAft>
                <a:spcPts val="655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59410" marR="43180" indent="443230">
              <a:lnSpc>
                <a:spcPct val="107000"/>
              </a:lnSpc>
              <a:spcAft>
                <a:spcPts val="665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59410" marR="43180" indent="443230">
              <a:lnSpc>
                <a:spcPct val="107000"/>
              </a:lnSpc>
              <a:spcAft>
                <a:spcPts val="975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2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Задачи, требующие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096" y="1197736"/>
            <a:ext cx="10619704" cy="4979228"/>
          </a:xfrm>
        </p:spPr>
        <p:txBody>
          <a:bodyPr>
            <a:normAutofit/>
          </a:bodyPr>
          <a:lstStyle/>
          <a:p>
            <a:pPr marR="40640" indent="0" algn="just">
              <a:lnSpc>
                <a:spcPct val="160000"/>
              </a:lnSpc>
              <a:spcAft>
                <a:spcPts val="7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Регулярно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проводить диагностические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в части читательской грамотности с оценкой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еѐ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динамики.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3970" name="Picture 2" descr="http://ssh4.ru/upload/site_files/42/func-g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68" y="2727798"/>
            <a:ext cx="6964206" cy="39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3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5" y="1424776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</a:t>
            </a:r>
            <a: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ВНИМАНИЕ!</a:t>
            </a:r>
            <a:b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6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215445" y="5667488"/>
            <a:ext cx="9007880" cy="74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8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656" y="274973"/>
            <a:ext cx="10515600" cy="1325563"/>
          </a:xfrm>
        </p:spPr>
        <p:txBody>
          <a:bodyPr/>
          <a:lstStyle/>
          <a:p>
            <a:r>
              <a:rPr lang="ru-RU" dirty="0" smtClean="0"/>
              <a:t>Образовательный проект  школы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1864" y="1712889"/>
            <a:ext cx="5035639" cy="4211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Повышение профессиональной компетентности педагогов по формированию функциональной грамотности  обучающихся</a:t>
            </a:r>
          </a:p>
          <a:p>
            <a:pPr marL="0" indent="0">
              <a:buNone/>
            </a:pPr>
            <a:r>
              <a:rPr lang="ru-RU" dirty="0" smtClean="0"/>
              <a:t>Срок реализации 3 года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6" y="1896011"/>
            <a:ext cx="6864438" cy="321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Наши ориентиры</a:t>
            </a:r>
            <a:endParaRPr lang="ru-RU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460" y="1333135"/>
            <a:ext cx="10658340" cy="552486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3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668" y="824192"/>
            <a:ext cx="11957567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1.Усиление внимания к формированию функциональной  грамотности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2. Повышение уровня познавательной активности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3. Формирование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метапредметных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 результатов</a:t>
            </a:r>
            <a:endParaRPr lang="ru-RU" altLang="ru-RU" sz="2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4. Повышение интереса учащихся к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изучению математики и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         естественнонаучных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предметов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87563" algn="ctr"/>
                <a:tab pos="4549775" algn="ctr"/>
              </a:tabLst>
            </a:pPr>
            <a:r>
              <a:rPr lang="ru-RU" altLang="ru-RU" sz="28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87563" algn="ctr"/>
                <a:tab pos="4549775" algn="ctr"/>
              </a:tabLst>
            </a:pPr>
            <a:r>
              <a:rPr lang="ru-RU" altLang="ru-RU" sz="2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5.Повышение эффективности работы с одаренными детьми и     </a:t>
            </a:r>
            <a:r>
              <a:rPr lang="ru-RU" altLang="ru-RU" sz="2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     успешными </a:t>
            </a:r>
            <a:r>
              <a:rPr lang="ru-RU" altLang="ru-RU" sz="2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учащимися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87563" algn="ctr"/>
                <a:tab pos="4549775" algn="ctr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2124" y="270457"/>
            <a:ext cx="11269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32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Направления  совершенствования качества </a:t>
            </a:r>
            <a:r>
              <a:rPr lang="ru-RU" altLang="ru-RU" sz="32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образования</a:t>
            </a:r>
            <a:endParaRPr lang="ru-RU" altLang="ru-RU" sz="32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13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xmlns="" id="{30C5398E-7F5A-4524-8CD4-4EAB3A96D7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77941" y="310275"/>
            <a:ext cx="11167069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Формирование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функциональной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грамотности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0" y="90070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3183" y="1491133"/>
            <a:ext cx="3026535" cy="165351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algn="ctr"/>
            <a:endParaRPr lang="ru-RU" sz="14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Административная деятельность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97659" y="900703"/>
            <a:ext cx="8394341" cy="5957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spcBef>
                <a:spcPct val="0"/>
              </a:spcBef>
              <a:defRPr/>
            </a:pPr>
            <a:endParaRPr lang="en-US" sz="1100" dirty="0" smtClean="0">
              <a:latin typeface="Open Sans Light" panose="020B0306030504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 Внесение </a:t>
            </a:r>
            <a:r>
              <a:rPr lang="ru-RU" sz="2400" dirty="0">
                <a:solidFill>
                  <a:schemeClr val="bg1"/>
                </a:solidFill>
              </a:rPr>
              <a:t>изменений в основную образовательную </a:t>
            </a:r>
            <a:r>
              <a:rPr lang="ru-RU" sz="2400" dirty="0" smtClean="0">
                <a:solidFill>
                  <a:schemeClr val="bg1"/>
                </a:solidFill>
              </a:rPr>
              <a:t>программу: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</a:rPr>
              <a:t>Целевой раздел: планируемые результаты и система оценки их </a:t>
            </a:r>
            <a:r>
              <a:rPr lang="ru-RU" sz="2400" b="0" dirty="0" smtClean="0">
                <a:solidFill>
                  <a:schemeClr val="bg1"/>
                </a:solidFill>
              </a:rPr>
              <a:t>достижения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0" dirty="0" smtClean="0">
                <a:solidFill>
                  <a:schemeClr val="bg1"/>
                </a:solidFill>
              </a:rPr>
              <a:t>Содержательный </a:t>
            </a:r>
            <a:r>
              <a:rPr lang="ru-RU" sz="2400" b="0" dirty="0">
                <a:solidFill>
                  <a:schemeClr val="bg1"/>
                </a:solidFill>
              </a:rPr>
              <a:t>раздел: корректировка программ учебных курсов, в том числе </a:t>
            </a:r>
            <a:r>
              <a:rPr lang="ru-RU" sz="2400" b="0" dirty="0" smtClean="0">
                <a:solidFill>
                  <a:schemeClr val="bg1"/>
                </a:solidFill>
              </a:rPr>
              <a:t>интегрированных</a:t>
            </a:r>
          </a:p>
          <a:p>
            <a:pPr algn="l"/>
            <a:r>
              <a:rPr lang="ru-RU" sz="2400" b="0" dirty="0" smtClean="0">
                <a:solidFill>
                  <a:schemeClr val="bg1"/>
                </a:solidFill>
              </a:rPr>
              <a:t>     Организационный</a:t>
            </a:r>
            <a:r>
              <a:rPr lang="ru-RU" sz="2400" b="0" dirty="0">
                <a:solidFill>
                  <a:schemeClr val="bg1"/>
                </a:solidFill>
              </a:rPr>
              <a:t>: включение соответствующих курсов в часть учебного плана, формируемую участниками образовательных отношений, в план внеурочной деятельности </a:t>
            </a:r>
            <a:endParaRPr lang="ru-RU" sz="2400" b="0" dirty="0" smtClean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2400" b="0" dirty="0">
              <a:solidFill>
                <a:schemeClr val="bg1"/>
              </a:solidFill>
            </a:endParaRP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 Включение </a:t>
            </a:r>
            <a:r>
              <a:rPr lang="ru-RU" sz="2400" dirty="0">
                <a:solidFill>
                  <a:schemeClr val="bg1"/>
                </a:solidFill>
              </a:rPr>
              <a:t>в план методической работы 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серии семинаров-практикумов, направленных на совместную работу всего педагогического коллектива по формированию функциональной грамотности.</a:t>
            </a:r>
          </a:p>
          <a:p>
            <a:pPr algn="l"/>
            <a:endParaRPr lang="ru-RU" sz="2400" dirty="0" smtClean="0">
              <a:solidFill>
                <a:schemeClr val="bg1"/>
              </a:solidFill>
            </a:endParaRP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Проведение </a:t>
            </a:r>
            <a:r>
              <a:rPr lang="ru-RU" sz="2400" dirty="0" err="1">
                <a:solidFill>
                  <a:schemeClr val="bg1"/>
                </a:solidFill>
              </a:rPr>
              <a:t>внутришкольного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мониторинга  </a:t>
            </a:r>
            <a:r>
              <a:rPr lang="ru-RU" sz="2400" dirty="0" err="1">
                <a:solidFill>
                  <a:schemeClr val="bg1"/>
                </a:solidFill>
              </a:rPr>
              <a:t>сформированности</a:t>
            </a:r>
            <a:r>
              <a:rPr lang="ru-RU" sz="2400" dirty="0">
                <a:solidFill>
                  <a:schemeClr val="bg1"/>
                </a:solidFill>
              </a:rPr>
              <a:t> функциональной грамотности учащихся с 5 по 9 класс.</a:t>
            </a:r>
          </a:p>
          <a:p>
            <a:pPr lvl="0">
              <a:spcBef>
                <a:spcPct val="0"/>
              </a:spcBef>
              <a:defRPr/>
            </a:pPr>
            <a:endParaRPr lang="ru-RU" sz="2400" dirty="0"/>
          </a:p>
        </p:txBody>
      </p:sp>
      <p:sp>
        <p:nvSpPr>
          <p:cNvPr id="3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83" y="3902298"/>
            <a:ext cx="3358700" cy="221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4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631065" y="310275"/>
            <a:ext cx="10722735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Формирование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функциональной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грамотности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-9236" y="136434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80306" y="1364343"/>
            <a:ext cx="3606083" cy="73018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Урочная деятельность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47730" y="3825025"/>
            <a:ext cx="3266956" cy="9456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algn="ctr"/>
            <a:endParaRPr lang="ru-RU" sz="14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Внеурочная </a:t>
            </a:r>
            <a:r>
              <a: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деятельность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546779" y="1270538"/>
            <a:ext cx="7039377" cy="9446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Решение </a:t>
            </a:r>
            <a:r>
              <a:rPr lang="ru-RU" sz="2400" dirty="0">
                <a:solidFill>
                  <a:schemeClr val="bg1"/>
                </a:solidFill>
              </a:rPr>
              <a:t>контекстных задач в рамках уроков по всем предметам учебного плана.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546779" y="2308971"/>
            <a:ext cx="7039377" cy="46316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Проектно-исследовательская </a:t>
            </a:r>
            <a:r>
              <a:rPr lang="ru-RU" sz="2400" dirty="0">
                <a:solidFill>
                  <a:schemeClr val="bg1"/>
                </a:solidFill>
              </a:rPr>
              <a:t>работа обучающихся с активным использованием </a:t>
            </a:r>
            <a:r>
              <a:rPr lang="ru-RU" sz="2400" dirty="0" err="1">
                <a:solidFill>
                  <a:schemeClr val="bg1"/>
                </a:solidFill>
              </a:rPr>
              <a:t>метапредметных</a:t>
            </a:r>
            <a:r>
              <a:rPr lang="ru-RU" sz="2400" dirty="0">
                <a:solidFill>
                  <a:schemeClr val="bg1"/>
                </a:solidFill>
              </a:rPr>
              <a:t> и </a:t>
            </a:r>
            <a:r>
              <a:rPr lang="ru-RU" sz="2400" dirty="0" err="1">
                <a:solidFill>
                  <a:schemeClr val="bg1"/>
                </a:solidFill>
              </a:rPr>
              <a:t>межпредметных</a:t>
            </a:r>
            <a:r>
              <a:rPr lang="ru-RU" sz="2400" dirty="0">
                <a:solidFill>
                  <a:schemeClr val="bg1"/>
                </a:solidFill>
              </a:rPr>
              <a:t> проектов и исследований. </a:t>
            </a:r>
          </a:p>
          <a:p>
            <a:pPr algn="l">
              <a:defRPr/>
            </a:pPr>
            <a:endParaRPr lang="ru-RU" sz="2400" dirty="0" smtClean="0">
              <a:solidFill>
                <a:schemeClr val="bg1"/>
              </a:solidFill>
            </a:endParaRPr>
          </a:p>
          <a:p>
            <a:pPr algn="l"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Включение в план внеурочной деятельности </a:t>
            </a:r>
            <a:r>
              <a:rPr lang="ru-RU" sz="2400" dirty="0" smtClean="0">
                <a:solidFill>
                  <a:schemeClr val="bg1"/>
                </a:solidFill>
              </a:rPr>
              <a:t>  </a:t>
            </a:r>
            <a:r>
              <a:rPr lang="ru-RU" sz="2400" dirty="0">
                <a:solidFill>
                  <a:schemeClr val="bg1"/>
                </a:solidFill>
              </a:rPr>
              <a:t>образовательных событий, направленных на совместную работу всего педагогического коллектива по формированию функциональной грамотности (</a:t>
            </a:r>
            <a:r>
              <a:rPr lang="ru-RU" sz="2400" dirty="0" err="1">
                <a:solidFill>
                  <a:schemeClr val="bg1"/>
                </a:solidFill>
              </a:rPr>
              <a:t>межпредметные</a:t>
            </a:r>
            <a:r>
              <a:rPr lang="ru-RU" sz="2400" dirty="0">
                <a:solidFill>
                  <a:schemeClr val="bg1"/>
                </a:solidFill>
              </a:rPr>
              <a:t> недели, учебно-исследовательские конференции, </a:t>
            </a:r>
            <a:r>
              <a:rPr lang="ru-RU" sz="2400" dirty="0" err="1">
                <a:solidFill>
                  <a:schemeClr val="bg1"/>
                </a:solidFill>
              </a:rPr>
              <a:t>межпредметные</a:t>
            </a:r>
            <a:r>
              <a:rPr lang="ru-RU" sz="2400" dirty="0">
                <a:solidFill>
                  <a:schemeClr val="bg1"/>
                </a:solidFill>
              </a:rPr>
              <a:t> марафоны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и т.д.).</a:t>
            </a:r>
          </a:p>
        </p:txBody>
      </p:sp>
      <p:sp>
        <p:nvSpPr>
          <p:cNvPr id="3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3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024" y="373020"/>
            <a:ext cx="11035355" cy="11382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Функциональная грамотность учителя-основа развития функциональной грамотности ученика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08" y="1955341"/>
            <a:ext cx="5611493" cy="36984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005" y="1955341"/>
            <a:ext cx="5611494" cy="369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26" y="1690688"/>
            <a:ext cx="5550794" cy="365847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61982"/>
            <a:ext cx="5971063" cy="3587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761" y="115910"/>
            <a:ext cx="11062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pPr algn="ctr"/>
            <a:r>
              <a:rPr lang="ru-RU" sz="3600" dirty="0" smtClean="0"/>
              <a:t>Методические семинары -практикумы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0449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8490</TotalTime>
  <Words>1562</Words>
  <Application>Microsoft Office PowerPoint</Application>
  <PresentationFormat>Широкоэкранный</PresentationFormat>
  <Paragraphs>263</Paragraphs>
  <Slides>26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Open Sans Light</vt:lpstr>
      <vt:lpstr>Symbol</vt:lpstr>
      <vt:lpstr>Times New Roman</vt:lpstr>
      <vt:lpstr>Verdana</vt:lpstr>
      <vt:lpstr>Тема Office</vt:lpstr>
      <vt:lpstr>Слайд think-cell</vt:lpstr>
      <vt:lpstr>Презентация PowerPoint</vt:lpstr>
      <vt:lpstr>Презентация PowerPoint</vt:lpstr>
      <vt:lpstr>Образовательный проект  школы </vt:lpstr>
      <vt:lpstr>Наши ориентиры</vt:lpstr>
      <vt:lpstr>Презентация PowerPoint</vt:lpstr>
      <vt:lpstr>Презентация PowerPoint</vt:lpstr>
      <vt:lpstr>Презентация PowerPoint</vt:lpstr>
      <vt:lpstr>Функциональная грамотность учителя-основа развития функциональной грамотности ученика</vt:lpstr>
      <vt:lpstr>   </vt:lpstr>
      <vt:lpstr>   </vt:lpstr>
      <vt:lpstr>Креативные мысли  + позитив = творчество</vt:lpstr>
      <vt:lpstr>Библиотека наш друг и партнер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учащихся по уровням читательской грамотности </vt:lpstr>
      <vt:lpstr>Диаграмма уровней читательской грамотности</vt:lpstr>
      <vt:lpstr>Результаты освоения основных групп читательских умений</vt:lpstr>
      <vt:lpstr>Образовательные  ресурсы </vt:lpstr>
      <vt:lpstr>Задачи, требующие решения</vt:lpstr>
      <vt:lpstr>Задачи, требующие решения</vt:lpstr>
      <vt:lpstr>Задачи, требующие решения</vt:lpstr>
      <vt:lpstr>Задачи, требующие решения</vt:lpstr>
      <vt:lpstr>СПАСИБО ЗА ВНИМАНИЕ!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Алевтина</dc:creator>
  <cp:lastModifiedBy>Алевтина П</cp:lastModifiedBy>
  <cp:revision>851</cp:revision>
  <cp:lastPrinted>2019-08-02T09:06:22Z</cp:lastPrinted>
  <dcterms:created xsi:type="dcterms:W3CDTF">2018-07-24T05:59:49Z</dcterms:created>
  <dcterms:modified xsi:type="dcterms:W3CDTF">2022-04-19T22:27:19Z</dcterms:modified>
</cp:coreProperties>
</file>