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88" r:id="rId6"/>
    <p:sldId id="289" r:id="rId7"/>
    <p:sldId id="290" r:id="rId8"/>
    <p:sldId id="291" r:id="rId9"/>
    <p:sldId id="260" r:id="rId10"/>
    <p:sldId id="278" r:id="rId11"/>
    <p:sldId id="261" r:id="rId12"/>
    <p:sldId id="284" r:id="rId13"/>
    <p:sldId id="268" r:id="rId14"/>
    <p:sldId id="279" r:id="rId15"/>
    <p:sldId id="272" r:id="rId16"/>
    <p:sldId id="281" r:id="rId17"/>
    <p:sldId id="293" r:id="rId18"/>
    <p:sldId id="282" r:id="rId19"/>
    <p:sldId id="262" r:id="rId20"/>
    <p:sldId id="292" r:id="rId21"/>
    <p:sldId id="285" r:id="rId22"/>
    <p:sldId id="286" r:id="rId23"/>
    <p:sldId id="277" r:id="rId24"/>
    <p:sldId id="269" r:id="rId25"/>
    <p:sldId id="273" r:id="rId26"/>
    <p:sldId id="275" r:id="rId27"/>
    <p:sldId id="276" r:id="rId28"/>
    <p:sldId id="283" r:id="rId29"/>
    <p:sldId id="287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575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14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40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004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277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807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7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73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33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217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792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45B85-1C30-4444-AE66-6F114B5A505C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2B248-0464-4875-B347-C284318F9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08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sv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0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wDqS200moOw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5.png"/><Relationship Id="rId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11086" y="1776548"/>
            <a:ext cx="9109165" cy="4467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17780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50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монета </a:t>
            </a:r>
            <a:r>
              <a:rPr lang="ru-RU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5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игральная кость»</a:t>
            </a:r>
            <a:endParaRPr lang="ru-RU" sz="4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5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2" descr="http://images.easyfreeclipart.com/87/cant-find-the-perfect-clip-art-87604.jpe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" t="14470" r="2369" b="13412"/>
          <a:stretch/>
        </p:blipFill>
        <p:spPr bwMode="auto">
          <a:xfrm>
            <a:off x="9008782" y="4628448"/>
            <a:ext cx="2760637" cy="209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" t="14429" r="51257" b="14779"/>
          <a:stretch/>
        </p:blipFill>
        <p:spPr>
          <a:xfrm>
            <a:off x="1283688" y="4913056"/>
            <a:ext cx="1595271" cy="15535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6" t="14429" r="3664" b="14779"/>
          <a:stretch/>
        </p:blipFill>
        <p:spPr>
          <a:xfrm>
            <a:off x="63623" y="4659720"/>
            <a:ext cx="1617132" cy="155357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18308" y="249224"/>
            <a:ext cx="10877005" cy="1295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22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36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«Классические 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модели теории вероятностей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727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09" y="172762"/>
            <a:ext cx="10058400" cy="80656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128020"/>
              </p:ext>
            </p:extLst>
          </p:nvPr>
        </p:nvGraphicFramePr>
        <p:xfrm>
          <a:off x="1280160" y="1088572"/>
          <a:ext cx="8821783" cy="5454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43318">
                  <a:extLst>
                    <a:ext uri="{9D8B030D-6E8A-4147-A177-3AD203B41FA5}">
                      <a16:colId xmlns:a16="http://schemas.microsoft.com/office/drawing/2014/main" val="4188490326"/>
                    </a:ext>
                  </a:extLst>
                </a:gridCol>
                <a:gridCol w="2578465">
                  <a:extLst>
                    <a:ext uri="{9D8B030D-6E8A-4147-A177-3AD203B41FA5}">
                      <a16:colId xmlns:a16="http://schemas.microsoft.com/office/drawing/2014/main" val="4272669613"/>
                    </a:ext>
                  </a:extLst>
                </a:gridCol>
              </a:tblGrid>
              <a:tr h="1300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Ключевые слова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Символ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1735638"/>
                  </a:ext>
                </a:extLst>
              </a:tr>
              <a:tr h="6503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«ровно», «равно»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=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911308"/>
                  </a:ext>
                </a:extLst>
              </a:tr>
              <a:tr h="6503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«более», «превосходит», «больше»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sym typeface="Symbol" panose="05050102010706020507" pitchFamily="18" charset="2"/>
                        </a:rPr>
                        <a:t>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16467"/>
                  </a:ext>
                </a:extLst>
              </a:tr>
              <a:tr h="9024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«не более», «не превосходит», «не больше»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33526"/>
                  </a:ext>
                </a:extLst>
              </a:tr>
              <a:tr h="6503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«менее», «меньше»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253837"/>
                  </a:ext>
                </a:extLst>
              </a:tr>
              <a:tr h="6503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«не менее», «не меньше»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sym typeface="Symbol" panose="05050102010706020507" pitchFamily="18" charset="2"/>
                        </a:rPr>
                        <a:t>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031081"/>
                  </a:ext>
                </a:extLst>
              </a:tr>
              <a:tr h="6503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«хотя бы один»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sym typeface="Symbol" panose="05050102010706020507" pitchFamily="18" charset="2"/>
                        </a:rPr>
                        <a:t>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475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2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14" y="312210"/>
            <a:ext cx="10324118" cy="51403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20" y="5407026"/>
            <a:ext cx="4999153" cy="14509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50" y="5429780"/>
            <a:ext cx="4773582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9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1783" y="1854925"/>
            <a:ext cx="991035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задач </a:t>
            </a:r>
            <a:r>
              <a:rPr lang="ru-RU" sz="4000" b="1" i="1" u="sng" spc="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000" b="1" i="1" u="sng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монетами </a:t>
            </a:r>
            <a:endParaRPr lang="ru-RU" sz="4000" b="1" i="1" u="sng" spc="1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spc="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равновероятных </a:t>
            </a:r>
            <a:r>
              <a:rPr lang="ru-RU" sz="4000" b="1" i="1" spc="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исходов(</a:t>
            </a:r>
            <a:r>
              <a:rPr lang="en-US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можно посчитать по </a:t>
            </a:r>
            <a:r>
              <a:rPr lang="ru-RU" sz="4000" b="1" i="1" spc="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формуле</a:t>
            </a:r>
          </a:p>
          <a:p>
            <a:pPr algn="just"/>
            <a:r>
              <a:rPr lang="ru-RU" sz="4000" b="1" i="1" spc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b="1" i="1" spc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п=2ª,</a:t>
            </a:r>
            <a:r>
              <a:rPr lang="ru-RU" sz="4000" b="1" i="1" spc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где α –количество бросков</a:t>
            </a:r>
            <a:r>
              <a:rPr lang="ru-RU" sz="4000" spc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effectLst/>
            </a:endParaRPr>
          </a:p>
        </p:txBody>
      </p:sp>
      <p:sp>
        <p:nvSpPr>
          <p:cNvPr id="7" name="Freeform 11"/>
          <p:cNvSpPr/>
          <p:nvPr/>
        </p:nvSpPr>
        <p:spPr>
          <a:xfrm>
            <a:off x="350961" y="351440"/>
            <a:ext cx="1686846" cy="1660239"/>
          </a:xfrm>
          <a:custGeom>
            <a:avLst/>
            <a:gdLst/>
            <a:ahLst/>
            <a:cxnLst/>
            <a:rect l="l" t="t" r="r" b="b"/>
            <a:pathLst>
              <a:path w="1736479" h="1755631">
                <a:moveTo>
                  <a:pt x="0" y="0"/>
                </a:moveTo>
                <a:lnTo>
                  <a:pt x="1736479" y="0"/>
                </a:lnTo>
                <a:lnTo>
                  <a:pt x="1736479" y="1755632"/>
                </a:lnTo>
                <a:lnTo>
                  <a:pt x="0" y="17556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14"/>
          <p:cNvSpPr/>
          <p:nvPr/>
        </p:nvSpPr>
        <p:spPr>
          <a:xfrm>
            <a:off x="10493828" y="4345578"/>
            <a:ext cx="1419497" cy="2133600"/>
          </a:xfrm>
          <a:custGeom>
            <a:avLst/>
            <a:gdLst/>
            <a:ahLst/>
            <a:cxnLst/>
            <a:rect l="l" t="t" r="r" b="b"/>
            <a:pathLst>
              <a:path w="2868373" h="5975778">
                <a:moveTo>
                  <a:pt x="0" y="0"/>
                </a:moveTo>
                <a:lnTo>
                  <a:pt x="2868374" y="0"/>
                </a:lnTo>
                <a:lnTo>
                  <a:pt x="2868374" y="5975778"/>
                </a:lnTo>
                <a:lnTo>
                  <a:pt x="0" y="59757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07777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667" t="25912" r="42533" b="9022"/>
          <a:stretch/>
        </p:blipFill>
        <p:spPr>
          <a:xfrm>
            <a:off x="230894" y="0"/>
            <a:ext cx="5266944" cy="669340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84276" y="179305"/>
            <a:ext cx="624211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Монету подбрасывают 2 раза (подбрасывают 2 монеты)</a:t>
            </a:r>
            <a:endParaRPr lang="ru-RU" sz="3600" b="1" dirty="0">
              <a:solidFill>
                <a:srgbClr val="002060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2" b="30021"/>
          <a:stretch/>
        </p:blipFill>
        <p:spPr>
          <a:xfrm>
            <a:off x="5497838" y="1638139"/>
            <a:ext cx="3253382" cy="4577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1" t="15250" r="6223" b="28418"/>
          <a:stretch/>
        </p:blipFill>
        <p:spPr>
          <a:xfrm>
            <a:off x="9181660" y="1550797"/>
            <a:ext cx="2644726" cy="545096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409702" y="1190416"/>
            <a:ext cx="2093528" cy="221430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0" marR="0" lvl="0" indent="0" algn="ctr" defTabSz="914400" eaLnBrk="1" fontAlgn="auto" latinLnBrk="0" hangingPunct="1">
              <a:lnSpc>
                <a:spcPts val="328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Freeform 12"/>
          <p:cNvSpPr/>
          <p:nvPr/>
        </p:nvSpPr>
        <p:spPr>
          <a:xfrm>
            <a:off x="5886994" y="2354398"/>
            <a:ext cx="5617029" cy="4168322"/>
          </a:xfrm>
          <a:custGeom>
            <a:avLst/>
            <a:gdLst/>
            <a:ahLst/>
            <a:cxnLst/>
            <a:rect l="l" t="t" r="r" b="b"/>
            <a:pathLst>
              <a:path w="6450384" h="4828760">
                <a:moveTo>
                  <a:pt x="0" y="0"/>
                </a:moveTo>
                <a:lnTo>
                  <a:pt x="6450384" y="0"/>
                </a:lnTo>
                <a:lnTo>
                  <a:pt x="6450384" y="4828760"/>
                </a:lnTo>
                <a:lnTo>
                  <a:pt x="0" y="4828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16535" r="-88605" b="-328700"/>
            </a:stretch>
          </a:blipFill>
        </p:spPr>
      </p:sp>
    </p:spTree>
    <p:extLst>
      <p:ext uri="{BB962C8B-B14F-4D97-AF65-F5344CB8AC3E}">
        <p14:creationId xmlns:p14="http://schemas.microsoft.com/office/powerpoint/2010/main" val="350535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947707"/>
              </p:ext>
            </p:extLst>
          </p:nvPr>
        </p:nvGraphicFramePr>
        <p:xfrm>
          <a:off x="1402079" y="796833"/>
          <a:ext cx="3614057" cy="5029200"/>
        </p:xfrm>
        <a:graphic>
          <a:graphicData uri="http://schemas.openxmlformats.org/drawingml/2006/table">
            <a:tbl>
              <a:tblPr firstRow="1" firstCol="1" bandRow="1"/>
              <a:tblGrid>
                <a:gridCol w="1865651">
                  <a:extLst>
                    <a:ext uri="{9D8B030D-6E8A-4147-A177-3AD203B41FA5}">
                      <a16:colId xmlns:a16="http://schemas.microsoft.com/office/drawing/2014/main" val="555346524"/>
                    </a:ext>
                  </a:extLst>
                </a:gridCol>
                <a:gridCol w="1748406">
                  <a:extLst>
                    <a:ext uri="{9D8B030D-6E8A-4147-A177-3AD203B41FA5}">
                      <a16:colId xmlns:a16="http://schemas.microsoft.com/office/drawing/2014/main" val="3326745454"/>
                    </a:ext>
                  </a:extLst>
                </a:gridCol>
              </a:tblGrid>
              <a:tr h="862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</a:t>
                      </a:r>
                      <a:endParaRPr lang="ru-RU" sz="6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</a:t>
                      </a:r>
                      <a:endParaRPr lang="ru-RU" sz="6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2818934"/>
                  </a:ext>
                </a:extLst>
              </a:tr>
              <a:tr h="8621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</a:t>
                      </a:r>
                      <a:endParaRPr kumimoji="0" lang="ru-RU" sz="6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</a:t>
                      </a:r>
                      <a:endParaRPr kumimoji="0" lang="ru-RU" sz="6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673135"/>
                  </a:ext>
                </a:extLst>
              </a:tr>
              <a:tr h="862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6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6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577469"/>
                  </a:ext>
                </a:extLst>
              </a:tr>
              <a:tr h="862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6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</a:t>
                      </a:r>
                      <a:endParaRPr kumimoji="0" lang="ru-RU" sz="6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196762"/>
                  </a:ext>
                </a:extLst>
              </a:tr>
              <a:tr h="862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6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6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27066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99315" y="3056708"/>
            <a:ext cx="6519456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Бросаются две монеты. Какова вероятность того, что:</a:t>
            </a:r>
          </a:p>
          <a:p>
            <a:pPr marL="717550" indent="-342900">
              <a:buAutoNum type="arabicParenR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выпадут две решки;</a:t>
            </a:r>
          </a:p>
          <a:p>
            <a:pPr marL="717550" indent="-342900">
              <a:buAutoNum type="arabicParenR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выпадут орел и решка;</a:t>
            </a:r>
          </a:p>
          <a:p>
            <a:pPr marL="717550" indent="-342900">
              <a:buAutoNum type="arabicParenR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на обеих монетах появится орел;</a:t>
            </a:r>
          </a:p>
          <a:p>
            <a:pPr marL="717550" indent="-342900">
              <a:buAutoNum type="arabicParenR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хотя бы раз выпадет решка.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29646" y="779698"/>
            <a:ext cx="624211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Монету подбрасывают 2 раза (подбрасывают 2 монеты)</a:t>
            </a:r>
            <a:endParaRPr lang="ru-RU" sz="3600" b="1" dirty="0">
              <a:solidFill>
                <a:srgbClr val="002060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2" b="30021"/>
          <a:stretch/>
        </p:blipFill>
        <p:spPr>
          <a:xfrm>
            <a:off x="5329646" y="2102147"/>
            <a:ext cx="3253382" cy="4577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1" t="15250" r="6223" b="28418"/>
          <a:stretch/>
        </p:blipFill>
        <p:spPr>
          <a:xfrm>
            <a:off x="8896538" y="2053277"/>
            <a:ext cx="2644726" cy="54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9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122" t="20869" r="53151" b="8505"/>
          <a:stretch/>
        </p:blipFill>
        <p:spPr>
          <a:xfrm>
            <a:off x="1399096" y="0"/>
            <a:ext cx="2992582" cy="67064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34110" y="165237"/>
            <a:ext cx="624211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Монету подбрасывают 3 раза (подбрасывают 3 монеты)</a:t>
            </a:r>
            <a:endParaRPr lang="ru-RU" sz="3600" b="1" dirty="0">
              <a:solidFill>
                <a:srgbClr val="002060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2" b="30021"/>
          <a:stretch/>
        </p:blipFill>
        <p:spPr>
          <a:xfrm>
            <a:off x="4814469" y="1686730"/>
            <a:ext cx="3452044" cy="485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1" t="15250" r="6223" b="28418"/>
          <a:stretch/>
        </p:blipFill>
        <p:spPr>
          <a:xfrm>
            <a:off x="8647088" y="1641408"/>
            <a:ext cx="2729132" cy="5624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83111" y="2660727"/>
            <a:ext cx="6544107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Монету бросают три раза. Найдите вероятность того, что решка не выпадет ни разу.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83110" y="4396884"/>
            <a:ext cx="6544107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В </a:t>
            </a:r>
            <a:r>
              <a:rPr lang="ru-RU" dirty="0" smtClean="0"/>
              <a:t>случайном эксперименте симметричную монету бросают три раза. Найдите вероятность того, что решка выпадет ровно 2 раза.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4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009286"/>
              </p:ext>
            </p:extLst>
          </p:nvPr>
        </p:nvGraphicFramePr>
        <p:xfrm>
          <a:off x="879565" y="1619793"/>
          <a:ext cx="2838994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987712">
                  <a:extLst>
                    <a:ext uri="{9D8B030D-6E8A-4147-A177-3AD203B41FA5}">
                      <a16:colId xmlns:a16="http://schemas.microsoft.com/office/drawing/2014/main" val="1168683221"/>
                    </a:ext>
                  </a:extLst>
                </a:gridCol>
                <a:gridCol w="925641">
                  <a:extLst>
                    <a:ext uri="{9D8B030D-6E8A-4147-A177-3AD203B41FA5}">
                      <a16:colId xmlns:a16="http://schemas.microsoft.com/office/drawing/2014/main" val="1087520254"/>
                    </a:ext>
                  </a:extLst>
                </a:gridCol>
                <a:gridCol w="925641">
                  <a:extLst>
                    <a:ext uri="{9D8B030D-6E8A-4147-A177-3AD203B41FA5}">
                      <a16:colId xmlns:a16="http://schemas.microsoft.com/office/drawing/2014/main" val="2655104824"/>
                    </a:ext>
                  </a:extLst>
                </a:gridCol>
              </a:tblGrid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011397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450289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581546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36077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549712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462982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720870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871873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946781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218728"/>
              </p:ext>
            </p:extLst>
          </p:nvPr>
        </p:nvGraphicFramePr>
        <p:xfrm>
          <a:off x="4302033" y="1619793"/>
          <a:ext cx="2908664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1011952">
                  <a:extLst>
                    <a:ext uri="{9D8B030D-6E8A-4147-A177-3AD203B41FA5}">
                      <a16:colId xmlns:a16="http://schemas.microsoft.com/office/drawing/2014/main" val="2348888294"/>
                    </a:ext>
                  </a:extLst>
                </a:gridCol>
                <a:gridCol w="948356">
                  <a:extLst>
                    <a:ext uri="{9D8B030D-6E8A-4147-A177-3AD203B41FA5}">
                      <a16:colId xmlns:a16="http://schemas.microsoft.com/office/drawing/2014/main" val="2368706113"/>
                    </a:ext>
                  </a:extLst>
                </a:gridCol>
                <a:gridCol w="948356">
                  <a:extLst>
                    <a:ext uri="{9D8B030D-6E8A-4147-A177-3AD203B41FA5}">
                      <a16:colId xmlns:a16="http://schemas.microsoft.com/office/drawing/2014/main" val="1643412191"/>
                    </a:ext>
                  </a:extLst>
                </a:gridCol>
              </a:tblGrid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</a:t>
                      </a:r>
                      <a:endParaRPr lang="ru-RU" sz="3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270684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486954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672837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834533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295371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908018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056002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48518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246739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456449"/>
              </p:ext>
            </p:extLst>
          </p:nvPr>
        </p:nvGraphicFramePr>
        <p:xfrm>
          <a:off x="7933508" y="1645917"/>
          <a:ext cx="2778034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966504">
                  <a:extLst>
                    <a:ext uri="{9D8B030D-6E8A-4147-A177-3AD203B41FA5}">
                      <a16:colId xmlns:a16="http://schemas.microsoft.com/office/drawing/2014/main" val="424141812"/>
                    </a:ext>
                  </a:extLst>
                </a:gridCol>
                <a:gridCol w="905765">
                  <a:extLst>
                    <a:ext uri="{9D8B030D-6E8A-4147-A177-3AD203B41FA5}">
                      <a16:colId xmlns:a16="http://schemas.microsoft.com/office/drawing/2014/main" val="4078718297"/>
                    </a:ext>
                  </a:extLst>
                </a:gridCol>
                <a:gridCol w="905765">
                  <a:extLst>
                    <a:ext uri="{9D8B030D-6E8A-4147-A177-3AD203B41FA5}">
                      <a16:colId xmlns:a16="http://schemas.microsoft.com/office/drawing/2014/main" val="1992013410"/>
                    </a:ext>
                  </a:extLst>
                </a:gridCol>
              </a:tblGrid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</a:t>
                      </a:r>
                      <a:endParaRPr lang="ru-RU" sz="3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067809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106809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895578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477638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619299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55159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796941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34862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701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68587" y="182654"/>
            <a:ext cx="624211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Монету подбрасывают 3 раза (подбрасывают 3 монеты)</a:t>
            </a:r>
            <a:endParaRPr lang="ru-RU" sz="3600" b="1" dirty="0">
              <a:solidFill>
                <a:srgbClr val="002060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22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2" b="30021"/>
          <a:stretch/>
        </p:blipFill>
        <p:spPr>
          <a:xfrm>
            <a:off x="4766147" y="2147073"/>
            <a:ext cx="3452044" cy="4857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269" y="2071898"/>
            <a:ext cx="2731245" cy="5608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97136" y="619034"/>
            <a:ext cx="624211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Монету подбрасывают 3 раза (подбрасывают 3 монеты)</a:t>
            </a:r>
            <a:endParaRPr lang="ru-RU" sz="3600" b="1" dirty="0">
              <a:solidFill>
                <a:srgbClr val="002060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3111" y="2660727"/>
            <a:ext cx="6544107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Монету бросают три раза. Найдите вероятность того, что решка не выпадет ни разу.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616" y="4045722"/>
            <a:ext cx="6669602" cy="2030144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550020"/>
              </p:ext>
            </p:extLst>
          </p:nvPr>
        </p:nvGraphicFramePr>
        <p:xfrm>
          <a:off x="1038498" y="884344"/>
          <a:ext cx="2778034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966504">
                  <a:extLst>
                    <a:ext uri="{9D8B030D-6E8A-4147-A177-3AD203B41FA5}">
                      <a16:colId xmlns:a16="http://schemas.microsoft.com/office/drawing/2014/main" val="1591276524"/>
                    </a:ext>
                  </a:extLst>
                </a:gridCol>
                <a:gridCol w="905765">
                  <a:extLst>
                    <a:ext uri="{9D8B030D-6E8A-4147-A177-3AD203B41FA5}">
                      <a16:colId xmlns:a16="http://schemas.microsoft.com/office/drawing/2014/main" val="1640563250"/>
                    </a:ext>
                  </a:extLst>
                </a:gridCol>
                <a:gridCol w="905765">
                  <a:extLst>
                    <a:ext uri="{9D8B030D-6E8A-4147-A177-3AD203B41FA5}">
                      <a16:colId xmlns:a16="http://schemas.microsoft.com/office/drawing/2014/main" val="3548571532"/>
                    </a:ext>
                  </a:extLst>
                </a:gridCol>
              </a:tblGrid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</a:t>
                      </a:r>
                      <a:endParaRPr lang="ru-RU" sz="3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555091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268258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368962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258371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204416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9876424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733302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39242"/>
                  </a:ext>
                </a:extLst>
              </a:tr>
              <a:tr h="534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1109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9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4445" y="740229"/>
            <a:ext cx="610485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Монету подбрасывают 4 раза</a:t>
            </a:r>
            <a:endParaRPr lang="ru-RU" sz="3600" b="1" dirty="0">
              <a:solidFill>
                <a:srgbClr val="002060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130182"/>
              </p:ext>
            </p:extLst>
          </p:nvPr>
        </p:nvGraphicFramePr>
        <p:xfrm>
          <a:off x="775063" y="372008"/>
          <a:ext cx="4171406" cy="6217920"/>
        </p:xfrm>
        <a:graphic>
          <a:graphicData uri="http://schemas.openxmlformats.org/drawingml/2006/table">
            <a:tbl>
              <a:tblPr firstRow="1" firstCol="1" bandRow="1"/>
              <a:tblGrid>
                <a:gridCol w="1042432">
                  <a:extLst>
                    <a:ext uri="{9D8B030D-6E8A-4147-A177-3AD203B41FA5}">
                      <a16:colId xmlns:a16="http://schemas.microsoft.com/office/drawing/2014/main" val="824080266"/>
                    </a:ext>
                  </a:extLst>
                </a:gridCol>
                <a:gridCol w="1042432">
                  <a:extLst>
                    <a:ext uri="{9D8B030D-6E8A-4147-A177-3AD203B41FA5}">
                      <a16:colId xmlns:a16="http://schemas.microsoft.com/office/drawing/2014/main" val="4253599840"/>
                    </a:ext>
                  </a:extLst>
                </a:gridCol>
                <a:gridCol w="1043271">
                  <a:extLst>
                    <a:ext uri="{9D8B030D-6E8A-4147-A177-3AD203B41FA5}">
                      <a16:colId xmlns:a16="http://schemas.microsoft.com/office/drawing/2014/main" val="3824780910"/>
                    </a:ext>
                  </a:extLst>
                </a:gridCol>
                <a:gridCol w="1043271">
                  <a:extLst>
                    <a:ext uri="{9D8B030D-6E8A-4147-A177-3AD203B41FA5}">
                      <a16:colId xmlns:a16="http://schemas.microsoft.com/office/drawing/2014/main" val="1433363747"/>
                    </a:ext>
                  </a:extLst>
                </a:gridCol>
              </a:tblGrid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1м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2м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3м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4м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863801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468508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590474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797234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94972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127741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49443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551466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211698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749642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891055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686713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03310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085256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387311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673089"/>
                  </a:ext>
                </a:extLst>
              </a:tr>
              <a:tr h="33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800" dirty="0" smtClean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14171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49831" y="2501333"/>
            <a:ext cx="5701184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Монету бросают  </a:t>
            </a:r>
            <a:r>
              <a:rPr lang="ru-RU" dirty="0" smtClean="0"/>
              <a:t>четыре </a:t>
            </a:r>
            <a:r>
              <a:rPr lang="ru-RU" dirty="0"/>
              <a:t>раза. Найдите вероятность того, что решка не выпадет ни разу.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2" b="30021"/>
          <a:stretch/>
        </p:blipFill>
        <p:spPr>
          <a:xfrm>
            <a:off x="5634445" y="1701094"/>
            <a:ext cx="3452044" cy="4857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6489" y="1625918"/>
            <a:ext cx="2464526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715" y="3234131"/>
            <a:ext cx="5130675" cy="34338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5483" y="194733"/>
            <a:ext cx="103378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Garamond_Condenced-Bold" pitchFamily="2" charset="0"/>
              </a:rPr>
              <a:t>Задачи на подбрасывание кубика</a:t>
            </a:r>
            <a:endParaRPr lang="ru-RU" sz="4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Garamond_Condenced-Bold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7" y="1025730"/>
            <a:ext cx="3083926" cy="30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22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" r="1824" b="15510"/>
          <a:stretch/>
        </p:blipFill>
        <p:spPr>
          <a:xfrm>
            <a:off x="169334" y="111628"/>
            <a:ext cx="11794066" cy="654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1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7110" y="159100"/>
            <a:ext cx="11915038" cy="6581028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CE72BA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79601" y="567041"/>
            <a:ext cx="10057044" cy="948073"/>
            <a:chOff x="0" y="0"/>
            <a:chExt cx="4088884" cy="3854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CE72BA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18803" y="453133"/>
            <a:ext cx="2034483" cy="2034483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E72B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77161" y="611491"/>
            <a:ext cx="1717767" cy="1717767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39045" y="4722394"/>
            <a:ext cx="10057044" cy="1582775"/>
            <a:chOff x="0" y="0"/>
            <a:chExt cx="4088884" cy="64350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88885" cy="643507"/>
            </a:xfrm>
            <a:custGeom>
              <a:avLst/>
              <a:gdLst/>
              <a:ahLst/>
              <a:cxnLst/>
              <a:rect l="l" t="t" r="r" b="b"/>
              <a:pathLst>
                <a:path w="4088885" h="643507">
                  <a:moveTo>
                    <a:pt x="0" y="0"/>
                  </a:moveTo>
                  <a:lnTo>
                    <a:pt x="4088885" y="0"/>
                  </a:lnTo>
                  <a:lnTo>
                    <a:pt x="4088885" y="643507"/>
                  </a:lnTo>
                  <a:lnTo>
                    <a:pt x="0" y="643507"/>
                  </a:lnTo>
                  <a:close/>
                </a:path>
              </a:pathLst>
            </a:custGeom>
            <a:solidFill>
              <a:srgbClr val="F4C1E9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766226" y="4474027"/>
            <a:ext cx="1127237" cy="1127237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4C1E9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93479" y="4603608"/>
            <a:ext cx="872731" cy="872731"/>
            <a:chOff x="0" y="0"/>
            <a:chExt cx="1745463" cy="1745463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1745463" cy="1745463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76200" y="-38100"/>
                <a:ext cx="660400" cy="7747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187"/>
                  </a:lnSpc>
                </a:pPr>
                <a:endParaRPr sz="1200"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197195" y="0"/>
              <a:ext cx="1351072" cy="1546291"/>
            </a:xfrm>
            <a:custGeom>
              <a:avLst/>
              <a:gdLst/>
              <a:ahLst/>
              <a:cxnLst/>
              <a:rect l="l" t="t" r="r" b="b"/>
              <a:pathLst>
                <a:path w="1351072" h="1546291">
                  <a:moveTo>
                    <a:pt x="0" y="0"/>
                  </a:moveTo>
                  <a:lnTo>
                    <a:pt x="1351073" y="0"/>
                  </a:lnTo>
                  <a:lnTo>
                    <a:pt x="1351073" y="1546291"/>
                  </a:lnTo>
                  <a:lnTo>
                    <a:pt x="0" y="1546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25" name="Freeform 25"/>
          <p:cNvSpPr/>
          <p:nvPr/>
        </p:nvSpPr>
        <p:spPr>
          <a:xfrm>
            <a:off x="942563" y="786246"/>
            <a:ext cx="1186962" cy="1368256"/>
          </a:xfrm>
          <a:custGeom>
            <a:avLst/>
            <a:gdLst/>
            <a:ahLst/>
            <a:cxnLst/>
            <a:rect l="l" t="t" r="r" b="b"/>
            <a:pathLst>
              <a:path w="1780443" h="2052384">
                <a:moveTo>
                  <a:pt x="0" y="0"/>
                </a:moveTo>
                <a:lnTo>
                  <a:pt x="1780444" y="0"/>
                </a:lnTo>
                <a:lnTo>
                  <a:pt x="1780444" y="2052384"/>
                </a:lnTo>
                <a:lnTo>
                  <a:pt x="0" y="20523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4548268" y="3014138"/>
            <a:ext cx="4427493" cy="1589470"/>
          </a:xfrm>
          <a:custGeom>
            <a:avLst/>
            <a:gdLst/>
            <a:ahLst/>
            <a:cxnLst/>
            <a:rect l="l" t="t" r="r" b="b"/>
            <a:pathLst>
              <a:path w="6641240" h="2384205">
                <a:moveTo>
                  <a:pt x="0" y="0"/>
                </a:moveTo>
                <a:lnTo>
                  <a:pt x="6641239" y="0"/>
                </a:lnTo>
                <a:lnTo>
                  <a:pt x="6641239" y="2384205"/>
                </a:lnTo>
                <a:lnTo>
                  <a:pt x="0" y="23842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2731372" y="1769114"/>
            <a:ext cx="840527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27"/>
              </a:lnSpc>
              <a:spcBef>
                <a:spcPct val="0"/>
              </a:spcBef>
            </a:pPr>
            <a:r>
              <a:rPr lang="en-US" sz="1733">
                <a:solidFill>
                  <a:srgbClr val="000000"/>
                </a:solidFill>
                <a:latin typeface="TT Milks Casual 700 One"/>
              </a:rPr>
              <a:t>Игральный кубик или игральная кость также служит прекрасным средством для получения случайных событий. Игральная кость имеет удивительную историю. Игра в кости - одна из древнейших. Она была известна в глубокой древности в Индии, китае, египте, Греции и риме.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731372" y="757819"/>
            <a:ext cx="5791517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9"/>
              </a:lnSpc>
            </a:pPr>
            <a:r>
              <a:rPr lang="en-US" sz="3456">
                <a:solidFill>
                  <a:srgbClr val="FFFFFF"/>
                </a:solidFill>
                <a:latin typeface="TT Milks Casual 700 One Bold"/>
              </a:rPr>
              <a:t>ИГРАЛЬНАЯ КОСТЬ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227371" y="276541"/>
            <a:ext cx="49092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87"/>
              </a:lnSpc>
              <a:spcBef>
                <a:spcPct val="0"/>
              </a:spcBef>
            </a:pPr>
            <a:r>
              <a:rPr lang="en-US" sz="1562">
                <a:solidFill>
                  <a:srgbClr val="000000"/>
                </a:solidFill>
                <a:latin typeface="TT Milks Casual 700 One"/>
              </a:rPr>
              <a:t>8 класс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2129526" y="4850652"/>
            <a:ext cx="8405274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27"/>
              </a:lnSpc>
              <a:spcBef>
                <a:spcPct val="0"/>
              </a:spcBef>
            </a:pPr>
            <a:r>
              <a:rPr lang="en-US" sz="1733">
                <a:solidFill>
                  <a:srgbClr val="000000"/>
                </a:solidFill>
                <a:latin typeface="TT Milks Casual 700 One"/>
              </a:rPr>
              <a:t>Игральные кости в виде кубиков находили в египте (xx в. До н.э.) и китае (vi в. До н.э.)  при раскопках древних захоронений. Точки на гранях древнеегипетских костей часто изображали в вИде птичьего глаза. </a:t>
            </a:r>
          </a:p>
        </p:txBody>
      </p:sp>
    </p:spTree>
    <p:extLst>
      <p:ext uri="{BB962C8B-B14F-4D97-AF65-F5344CB8AC3E}">
        <p14:creationId xmlns:p14="http://schemas.microsoft.com/office/powerpoint/2010/main" val="74525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8503" y="1419497"/>
            <a:ext cx="937042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задач </a:t>
            </a:r>
            <a:r>
              <a:rPr lang="ru-RU" sz="4000" b="1" i="1" u="sng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000" b="1" i="1" u="sng" spc="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кубиками</a:t>
            </a:r>
          </a:p>
          <a:p>
            <a:r>
              <a:rPr lang="ru-RU" sz="4000" b="1" i="1" spc="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равновероятных исходов(</a:t>
            </a:r>
            <a:r>
              <a:rPr lang="en-US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4000" b="1" i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можно посчитать по формуле </a:t>
            </a:r>
            <a:endParaRPr lang="ru-RU" sz="4000" b="1" i="1" spc="1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800" b="1" i="1" spc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п=6ª</a:t>
            </a:r>
            <a:r>
              <a:rPr lang="ru-RU" sz="8800" b="1" i="1" spc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b="1" i="1" spc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где α –количество бросков</a:t>
            </a:r>
            <a:r>
              <a:rPr lang="ru-RU" sz="4000" b="1" spc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effectLst/>
            </a:endParaRPr>
          </a:p>
        </p:txBody>
      </p:sp>
      <p:sp>
        <p:nvSpPr>
          <p:cNvPr id="4" name="Freeform 14"/>
          <p:cNvSpPr/>
          <p:nvPr/>
        </p:nvSpPr>
        <p:spPr>
          <a:xfrm flipH="1">
            <a:off x="10293531" y="3988526"/>
            <a:ext cx="1637210" cy="2246811"/>
          </a:xfrm>
          <a:custGeom>
            <a:avLst/>
            <a:gdLst/>
            <a:ahLst/>
            <a:cxnLst/>
            <a:rect l="l" t="t" r="r" b="b"/>
            <a:pathLst>
              <a:path w="2205669" h="6629059">
                <a:moveTo>
                  <a:pt x="2205669" y="0"/>
                </a:moveTo>
                <a:lnTo>
                  <a:pt x="0" y="0"/>
                </a:lnTo>
                <a:lnTo>
                  <a:pt x="0" y="6629059"/>
                </a:lnTo>
                <a:lnTo>
                  <a:pt x="2205669" y="6629059"/>
                </a:lnTo>
                <a:lnTo>
                  <a:pt x="220566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15"/>
          <p:cNvSpPr/>
          <p:nvPr/>
        </p:nvSpPr>
        <p:spPr>
          <a:xfrm>
            <a:off x="246777" y="142151"/>
            <a:ext cx="1460103" cy="1625690"/>
          </a:xfrm>
          <a:custGeom>
            <a:avLst/>
            <a:gdLst/>
            <a:ahLst/>
            <a:cxnLst/>
            <a:rect l="l" t="t" r="r" b="b"/>
            <a:pathLst>
              <a:path w="1589095" h="1897427">
                <a:moveTo>
                  <a:pt x="0" y="0"/>
                </a:moveTo>
                <a:lnTo>
                  <a:pt x="1589095" y="0"/>
                </a:lnTo>
                <a:lnTo>
                  <a:pt x="1589095" y="1897427"/>
                </a:lnTo>
                <a:lnTo>
                  <a:pt x="0" y="189742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52023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4.ppt-online.org/files4/slide/g/gAb82fGWcx5zaEsL3CBDriRyHSK1UjeFXYmhd7/slide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0" t="51779" r="19490" b="5993"/>
          <a:stretch/>
        </p:blipFill>
        <p:spPr bwMode="auto">
          <a:xfrm>
            <a:off x="1478277" y="2377439"/>
            <a:ext cx="9706171" cy="317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9168" y="452847"/>
            <a:ext cx="10676708" cy="154141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Игральный кубик бросили один раз. Какова вероятность того,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что выпало число очков, большее чем 4.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07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2173"/>
            <a:ext cx="11670793" cy="15408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03024"/>
            <a:ext cx="6102625" cy="24629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14" y="3548155"/>
            <a:ext cx="4937759" cy="343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84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212" t="20545" r="31553" b="7696"/>
          <a:stretch/>
        </p:blipFill>
        <p:spPr>
          <a:xfrm>
            <a:off x="2926080" y="0"/>
            <a:ext cx="6616931" cy="6807384"/>
          </a:xfrm>
          <a:prstGeom prst="rect">
            <a:avLst/>
          </a:prstGeom>
        </p:spPr>
      </p:pic>
      <p:pic>
        <p:nvPicPr>
          <p:cNvPr id="1028" name="Picture 4" descr="http://www.dejurka.ru/wp-content/uploads/2013/01/46_illustrator_icon_logo_design_tutorials-590x44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15" y="4372496"/>
            <a:ext cx="3488889" cy="260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47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8939" t="20545" r="31334" b="7696"/>
          <a:stretch/>
        </p:blipFill>
        <p:spPr>
          <a:xfrm>
            <a:off x="2660073" y="-67623"/>
            <a:ext cx="6816435" cy="692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46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2173"/>
            <a:ext cx="11670793" cy="15408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8939" t="20545" r="31334" b="7696"/>
          <a:stretch/>
        </p:blipFill>
        <p:spPr>
          <a:xfrm>
            <a:off x="6344529" y="1097280"/>
            <a:ext cx="5478665" cy="5566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03024"/>
            <a:ext cx="6102625" cy="24629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14" y="3548155"/>
            <a:ext cx="4937759" cy="34357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52" y="314313"/>
            <a:ext cx="11670793" cy="154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58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82603"/>
            <a:ext cx="11878733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AGCenturion" pitchFamily="2" charset="0"/>
              </a:rPr>
              <a:t>Антон и Игорь бросают белый и черный игральные кубики и подсчитывают сумму выпавших очков. Они договорились, что если при очередной попытке в сумме выпадет 8 очков, то выигрывает Антон, а если в сумме выпадет 7 очков, то выигрывает Игорь. Кто в этой Игре будет победителем?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3820" t="63846" r="53180" b="15231"/>
          <a:stretch/>
        </p:blipFill>
        <p:spPr>
          <a:xfrm>
            <a:off x="520506" y="1659990"/>
            <a:ext cx="5112273" cy="46282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3820" t="44919" r="53180" b="34376"/>
          <a:stretch/>
        </p:blipFill>
        <p:spPr>
          <a:xfrm>
            <a:off x="6358597" y="1688124"/>
            <a:ext cx="5134708" cy="460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63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0262" y="1793966"/>
            <a:ext cx="11355977" cy="31700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dirty="0" smtClean="0"/>
              <a:t>1)составить </a:t>
            </a:r>
            <a:r>
              <a:rPr lang="ru-RU" sz="4000" dirty="0"/>
              <a:t>все возможные варианты исходов испытания; </a:t>
            </a:r>
          </a:p>
          <a:p>
            <a:r>
              <a:rPr lang="ru-RU" sz="4000" dirty="0"/>
              <a:t>2) выбрать те события, которые благоприятствуют заданному событию; </a:t>
            </a:r>
          </a:p>
          <a:p>
            <a:r>
              <a:rPr lang="ru-RU" sz="4000" dirty="0"/>
              <a:t>3) вычислить вероятность события.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80755" y="422757"/>
            <a:ext cx="8630194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Алгоритм решения задач: </a:t>
            </a:r>
          </a:p>
        </p:txBody>
      </p:sp>
    </p:spTree>
    <p:extLst>
      <p:ext uri="{BB962C8B-B14F-4D97-AF65-F5344CB8AC3E}">
        <p14:creationId xmlns:p14="http://schemas.microsoft.com/office/powerpoint/2010/main" val="334197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71451" y="687977"/>
            <a:ext cx="9387840" cy="46852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Домашнее задание: </a:t>
            </a:r>
          </a:p>
          <a:p>
            <a:pPr algn="ctr"/>
            <a:r>
              <a:rPr lang="ru-RU" sz="3600" dirty="0" smtClean="0"/>
              <a:t>смотреть видео:                       </a:t>
            </a:r>
            <a:r>
              <a:rPr lang="smn-FI" sz="3600" dirty="0" smtClean="0">
                <a:hlinkClick r:id="rId2"/>
              </a:rPr>
              <a:t>https://youtu.be/wDqS200moOw</a:t>
            </a:r>
            <a:r>
              <a:rPr lang="ru-RU" sz="3600" dirty="0" smtClean="0"/>
              <a:t>, </a:t>
            </a:r>
          </a:p>
          <a:p>
            <a:pPr algn="ctr"/>
            <a:r>
              <a:rPr lang="ru-RU" sz="3600" dirty="0" smtClean="0"/>
              <a:t>читать параграф 30,</a:t>
            </a:r>
          </a:p>
          <a:p>
            <a:pPr algn="ctr"/>
            <a:r>
              <a:rPr lang="ru-RU" sz="3600" dirty="0"/>
              <a:t>р</a:t>
            </a:r>
            <a:r>
              <a:rPr lang="ru-RU" sz="3600" dirty="0" smtClean="0"/>
              <a:t>ешить задачи на карточках.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85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at.artc.by/files/catalog-273_800_6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t="5556" r="28486" b="4565"/>
          <a:stretch/>
        </p:blipFill>
        <p:spPr bwMode="auto">
          <a:xfrm>
            <a:off x="7552216" y="1274682"/>
            <a:ext cx="4126833" cy="527769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23" y="4577615"/>
            <a:ext cx="7266944" cy="13579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5535">
            <a:off x="983361" y="889935"/>
            <a:ext cx="6710409" cy="36135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498" y="308376"/>
            <a:ext cx="4504267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9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555" y="2395886"/>
            <a:ext cx="9108213" cy="24325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555" y="275440"/>
            <a:ext cx="10726194" cy="19964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681" y="2470987"/>
            <a:ext cx="5407621" cy="8657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504" y="3869391"/>
            <a:ext cx="4468755" cy="8657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28" y="5267795"/>
            <a:ext cx="9108213" cy="1109568"/>
          </a:xfrm>
          <a:prstGeom prst="rect">
            <a:avLst/>
          </a:prstGeom>
        </p:spPr>
      </p:pic>
      <p:grpSp>
        <p:nvGrpSpPr>
          <p:cNvPr id="12" name="Group 20"/>
          <p:cNvGrpSpPr/>
          <p:nvPr/>
        </p:nvGrpSpPr>
        <p:grpSpPr>
          <a:xfrm>
            <a:off x="207311" y="460789"/>
            <a:ext cx="1309097" cy="1309097"/>
            <a:chOff x="0" y="0"/>
            <a:chExt cx="1745463" cy="1745463"/>
          </a:xfrm>
        </p:grpSpPr>
        <p:grpSp>
          <p:nvGrpSpPr>
            <p:cNvPr id="13" name="Group 21"/>
            <p:cNvGrpSpPr/>
            <p:nvPr/>
          </p:nvGrpSpPr>
          <p:grpSpPr>
            <a:xfrm>
              <a:off x="0" y="0"/>
              <a:ext cx="1745463" cy="1745463"/>
              <a:chOff x="0" y="0"/>
              <a:chExt cx="812800" cy="812800"/>
            </a:xfrm>
          </p:grpSpPr>
          <p:sp>
            <p:nvSpPr>
              <p:cNvPr id="15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6" name="TextBox 23"/>
              <p:cNvSpPr txBox="1"/>
              <p:nvPr/>
            </p:nvSpPr>
            <p:spPr>
              <a:xfrm>
                <a:off x="76200" y="-38100"/>
                <a:ext cx="660400" cy="7747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81"/>
                  </a:lnSpc>
                </a:pPr>
                <a:endParaRPr/>
              </a:p>
            </p:txBody>
          </p:sp>
        </p:grpSp>
        <p:sp>
          <p:nvSpPr>
            <p:cNvPr id="14" name="Freeform 24"/>
            <p:cNvSpPr/>
            <p:nvPr/>
          </p:nvSpPr>
          <p:spPr>
            <a:xfrm>
              <a:off x="197195" y="0"/>
              <a:ext cx="1351072" cy="1546291"/>
            </a:xfrm>
            <a:custGeom>
              <a:avLst/>
              <a:gdLst/>
              <a:ahLst/>
              <a:cxnLst/>
              <a:rect l="l" t="t" r="r" b="b"/>
              <a:pathLst>
                <a:path w="1351072" h="1546291">
                  <a:moveTo>
                    <a:pt x="0" y="0"/>
                  </a:moveTo>
                  <a:lnTo>
                    <a:pt x="1351073" y="0"/>
                  </a:lnTo>
                  <a:lnTo>
                    <a:pt x="1351073" y="1546291"/>
                  </a:lnTo>
                  <a:lnTo>
                    <a:pt x="0" y="1546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555" y="254829"/>
            <a:ext cx="10726194" cy="199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9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7110" y="159100"/>
            <a:ext cx="11915038" cy="6581028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0E67A3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39045" y="558200"/>
            <a:ext cx="10057044" cy="948073"/>
            <a:chOff x="0" y="0"/>
            <a:chExt cx="4088884" cy="3854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3981B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18803" y="453133"/>
            <a:ext cx="2034483" cy="2034483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981B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77161" y="611491"/>
            <a:ext cx="1717767" cy="1717767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39045" y="4147960"/>
            <a:ext cx="10057044" cy="2334722"/>
            <a:chOff x="0" y="0"/>
            <a:chExt cx="4088884" cy="94922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88885" cy="949226"/>
            </a:xfrm>
            <a:custGeom>
              <a:avLst/>
              <a:gdLst/>
              <a:ahLst/>
              <a:cxnLst/>
              <a:rect l="l" t="t" r="r" b="b"/>
              <a:pathLst>
                <a:path w="4088885" h="949226">
                  <a:moveTo>
                    <a:pt x="0" y="0"/>
                  </a:moveTo>
                  <a:lnTo>
                    <a:pt x="4088885" y="0"/>
                  </a:lnTo>
                  <a:lnTo>
                    <a:pt x="4088885" y="949226"/>
                  </a:lnTo>
                  <a:lnTo>
                    <a:pt x="0" y="949226"/>
                  </a:lnTo>
                  <a:close/>
                </a:path>
              </a:pathLst>
            </a:custGeom>
            <a:solidFill>
              <a:srgbClr val="BED4E6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776976" y="3870275"/>
            <a:ext cx="1127237" cy="1127237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ED4E6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04229" y="3999856"/>
            <a:ext cx="872731" cy="872731"/>
            <a:chOff x="0" y="0"/>
            <a:chExt cx="1745463" cy="1745463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1745463" cy="1745463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76200" y="-38100"/>
                <a:ext cx="660400" cy="7747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187"/>
                  </a:lnSpc>
                </a:pPr>
                <a:endParaRPr sz="1200"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197195" y="0"/>
              <a:ext cx="1351072" cy="1546291"/>
            </a:xfrm>
            <a:custGeom>
              <a:avLst/>
              <a:gdLst/>
              <a:ahLst/>
              <a:cxnLst/>
              <a:rect l="l" t="t" r="r" b="b"/>
              <a:pathLst>
                <a:path w="1351072" h="1546291">
                  <a:moveTo>
                    <a:pt x="0" y="0"/>
                  </a:moveTo>
                  <a:lnTo>
                    <a:pt x="1351073" y="0"/>
                  </a:lnTo>
                  <a:lnTo>
                    <a:pt x="1351073" y="1546291"/>
                  </a:lnTo>
                  <a:lnTo>
                    <a:pt x="0" y="1546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25" name="Freeform 25"/>
          <p:cNvSpPr/>
          <p:nvPr/>
        </p:nvSpPr>
        <p:spPr>
          <a:xfrm flipH="1">
            <a:off x="893479" y="775610"/>
            <a:ext cx="1125438" cy="1125438"/>
          </a:xfrm>
          <a:custGeom>
            <a:avLst/>
            <a:gdLst/>
            <a:ahLst/>
            <a:cxnLst/>
            <a:rect l="l" t="t" r="r" b="b"/>
            <a:pathLst>
              <a:path w="1688157" h="1688157">
                <a:moveTo>
                  <a:pt x="1688157" y="0"/>
                </a:moveTo>
                <a:lnTo>
                  <a:pt x="0" y="0"/>
                </a:lnTo>
                <a:lnTo>
                  <a:pt x="0" y="1688157"/>
                </a:lnTo>
                <a:lnTo>
                  <a:pt x="1688157" y="1688157"/>
                </a:lnTo>
                <a:lnTo>
                  <a:pt x="168815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2018917" y="4632030"/>
            <a:ext cx="6692269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5457" lvl="1" indent="-172729" algn="just">
              <a:lnSpc>
                <a:spcPts val="2239"/>
              </a:lnSpc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Повторить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понятия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“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эксперимент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”, “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событие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” “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исход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”, “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благоприятный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исход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”,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типы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событий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и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их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вероятности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.</a:t>
            </a:r>
          </a:p>
          <a:p>
            <a:pPr marL="345457" lvl="1" indent="-172729" algn="just">
              <a:lnSpc>
                <a:spcPts val="2239"/>
              </a:lnSpc>
              <a:buFont typeface="Arial"/>
              <a:buChar char="•"/>
            </a:pP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изучить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роль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классических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вероятностных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моделей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 (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монета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игральная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кость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) в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теории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вероятностей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.</a:t>
            </a:r>
          </a:p>
          <a:p>
            <a:pPr marL="345457" lvl="1" indent="-172729" algn="just">
              <a:lnSpc>
                <a:spcPts val="2239"/>
              </a:lnSpc>
              <a:buFont typeface="Arial"/>
              <a:buChar char="•"/>
            </a:pP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Рассмотреть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задачи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связанные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с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бросанием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монеты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и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игральной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T Milks Casual 700 One"/>
              </a:rPr>
              <a:t>кости</a:t>
            </a:r>
            <a:r>
              <a:rPr lang="en-US" sz="1600" dirty="0">
                <a:solidFill>
                  <a:srgbClr val="000000"/>
                </a:solidFill>
                <a:latin typeface="TT Milks Casual 700 One"/>
              </a:rPr>
              <a:t>.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553285" y="1850248"/>
            <a:ext cx="6497672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Многие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важные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и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нужные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факты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первоначально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были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получены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с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помощью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очень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простых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опытов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Большую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роль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в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развитии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теории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вероятностей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как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науки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сыграли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обычные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монеты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и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игральные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T Milks Casual 700 One"/>
              </a:rPr>
              <a:t>кубики</a:t>
            </a:r>
            <a:r>
              <a:rPr lang="en-US" sz="2000" dirty="0">
                <a:solidFill>
                  <a:srgbClr val="000000"/>
                </a:solidFill>
                <a:latin typeface="TT Milks Casual 700 One"/>
              </a:rPr>
              <a:t>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784376" y="736830"/>
            <a:ext cx="7338341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9"/>
              </a:lnSpc>
            </a:pPr>
            <a:r>
              <a:rPr lang="en-US" sz="3456">
                <a:solidFill>
                  <a:srgbClr val="FFFFFF"/>
                </a:solidFill>
                <a:latin typeface="TT Milks Casual 700 One Bold"/>
              </a:rPr>
              <a:t>ВВЕДЕНИЕ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037015" y="4234612"/>
            <a:ext cx="613417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79"/>
              </a:lnSpc>
              <a:spcBef>
                <a:spcPct val="0"/>
              </a:spcBef>
            </a:pPr>
            <a:r>
              <a:rPr lang="en-US" sz="2056" dirty="0">
                <a:solidFill>
                  <a:srgbClr val="000000"/>
                </a:solidFill>
                <a:latin typeface="TT Milks Casual 700 One Bold"/>
              </a:rPr>
              <a:t>ЦЕЛЬ УРОКА:</a:t>
            </a:r>
          </a:p>
        </p:txBody>
      </p:sp>
      <p:sp>
        <p:nvSpPr>
          <p:cNvPr id="30" name="Freeform 30"/>
          <p:cNvSpPr/>
          <p:nvPr/>
        </p:nvSpPr>
        <p:spPr>
          <a:xfrm>
            <a:off x="8844536" y="2617740"/>
            <a:ext cx="2853181" cy="2863920"/>
          </a:xfrm>
          <a:custGeom>
            <a:avLst/>
            <a:gdLst/>
            <a:ahLst/>
            <a:cxnLst/>
            <a:rect l="l" t="t" r="r" b="b"/>
            <a:pathLst>
              <a:path w="4279771" h="4295880">
                <a:moveTo>
                  <a:pt x="0" y="0"/>
                </a:moveTo>
                <a:lnTo>
                  <a:pt x="4279771" y="0"/>
                </a:lnTo>
                <a:lnTo>
                  <a:pt x="4279771" y="4295880"/>
                </a:lnTo>
                <a:lnTo>
                  <a:pt x="0" y="4295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1" name="TextBox 31"/>
          <p:cNvSpPr txBox="1"/>
          <p:nvPr/>
        </p:nvSpPr>
        <p:spPr>
          <a:xfrm>
            <a:off x="6256549" y="229752"/>
            <a:ext cx="49092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87"/>
              </a:lnSpc>
              <a:spcBef>
                <a:spcPct val="0"/>
              </a:spcBef>
            </a:pPr>
            <a:r>
              <a:rPr lang="en-US" sz="1562">
                <a:solidFill>
                  <a:srgbClr val="000000"/>
                </a:solidFill>
                <a:latin typeface="TT Milks Casual 700 One"/>
              </a:rPr>
              <a:t>8 класс</a:t>
            </a:r>
          </a:p>
        </p:txBody>
      </p:sp>
    </p:spTree>
    <p:extLst>
      <p:ext uri="{BB962C8B-B14F-4D97-AF65-F5344CB8AC3E}">
        <p14:creationId xmlns:p14="http://schemas.microsoft.com/office/powerpoint/2010/main" val="285067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39045" y="552388"/>
            <a:ext cx="10057044" cy="948073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FFA21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18803" y="453133"/>
            <a:ext cx="2034483" cy="203448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A21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77161" y="611491"/>
            <a:ext cx="1717767" cy="1717767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sp>
        <p:nvSpPr>
          <p:cNvPr id="11" name="Freeform 11"/>
          <p:cNvSpPr/>
          <p:nvPr/>
        </p:nvSpPr>
        <p:spPr>
          <a:xfrm>
            <a:off x="913357" y="797180"/>
            <a:ext cx="1233597" cy="1250795"/>
          </a:xfrm>
          <a:custGeom>
            <a:avLst/>
            <a:gdLst/>
            <a:ahLst/>
            <a:cxnLst/>
            <a:rect l="l" t="t" r="r" b="b"/>
            <a:pathLst>
              <a:path w="1850395" h="1876193">
                <a:moveTo>
                  <a:pt x="0" y="0"/>
                </a:moveTo>
                <a:lnTo>
                  <a:pt x="1850395" y="0"/>
                </a:lnTo>
                <a:lnTo>
                  <a:pt x="1850395" y="1876193"/>
                </a:lnTo>
                <a:lnTo>
                  <a:pt x="0" y="18761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1039615" y="3251093"/>
            <a:ext cx="7227669" cy="2441070"/>
            <a:chOff x="0" y="0"/>
            <a:chExt cx="2938548" cy="99246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938548" cy="992464"/>
            </a:xfrm>
            <a:custGeom>
              <a:avLst/>
              <a:gdLst/>
              <a:ahLst/>
              <a:cxnLst/>
              <a:rect l="l" t="t" r="r" b="b"/>
              <a:pathLst>
                <a:path w="2938548" h="992464">
                  <a:moveTo>
                    <a:pt x="0" y="0"/>
                  </a:moveTo>
                  <a:lnTo>
                    <a:pt x="2938548" y="0"/>
                  </a:lnTo>
                  <a:lnTo>
                    <a:pt x="2938548" y="992464"/>
                  </a:lnTo>
                  <a:lnTo>
                    <a:pt x="0" y="992464"/>
                  </a:lnTo>
                  <a:close/>
                </a:path>
              </a:pathLst>
            </a:custGeom>
            <a:solidFill>
              <a:srgbClr val="FFCB7D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66226" y="2973806"/>
            <a:ext cx="1127237" cy="1127237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CB7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93479" y="3101059"/>
            <a:ext cx="872731" cy="872731"/>
            <a:chOff x="0" y="0"/>
            <a:chExt cx="1745463" cy="1745463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1745463" cy="1745463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76200" y="-38100"/>
                <a:ext cx="660400" cy="7747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187"/>
                  </a:lnSpc>
                </a:pPr>
                <a:endParaRPr sz="1200"/>
              </a:p>
            </p:txBody>
          </p:sp>
        </p:grpSp>
        <p:sp>
          <p:nvSpPr>
            <p:cNvPr id="22" name="Freeform 22"/>
            <p:cNvSpPr/>
            <p:nvPr/>
          </p:nvSpPr>
          <p:spPr>
            <a:xfrm>
              <a:off x="197195" y="0"/>
              <a:ext cx="1351072" cy="1546291"/>
            </a:xfrm>
            <a:custGeom>
              <a:avLst/>
              <a:gdLst/>
              <a:ahLst/>
              <a:cxnLst/>
              <a:rect l="l" t="t" r="r" b="b"/>
              <a:pathLst>
                <a:path w="1351072" h="1546291">
                  <a:moveTo>
                    <a:pt x="0" y="0"/>
                  </a:moveTo>
                  <a:lnTo>
                    <a:pt x="1351073" y="0"/>
                  </a:lnTo>
                  <a:lnTo>
                    <a:pt x="1351073" y="1546291"/>
                  </a:lnTo>
                  <a:lnTo>
                    <a:pt x="0" y="1546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23" name="Freeform 23"/>
          <p:cNvSpPr/>
          <p:nvPr/>
        </p:nvSpPr>
        <p:spPr>
          <a:xfrm>
            <a:off x="8926093" y="3095754"/>
            <a:ext cx="2239731" cy="3165625"/>
          </a:xfrm>
          <a:custGeom>
            <a:avLst/>
            <a:gdLst/>
            <a:ahLst/>
            <a:cxnLst/>
            <a:rect l="l" t="t" r="r" b="b"/>
            <a:pathLst>
              <a:path w="3359597" h="4748437">
                <a:moveTo>
                  <a:pt x="0" y="0"/>
                </a:moveTo>
                <a:lnTo>
                  <a:pt x="3359597" y="0"/>
                </a:lnTo>
                <a:lnTo>
                  <a:pt x="3359597" y="4748437"/>
                </a:lnTo>
                <a:lnTo>
                  <a:pt x="0" y="4748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2764733" y="773252"/>
            <a:ext cx="3096441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9"/>
              </a:lnSpc>
            </a:pPr>
            <a:r>
              <a:rPr lang="en-US" sz="3456" dirty="0">
                <a:solidFill>
                  <a:srgbClr val="FFFFFF"/>
                </a:solidFill>
                <a:latin typeface="TT Milks Casual 700 One Bold"/>
              </a:rPr>
              <a:t>МОНЕТА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659009" y="1683913"/>
            <a:ext cx="8506815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1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TT Milks Casual 700 One"/>
              </a:rPr>
              <a:t>Монета с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точки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зрения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теории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вероятностей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имеет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только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две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стороны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одна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из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которых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называется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“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орел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”, а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другая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- “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решка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”.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Монету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бросают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, и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она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падает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одной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из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сторон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ввверх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Никакие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другие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свойства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математической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монете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не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"/>
              </a:rPr>
              <a:t>присущи</a:t>
            </a:r>
            <a:r>
              <a:rPr lang="en-US" dirty="0">
                <a:solidFill>
                  <a:srgbClr val="000000"/>
                </a:solidFill>
                <a:latin typeface="TT Milks Casual 700 One"/>
              </a:rPr>
              <a:t>.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146953" y="3505674"/>
            <a:ext cx="5773980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1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TT Milks Casual 700 One"/>
              </a:rPr>
              <a:t>МАТЕМАТИЧЕСКАЯ МОНЕТА СЧИТАЕТСЯ СИММЕТРИЧНОЙ. ПРИ ЭТОМ ПОДРАЗУМЕВАЕТСЯ, ЧТО НИКАКОЙ ДРУГОЙ ИСХОД БРОСАНИЯ МОНЕТЫ НЕВОЗМОЖЕН, - ОНА НЕ МОЖЕТ ПОТЕРЯТЬСЯ, ЗАКАТИВШИСЬ В УГОЛ, И, ТЕМ БОЛЕЕ, НЕ МОЖЕТ “ВСТАТЬ НА РЕБРО”.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256549" y="229752"/>
            <a:ext cx="49092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87"/>
              </a:lnSpc>
              <a:spcBef>
                <a:spcPct val="0"/>
              </a:spcBef>
            </a:pPr>
            <a:r>
              <a:rPr lang="en-US" sz="1562">
                <a:solidFill>
                  <a:srgbClr val="000000"/>
                </a:solidFill>
                <a:latin typeface="TT Milks Casual 700 One"/>
              </a:rPr>
              <a:t>8 класс</a:t>
            </a:r>
          </a:p>
        </p:txBody>
      </p:sp>
    </p:spTree>
    <p:extLst>
      <p:ext uri="{BB962C8B-B14F-4D97-AF65-F5344CB8AC3E}">
        <p14:creationId xmlns:p14="http://schemas.microsoft.com/office/powerpoint/2010/main" val="208815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39045" y="561090"/>
            <a:ext cx="10057044" cy="948073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431C4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18803" y="453133"/>
            <a:ext cx="2034483" cy="203448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31C4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77161" y="611491"/>
            <a:ext cx="1717767" cy="1717767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39045" y="4822594"/>
            <a:ext cx="10057044" cy="1815802"/>
            <a:chOff x="0" y="0"/>
            <a:chExt cx="4088884" cy="73824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088885" cy="738249"/>
            </a:xfrm>
            <a:custGeom>
              <a:avLst/>
              <a:gdLst/>
              <a:ahLst/>
              <a:cxnLst/>
              <a:rect l="l" t="t" r="r" b="b"/>
              <a:pathLst>
                <a:path w="4088885" h="738249">
                  <a:moveTo>
                    <a:pt x="0" y="0"/>
                  </a:moveTo>
                  <a:lnTo>
                    <a:pt x="4088885" y="0"/>
                  </a:lnTo>
                  <a:lnTo>
                    <a:pt x="4088885" y="738249"/>
                  </a:lnTo>
                  <a:lnTo>
                    <a:pt x="0" y="738249"/>
                  </a:lnTo>
                  <a:close/>
                </a:path>
              </a:pathLst>
            </a:custGeom>
            <a:solidFill>
              <a:srgbClr val="E0D5E4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72426" y="4554736"/>
            <a:ext cx="1127237" cy="1127237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0D5E4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99679" y="4681989"/>
            <a:ext cx="872731" cy="872731"/>
            <a:chOff x="0" y="0"/>
            <a:chExt cx="1745463" cy="1745463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0"/>
              <a:ext cx="1745463" cy="1745463"/>
              <a:chOff x="0" y="0"/>
              <a:chExt cx="812800" cy="81280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76200" y="-38100"/>
                <a:ext cx="660400" cy="7747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187"/>
                  </a:lnSpc>
                </a:pPr>
                <a:endParaRPr sz="1200"/>
              </a:p>
            </p:txBody>
          </p:sp>
        </p:grpSp>
        <p:sp>
          <p:nvSpPr>
            <p:cNvPr id="21" name="Freeform 21"/>
            <p:cNvSpPr/>
            <p:nvPr/>
          </p:nvSpPr>
          <p:spPr>
            <a:xfrm>
              <a:off x="197195" y="0"/>
              <a:ext cx="1351072" cy="1546291"/>
            </a:xfrm>
            <a:custGeom>
              <a:avLst/>
              <a:gdLst/>
              <a:ahLst/>
              <a:cxnLst/>
              <a:rect l="l" t="t" r="r" b="b"/>
              <a:pathLst>
                <a:path w="1351072" h="1546291">
                  <a:moveTo>
                    <a:pt x="0" y="0"/>
                  </a:moveTo>
                  <a:lnTo>
                    <a:pt x="1351073" y="0"/>
                  </a:lnTo>
                  <a:lnTo>
                    <a:pt x="1351073" y="1546291"/>
                  </a:lnTo>
                  <a:lnTo>
                    <a:pt x="0" y="1546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22" name="Freeform 22"/>
          <p:cNvSpPr/>
          <p:nvPr/>
        </p:nvSpPr>
        <p:spPr>
          <a:xfrm>
            <a:off x="913357" y="797180"/>
            <a:ext cx="1233597" cy="1250795"/>
          </a:xfrm>
          <a:custGeom>
            <a:avLst/>
            <a:gdLst/>
            <a:ahLst/>
            <a:cxnLst/>
            <a:rect l="l" t="t" r="r" b="b"/>
            <a:pathLst>
              <a:path w="1850395" h="1876193">
                <a:moveTo>
                  <a:pt x="0" y="0"/>
                </a:moveTo>
                <a:lnTo>
                  <a:pt x="1850395" y="0"/>
                </a:lnTo>
                <a:lnTo>
                  <a:pt x="1850395" y="1876193"/>
                </a:lnTo>
                <a:lnTo>
                  <a:pt x="0" y="18761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6902177" y="3072515"/>
            <a:ext cx="3618019" cy="1726312"/>
          </a:xfrm>
          <a:custGeom>
            <a:avLst/>
            <a:gdLst/>
            <a:ahLst/>
            <a:cxnLst/>
            <a:rect l="l" t="t" r="r" b="b"/>
            <a:pathLst>
              <a:path w="5427029" h="2589468">
                <a:moveTo>
                  <a:pt x="0" y="0"/>
                </a:moveTo>
                <a:lnTo>
                  <a:pt x="5427029" y="0"/>
                </a:lnTo>
                <a:lnTo>
                  <a:pt x="5427029" y="2589468"/>
                </a:lnTo>
                <a:lnTo>
                  <a:pt x="0" y="25894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2553285" y="3072515"/>
            <a:ext cx="3450344" cy="1542053"/>
          </a:xfrm>
          <a:custGeom>
            <a:avLst/>
            <a:gdLst/>
            <a:ahLst/>
            <a:cxnLst/>
            <a:rect l="l" t="t" r="r" b="b"/>
            <a:pathLst>
              <a:path w="5175516" h="2313080">
                <a:moveTo>
                  <a:pt x="0" y="0"/>
                </a:moveTo>
                <a:lnTo>
                  <a:pt x="5175517" y="0"/>
                </a:lnTo>
                <a:lnTo>
                  <a:pt x="5175517" y="2313080"/>
                </a:lnTo>
                <a:lnTo>
                  <a:pt x="0" y="2313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2696098" y="751868"/>
            <a:ext cx="4773513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9"/>
              </a:lnSpc>
            </a:pPr>
            <a:r>
              <a:rPr lang="en-US" sz="3456" dirty="0">
                <a:solidFill>
                  <a:srgbClr val="FFFFFF"/>
                </a:solidFill>
                <a:latin typeface="TT Milks Casual 700 One Bold"/>
              </a:rPr>
              <a:t>МОНЕТА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695726" y="1858414"/>
            <a:ext cx="8470098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1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Название “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орел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”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для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обратной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стороны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реверса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)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для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происходит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того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что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реверсе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российских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изображен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герб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российского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государства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-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двуглавый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орел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Впервые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орел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появился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при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великом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князе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Иване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iii.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256549" y="242452"/>
            <a:ext cx="49092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87"/>
              </a:lnSpc>
              <a:spcBef>
                <a:spcPct val="0"/>
              </a:spcBef>
            </a:pPr>
            <a:r>
              <a:rPr lang="en-US" sz="1562">
                <a:solidFill>
                  <a:srgbClr val="000000"/>
                </a:solidFill>
                <a:latin typeface="TT Milks Casual 700 One"/>
              </a:rPr>
              <a:t>8 класс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146953" y="5086605"/>
            <a:ext cx="881010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1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В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название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“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решка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”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для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лицевой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стороны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аверса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)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возникло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потому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что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рисунок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аверсе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российских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в xviii-xix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вв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напоминал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решетку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фоне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которой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был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написан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номинал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ее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достоинство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8322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7110" y="159100"/>
            <a:ext cx="11915038" cy="6581028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C998B7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39045" y="561090"/>
            <a:ext cx="10057044" cy="948073"/>
            <a:chOff x="0" y="0"/>
            <a:chExt cx="4088884" cy="3854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431C4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18803" y="453133"/>
            <a:ext cx="2034483" cy="2034483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31C4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77161" y="611491"/>
            <a:ext cx="1717767" cy="1717767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87"/>
                </a:lnSpc>
              </a:pPr>
              <a:endParaRPr sz="1200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696098" y="751868"/>
            <a:ext cx="4773513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39"/>
              </a:lnSpc>
            </a:pPr>
            <a:r>
              <a:rPr lang="en-US" sz="3456" dirty="0">
                <a:solidFill>
                  <a:srgbClr val="FFFFFF"/>
                </a:solidFill>
                <a:latin typeface="TT Milks Casual 700 One Bold"/>
              </a:rPr>
              <a:t>МОНЕТА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2623047" y="1755798"/>
            <a:ext cx="8573042" cy="731817"/>
            <a:chOff x="0" y="0"/>
            <a:chExt cx="3485535" cy="29753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485535" cy="297534"/>
            </a:xfrm>
            <a:custGeom>
              <a:avLst/>
              <a:gdLst/>
              <a:ahLst/>
              <a:cxnLst/>
              <a:rect l="l" t="t" r="r" b="b"/>
              <a:pathLst>
                <a:path w="3485535" h="297534">
                  <a:moveTo>
                    <a:pt x="0" y="0"/>
                  </a:moveTo>
                  <a:lnTo>
                    <a:pt x="3485535" y="0"/>
                  </a:lnTo>
                  <a:lnTo>
                    <a:pt x="3485535" y="297534"/>
                  </a:lnTo>
                  <a:lnTo>
                    <a:pt x="0" y="297534"/>
                  </a:lnTo>
                  <a:close/>
                </a:path>
              </a:pathLst>
            </a:custGeom>
            <a:solidFill>
              <a:srgbClr val="E0D5E4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18288" tIns="18288" rIns="18288" bIns="18288" rtlCol="0" anchor="t"/>
            <a:lstStyle/>
            <a:p>
              <a:pPr algn="ctr">
                <a:lnSpc>
                  <a:spcPts val="794"/>
                </a:lnSpc>
              </a:pPr>
              <a:endParaRPr sz="1200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696097" y="1795317"/>
            <a:ext cx="8500363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1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Монета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часто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помогала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людям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в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сложной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ситуации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сделать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выбор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положившись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судьбу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256549" y="242452"/>
            <a:ext cx="49092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87"/>
              </a:lnSpc>
              <a:spcBef>
                <a:spcPct val="0"/>
              </a:spcBef>
            </a:pPr>
            <a:r>
              <a:rPr lang="en-US" sz="1562">
                <a:solidFill>
                  <a:srgbClr val="000000"/>
                </a:solidFill>
                <a:latin typeface="TT Milks Casual 700 One"/>
              </a:rPr>
              <a:t>8 класс</a:t>
            </a:r>
          </a:p>
        </p:txBody>
      </p:sp>
      <p:sp>
        <p:nvSpPr>
          <p:cNvPr id="20" name="Freeform 20"/>
          <p:cNvSpPr/>
          <p:nvPr/>
        </p:nvSpPr>
        <p:spPr>
          <a:xfrm>
            <a:off x="913357" y="797180"/>
            <a:ext cx="1233597" cy="1250795"/>
          </a:xfrm>
          <a:custGeom>
            <a:avLst/>
            <a:gdLst/>
            <a:ahLst/>
            <a:cxnLst/>
            <a:rect l="l" t="t" r="r" b="b"/>
            <a:pathLst>
              <a:path w="1850395" h="1876193">
                <a:moveTo>
                  <a:pt x="0" y="0"/>
                </a:moveTo>
                <a:lnTo>
                  <a:pt x="1850395" y="0"/>
                </a:lnTo>
                <a:lnTo>
                  <a:pt x="1850395" y="1876193"/>
                </a:lnTo>
                <a:lnTo>
                  <a:pt x="0" y="18761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1139045" y="2773365"/>
            <a:ext cx="10057044" cy="3526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19"/>
              </a:lnSpc>
            </a:pP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“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Великий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японский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воитель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Нобунага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решил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однажды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атаковать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врага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который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десятикратно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превосходил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числом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его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солдат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Он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знал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что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победит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солдаты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его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уверены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были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В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дороге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он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остановился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у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синтоистского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храма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и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сказал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: </a:t>
            </a:r>
          </a:p>
          <a:p>
            <a:pPr algn="just">
              <a:lnSpc>
                <a:spcPts val="2519"/>
              </a:lnSpc>
            </a:pP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-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Когда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я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выйду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из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храма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то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брошу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Выпадет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герб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—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победим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выпадет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цифра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—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проиграем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сражение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</a:p>
          <a:p>
            <a:pPr algn="just">
              <a:lnSpc>
                <a:spcPts val="2519"/>
              </a:lnSpc>
            </a:pP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Нобунага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вошел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в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храм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и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стал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безмолвно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молиться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Затем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выйдя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из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храма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бросил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Выпал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герб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Солдаты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так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неистово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ринулись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в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бой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что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легко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одолели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врага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</a:t>
            </a:r>
          </a:p>
          <a:p>
            <a:pPr algn="just">
              <a:lnSpc>
                <a:spcPts val="2519"/>
              </a:lnSpc>
            </a:pP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—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Ничего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изменить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когда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действует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рука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судьбы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—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сказал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ему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адъютант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после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сражения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</a:t>
            </a:r>
          </a:p>
          <a:p>
            <a:pPr algn="just">
              <a:lnSpc>
                <a:spcPts val="251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—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Верно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не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изменить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—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подтвердил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Нобунага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показывая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ему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поддельную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монету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с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гербами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на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обеих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T Milks Casual 700 One Bold"/>
              </a:rPr>
              <a:t>сторонах</a:t>
            </a:r>
            <a:r>
              <a:rPr lang="en-US" dirty="0">
                <a:solidFill>
                  <a:srgbClr val="000000"/>
                </a:solidFill>
                <a:latin typeface="TT Milks Casual 700 One Bold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237857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09" y="172762"/>
            <a:ext cx="10058400" cy="8065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41" y="1077805"/>
            <a:ext cx="9996268" cy="567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5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1046</Words>
  <Application>Microsoft Office PowerPoint</Application>
  <PresentationFormat>Широкоэкранный</PresentationFormat>
  <Paragraphs>267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2" baseType="lpstr">
      <vt:lpstr>AGCenturion</vt:lpstr>
      <vt:lpstr>Arial</vt:lpstr>
      <vt:lpstr>Arial Narrow</vt:lpstr>
      <vt:lpstr>Arial Unicode MS</vt:lpstr>
      <vt:lpstr>Book Antiqua</vt:lpstr>
      <vt:lpstr>Calibri</vt:lpstr>
      <vt:lpstr>Calibri Light</vt:lpstr>
      <vt:lpstr>Garamond_Condenced-Bold</vt:lpstr>
      <vt:lpstr>Symbol</vt:lpstr>
      <vt:lpstr>Times New Roman</vt:lpstr>
      <vt:lpstr>TT Milks Casual 700 One</vt:lpstr>
      <vt:lpstr>TT Milks Casual 700 One Bold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ОГЭ</cp:lastModifiedBy>
  <cp:revision>128</cp:revision>
  <dcterms:created xsi:type="dcterms:W3CDTF">2016-10-15T09:48:39Z</dcterms:created>
  <dcterms:modified xsi:type="dcterms:W3CDTF">2023-10-17T09:45:51Z</dcterms:modified>
</cp:coreProperties>
</file>