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26"/>
  </p:notesMasterIdLst>
  <p:sldIdLst>
    <p:sldId id="256" r:id="rId2"/>
    <p:sldId id="273" r:id="rId3"/>
    <p:sldId id="258" r:id="rId4"/>
    <p:sldId id="259" r:id="rId5"/>
    <p:sldId id="277" r:id="rId6"/>
    <p:sldId id="260" r:id="rId7"/>
    <p:sldId id="275" r:id="rId8"/>
    <p:sldId id="261" r:id="rId9"/>
    <p:sldId id="276" r:id="rId10"/>
    <p:sldId id="262" r:id="rId11"/>
    <p:sldId id="270" r:id="rId12"/>
    <p:sldId id="263" r:id="rId13"/>
    <p:sldId id="264" r:id="rId14"/>
    <p:sldId id="274" r:id="rId15"/>
    <p:sldId id="265" r:id="rId16"/>
    <p:sldId id="266" r:id="rId17"/>
    <p:sldId id="267" r:id="rId18"/>
    <p:sldId id="271" r:id="rId19"/>
    <p:sldId id="268" r:id="rId20"/>
    <p:sldId id="272" r:id="rId21"/>
    <p:sldId id="278" r:id="rId22"/>
    <p:sldId id="269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000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9" autoAdjust="0"/>
    <p:restoredTop sz="86503" autoAdjust="0"/>
  </p:normalViewPr>
  <p:slideViewPr>
    <p:cSldViewPr>
      <p:cViewPr varScale="1">
        <p:scale>
          <a:sx n="54" d="100"/>
          <a:sy n="54" d="100"/>
        </p:scale>
        <p:origin x="-9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02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C268E-2390-4234-B1EA-D23300EE4FE4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34D53-A1FE-4EF8-B396-2E6D6FF8A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1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34D53-A1FE-4EF8-B396-2E6D6FF8A6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190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30473-6D09-44A3-8BD2-55816C2F0D7F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54674-448F-45F4-903A-54EC7C350D2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fond21veka.ru/publication/19/40/7439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2492896"/>
            <a:ext cx="6328792" cy="18002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AC0000"/>
                </a:solidFill>
                <a:ea typeface="Calibri"/>
                <a:cs typeface="Times New Roman"/>
              </a:rPr>
              <a:t>ПОРТФОЛИО </a:t>
            </a:r>
            <a:endParaRPr lang="ru-RU" sz="1050" dirty="0">
              <a:solidFill>
                <a:srgbClr val="AC0000"/>
              </a:solidFill>
              <a:latin typeface="Calibri"/>
              <a:ea typeface="Calibri"/>
              <a:cs typeface="Times New Roman"/>
            </a:endParaRPr>
          </a:p>
          <a:p>
            <a:r>
              <a:rPr lang="ru-RU" b="1" dirty="0">
                <a:solidFill>
                  <a:srgbClr val="AC0000"/>
                </a:solidFill>
                <a:ea typeface="Calibri"/>
                <a:cs typeface="Times New Roman"/>
              </a:rPr>
              <a:t>ПЕДАГОГИЧЕСКИХ ДОСТИЖЕНИЙ</a:t>
            </a:r>
            <a:endParaRPr lang="ru-RU" sz="1050" dirty="0">
              <a:solidFill>
                <a:srgbClr val="AC000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AC0000"/>
                </a:solidFill>
                <a:ea typeface="Calibri"/>
                <a:cs typeface="Times New Roman"/>
              </a:rPr>
              <a:t> </a:t>
            </a:r>
            <a:endParaRPr lang="ru-RU" sz="1050" dirty="0">
              <a:solidFill>
                <a:srgbClr val="AC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91680" y="620688"/>
            <a:ext cx="6480720" cy="1296144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Муниципальное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бюджетное общеобразовательное учреждение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Тоншерминская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средняя общеобразовательная школа»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</a:b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Тетюшского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муниципального района Республики Татарстан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chemeClr val="accent4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</a:br>
            <a:r>
              <a:rPr lang="ru-RU" sz="4000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3200" dirty="0"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386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Распространение педагогического опыта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650309"/>
              </p:ext>
            </p:extLst>
          </p:nvPr>
        </p:nvGraphicFramePr>
        <p:xfrm>
          <a:off x="1187624" y="1628801"/>
          <a:ext cx="7416824" cy="4808251"/>
        </p:xfrm>
        <a:graphic>
          <a:graphicData uri="http://schemas.openxmlformats.org/drawingml/2006/table">
            <a:tbl>
              <a:tblPr firstRow="1" firstCol="1" bandRow="1"/>
              <a:tblGrid>
                <a:gridCol w="1224136"/>
                <a:gridCol w="6192688"/>
              </a:tblGrid>
              <a:tr h="216023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                    Участие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252" marR="33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252" marR="33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7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252" marR="33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«Мотивация учения - основное условие успешного обучения».</a:t>
                      </a:r>
                      <a:endParaRPr lang="ru-RU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МКУ «Отдел образования Исполнительного комитета </a:t>
                      </a:r>
                      <a:r>
                        <a:rPr lang="ru-RU" sz="1400" dirty="0" err="1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Тетюшского</a:t>
                      </a: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муниципального района РТ, для учителей начальных классов, МБОУ «Федоровская начальная общеобразовательная школа», 2018</a:t>
                      </a:r>
                      <a:endParaRPr lang="ru-RU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252" marR="33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9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252" marR="33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Метапредметное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содержание начального образования в условиях ФГОС», АО «Издательство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Учебная литература», для учителей начальных классов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г.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Казань, </a:t>
                      </a: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2018 год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252" marR="33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54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252" marR="33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«Организация внеурочной деятельности и формирование личностных результатов обучающихся», ГАОУ ДПО «Институт развития образования Республики Татарстан», для учителей начальных классов в рамках реализации мероприятий государственной программы Российской Федерации «Развитие образования», г.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Казань, 2018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252" marR="33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83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252" marR="33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«Психологические основы организации обучения на уроках русского языка и литературного чтения в начальной школе», центр повышения квалификации Академия наук Республики Татарстан, для учителей начальных классов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г.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Казань, 2019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252" marR="33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656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Семинары</a:t>
            </a:r>
            <a:endParaRPr lang="ru-RU" sz="3600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8533612"/>
              </p:ext>
            </p:extLst>
          </p:nvPr>
        </p:nvGraphicFramePr>
        <p:xfrm>
          <a:off x="827585" y="1484784"/>
          <a:ext cx="7920879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1151287"/>
                <a:gridCol w="1519361"/>
                <a:gridCol w="5250231"/>
              </a:tblGrid>
              <a:tr h="662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2019, декабрь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Муниципальный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Внеклассное мероприятие «Дружба народов»,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Тоншерминская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средняя общеобразовательная школа»,  семинар  директоров школ 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Тетюшского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 РТ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457849"/>
              </p:ext>
            </p:extLst>
          </p:nvPr>
        </p:nvGraphicFramePr>
        <p:xfrm>
          <a:off x="827584" y="2492896"/>
          <a:ext cx="7903004" cy="3910556"/>
        </p:xfrm>
        <a:graphic>
          <a:graphicData uri="http://schemas.openxmlformats.org/drawingml/2006/table">
            <a:tbl>
              <a:tblPr firstRow="1" firstCol="1" bandRow="1"/>
              <a:tblGrid>
                <a:gridCol w="6624736"/>
                <a:gridCol w="1278268"/>
              </a:tblGrid>
              <a:tr h="495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Семинар «Психологические основы организации обучения на уроках русского языка и литературного чтения в начальной школе», центр повышения квалификации Академия наук Республики Татарстан, для учителей начальных классов, г. Казань</a:t>
                      </a: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7800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1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«Современное образование и воспитание в начальной школе: новые вызовы, новые возможности, новая ответственность», МКУ «Отдел образования Исполнительного комитета 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Тетюшского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 РТ, секция учителей начальных классов в рамках августовского совещания работников образования, МБОУ «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Тетюшская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средняя общеобразовательная школа № 1 им. Ханжина П.С.»</a:t>
                      </a: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</a:t>
                      </a: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1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33650" algn="l"/>
                        </a:tabLst>
                      </a:pP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Вебинар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«Педагогическая мастерская: обзор практик для эффективной реализации дистанционного обучения», ИРО РТ</a:t>
                      </a: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</a:t>
                      </a: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41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Вебинар «Инновационные подходы к преподаванию математики и окружающего мира в начальной школе: технологии и методические приемы», издательство «Просвещение»</a:t>
                      </a: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43000" algn="l"/>
                          <a:tab pos="1609725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</a:t>
                      </a: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1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Вебинар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учебной платформы «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Учи.ру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 по теме «Как организовать дистанционное обучение на платформе Учи . 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43000" algn="l"/>
                          <a:tab pos="1609725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</a:t>
                      </a: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700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Методические публикации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785079"/>
              </p:ext>
            </p:extLst>
          </p:nvPr>
        </p:nvGraphicFramePr>
        <p:xfrm>
          <a:off x="1403648" y="1539241"/>
          <a:ext cx="6504305" cy="1691640"/>
        </p:xfrm>
        <a:graphic>
          <a:graphicData uri="http://schemas.openxmlformats.org/drawingml/2006/table">
            <a:tbl>
              <a:tblPr firstRow="1" firstCol="1" bandRow="1"/>
              <a:tblGrid>
                <a:gridCol w="1134487"/>
                <a:gridCol w="1470434"/>
                <a:gridCol w="3157501"/>
                <a:gridCol w="741883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Чăваш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чĕлхи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тимĕр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татрĕ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», внеклассное занятие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Межрегиональный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«Чувашский язык и литература: теория и методика»: сб. статей. Вып. 26. Чебоксары: Чуваш. гос. пед. ун-т, 2,5 стр.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Сценарий праздника "День защиты детей"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Федеральный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Всероссийское сетевое издание для педагогов и учащихся образовательных учреждений "ФОНД 21  ВЕКА". </a:t>
                      </a:r>
                      <a:r>
                        <a:rPr lang="ru-RU" sz="1250" u="sng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/>
                        </a:rPr>
                        <a:t>http://fond21veka.ru/publication/19/40/7439/</a:t>
                      </a:r>
                      <a:r>
                        <a:rPr lang="ru-RU" sz="12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11стр.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607188"/>
            <a:ext cx="2016224" cy="257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13666"/>
            <a:ext cx="2097518" cy="256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9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Результаты участия в конкурсах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8384560"/>
              </p:ext>
            </p:extLst>
          </p:nvPr>
        </p:nvGraphicFramePr>
        <p:xfrm>
          <a:off x="1187624" y="1412776"/>
          <a:ext cx="7417185" cy="3845808"/>
        </p:xfrm>
        <a:graphic>
          <a:graphicData uri="http://schemas.openxmlformats.org/drawingml/2006/table">
            <a:tbl>
              <a:tblPr firstRow="1" firstCol="1" bandRow="1"/>
              <a:tblGrid>
                <a:gridCol w="3744416"/>
                <a:gridCol w="1462763"/>
                <a:gridCol w="1323661"/>
                <a:gridCol w="886345"/>
              </a:tblGrid>
              <a:tr h="493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«Мастер- класс  педагога» современное воспитание молодого поколения. Методические разработки учителей и учащихся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Федеральный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Диплом победителя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2018 год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Методические разработки учителей начальных классов, номинация «Классный час»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Муниципальный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3 место, грамота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2019 год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0736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Методические разработки учителей начальных классов, номинация :»Лучшее внеклассное  мероприятие в начальной школе»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2020</a:t>
                      </a:r>
                      <a:r>
                        <a:rPr lang="ru-RU" sz="14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год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  <a:t>II Республиканский конкурс творческих работ</a:t>
                      </a:r>
                      <a:b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</a:b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  <a:t>для учащихся, воспитателей и педагогов образовательных организаций</a:t>
                      </a:r>
                      <a:b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</a:b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  <a:t>«Рабочей профессией славится мой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  <a:t>Татарстан!»‚посвященный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  <a:t> 100-летию образования ТАССР, номинация: «Тесты»</a:t>
                      </a:r>
                      <a:b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</a:b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2021 год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29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НАГРАДЫ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600919"/>
            <a:ext cx="1947438" cy="2627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955" y="2776736"/>
            <a:ext cx="1816100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8960"/>
            <a:ext cx="1791484" cy="232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Фуражкина\Desktop\фото 21\IMG_20210113_2054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29446"/>
            <a:ext cx="252028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79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128792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70C0"/>
                </a:solidFill>
              </a:rPr>
              <a:t>Участие в грантах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99592" y="1556793"/>
            <a:ext cx="7704856" cy="266429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>
                <a:ea typeface="Calibri"/>
                <a:cs typeface="Times New Roman"/>
              </a:rPr>
              <a:t> «</a:t>
            </a:r>
            <a:r>
              <a:rPr lang="ru-RU" dirty="0" err="1">
                <a:ea typeface="Calibri"/>
                <a:cs typeface="Times New Roman"/>
              </a:rPr>
              <a:t>Грантовая</a:t>
            </a:r>
            <a:r>
              <a:rPr lang="ru-RU" dirty="0">
                <a:ea typeface="Calibri"/>
                <a:cs typeface="Times New Roman"/>
              </a:rPr>
              <a:t> поддержка </a:t>
            </a:r>
            <a:r>
              <a:rPr lang="ru-RU" dirty="0" smtClean="0">
                <a:ea typeface="Calibri"/>
                <a:cs typeface="Times New Roman"/>
              </a:rPr>
              <a:t>профессионального роста </a:t>
            </a:r>
            <a:r>
              <a:rPr lang="ru-RU" dirty="0">
                <a:ea typeface="Calibri"/>
                <a:cs typeface="Times New Roman"/>
              </a:rPr>
              <a:t>учителей общеобразовательных организаций РТ»,  Министерства образования и науки Республики Татарстан </a:t>
            </a:r>
            <a:endParaRPr lang="ru-RU" dirty="0" smtClean="0">
              <a:ea typeface="Calibri"/>
              <a:cs typeface="Times New Roman"/>
            </a:endParaRPr>
          </a:p>
          <a:p>
            <a:pPr marL="0" indent="0" algn="ctr">
              <a:buNone/>
            </a:pPr>
            <a:r>
              <a:rPr lang="ru-RU" dirty="0" smtClean="0">
                <a:ea typeface="Calibri"/>
                <a:cs typeface="Times New Roman"/>
              </a:rPr>
              <a:t>«</a:t>
            </a:r>
            <a:r>
              <a:rPr lang="ru-RU" dirty="0">
                <a:ea typeface="Calibri"/>
                <a:cs typeface="Times New Roman"/>
              </a:rPr>
              <a:t>Учитель-мастер</a:t>
            </a:r>
            <a:r>
              <a:rPr lang="ru-RU" dirty="0" smtClean="0">
                <a:ea typeface="Calibri"/>
                <a:cs typeface="Times New Roman"/>
              </a:rPr>
              <a:t>», 2017 год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365104"/>
            <a:ext cx="3816424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123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128792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A40000"/>
                </a:solidFill>
              </a:rPr>
              <a:t>Результаты учебно-воспитательной работы</a:t>
            </a:r>
            <a:endParaRPr lang="ru-RU" sz="3600" dirty="0">
              <a:solidFill>
                <a:srgbClr val="A4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556792"/>
            <a:ext cx="7992888" cy="456937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Результаты </a:t>
            </a:r>
            <a:r>
              <a:rPr lang="ru-RU" dirty="0">
                <a:solidFill>
                  <a:srgbClr val="0070C0"/>
                </a:solidFill>
              </a:rPr>
              <a:t>республиканского </a:t>
            </a:r>
            <a:r>
              <a:rPr lang="ru-RU" dirty="0" smtClean="0">
                <a:solidFill>
                  <a:srgbClr val="0070C0"/>
                </a:solidFill>
              </a:rPr>
              <a:t>тестирования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470670"/>
              </p:ext>
            </p:extLst>
          </p:nvPr>
        </p:nvGraphicFramePr>
        <p:xfrm>
          <a:off x="971600" y="2132855"/>
          <a:ext cx="7704856" cy="3984801"/>
        </p:xfrm>
        <a:graphic>
          <a:graphicData uri="http://schemas.openxmlformats.org/drawingml/2006/table">
            <a:tbl>
              <a:tblPr firstRow="1" firstCol="1" bandRow="1"/>
              <a:tblGrid>
                <a:gridCol w="792088"/>
                <a:gridCol w="1296144"/>
                <a:gridCol w="864096"/>
                <a:gridCol w="2088232"/>
                <a:gridCol w="1584176"/>
                <a:gridCol w="1080120"/>
              </a:tblGrid>
              <a:tr h="20162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Учебный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Численность участников  республиканского тестирования, % от общей численности учащихся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Численность обучающихся, не справившихся с тестированием, % от обшей численности участников тестирования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5- 100%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0-0%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2018-2019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25170" algn="l"/>
                        </a:tabLs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Окружающий мир Математика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4- 100%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4- 100%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4- 100%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0-0%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0-0%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0-0%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29,7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19,5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13, 5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809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0070C0"/>
                </a:solidFill>
              </a:rPr>
              <a:t>Результаты участия обучающихся в очных предметных олимпиадах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149261"/>
              </p:ext>
            </p:extLst>
          </p:nvPr>
        </p:nvGraphicFramePr>
        <p:xfrm>
          <a:off x="1115616" y="1500768"/>
          <a:ext cx="7128792" cy="1618104"/>
        </p:xfrm>
        <a:graphic>
          <a:graphicData uri="http://schemas.openxmlformats.org/drawingml/2006/table">
            <a:tbl>
              <a:tblPr firstRow="1" firstCol="1" bandRow="1"/>
              <a:tblGrid>
                <a:gridCol w="1421842"/>
                <a:gridCol w="1892170"/>
                <a:gridCol w="1776050"/>
                <a:gridCol w="2038730"/>
              </a:tblGrid>
              <a:tr h="6427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Окружающий мир и ОБЖ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Образовательное учреждение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2018-2019 учебный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2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2018-2019 учебный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6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2018-2019 учебный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088489"/>
              </p:ext>
            </p:extLst>
          </p:nvPr>
        </p:nvGraphicFramePr>
        <p:xfrm>
          <a:off x="1115616" y="3178631"/>
          <a:ext cx="7128791" cy="1169800"/>
        </p:xfrm>
        <a:graphic>
          <a:graphicData uri="http://schemas.openxmlformats.org/drawingml/2006/table">
            <a:tbl>
              <a:tblPr firstRow="1" firstCol="1" bandRow="1"/>
              <a:tblGrid>
                <a:gridCol w="1350718"/>
                <a:gridCol w="4121890"/>
                <a:gridCol w="1656183"/>
              </a:tblGrid>
              <a:tr h="6089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Республиканский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642360" algn="r"/>
                        </a:tabLs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Олимпиада по математике (Эрудит</a:t>
                      </a: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), 2019-2020</a:t>
                      </a: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	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Сертификат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Международный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642360" algn="r"/>
                        </a:tabLs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Игра-конкурс «Русский медвежонок-2019»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Сертификат 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4" name="Picture 4" descr="C:\Users\Фуражкина\Desktop\УЧИТЕЛЬ 21 2\001 (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5567">
            <a:off x="1854837" y="4533690"/>
            <a:ext cx="1818446" cy="203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Фуражкина\Desktop\фото 21\IMG_20210113_205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2475">
            <a:off x="5507515" y="4545465"/>
            <a:ext cx="1728192" cy="201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89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941568" cy="122413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участия обучающихся</a:t>
            </a:r>
            <a:b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научно-практических конференциях</a:t>
            </a:r>
            <a:r>
              <a:rPr lang="ru-RU" sz="3600" dirty="0">
                <a:solidFill>
                  <a:prstClr val="black"/>
                </a:solidFill>
              </a:rPr>
              <a:t/>
            </a:r>
            <a:br>
              <a:rPr lang="ru-RU" sz="3600" dirty="0">
                <a:solidFill>
                  <a:prstClr val="black"/>
                </a:solidFill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420889"/>
            <a:ext cx="7931224" cy="180020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ea typeface="Calibri"/>
                <a:cs typeface="Times New Roman"/>
              </a:rPr>
              <a:t>Научно –практическая конференция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«Мое Отечество».</a:t>
            </a:r>
            <a:r>
              <a:rPr lang="ru-RU" sz="1600" dirty="0">
                <a:solidFill>
                  <a:prstClr val="black"/>
                </a:solidFill>
                <a:ea typeface="Calibri"/>
              </a:rPr>
              <a:t> </a:t>
            </a:r>
            <a:endParaRPr lang="ru-RU" sz="1600" dirty="0" smtClean="0">
              <a:solidFill>
                <a:prstClr val="black"/>
              </a:solidFill>
              <a:ea typeface="Calibri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prstClr val="black"/>
                </a:solidFill>
                <a:ea typeface="Calibri"/>
              </a:rPr>
              <a:t>Номинация</a:t>
            </a:r>
            <a:r>
              <a:rPr lang="ru-RU" sz="1600" dirty="0">
                <a:solidFill>
                  <a:prstClr val="black"/>
                </a:solidFill>
                <a:ea typeface="Calibri"/>
              </a:rPr>
              <a:t>: «Этих дней не смолкнет слава» </a:t>
            </a:r>
            <a:endParaRPr lang="ru-RU" sz="1600" dirty="0" smtClean="0">
              <a:solidFill>
                <a:prstClr val="black"/>
              </a:solidFill>
              <a:ea typeface="Calibri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prstClr val="black"/>
                </a:solidFill>
                <a:ea typeface="Calibri"/>
              </a:rPr>
              <a:t>по </a:t>
            </a:r>
            <a:r>
              <a:rPr lang="ru-RU" sz="1600" dirty="0">
                <a:solidFill>
                  <a:prstClr val="black"/>
                </a:solidFill>
                <a:ea typeface="Calibri"/>
              </a:rPr>
              <a:t>теме «История судьбы земляка Фуражкина Павла Александровича на фронте в годы Великой Отечественной войны 1941-1945 гг.», образовательное учреждение.</a:t>
            </a: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12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70C0"/>
                </a:solidFill>
              </a:rPr>
              <a:t>Результаты участия  </a:t>
            </a:r>
            <a:r>
              <a:rPr lang="ru-RU" sz="3600" dirty="0" smtClean="0">
                <a:solidFill>
                  <a:srgbClr val="0070C0"/>
                </a:solidFill>
              </a:rPr>
              <a:t>обучающихся </a:t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в конкурсах</a:t>
            </a:r>
            <a:endParaRPr lang="ru-RU" sz="3600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4500276"/>
              </p:ext>
            </p:extLst>
          </p:nvPr>
        </p:nvGraphicFramePr>
        <p:xfrm>
          <a:off x="899593" y="1556792"/>
          <a:ext cx="7776863" cy="4971902"/>
        </p:xfrm>
        <a:graphic>
          <a:graphicData uri="http://schemas.openxmlformats.org/drawingml/2006/table">
            <a:tbl>
              <a:tblPr firstRow="1" firstCol="1" bandRow="1"/>
              <a:tblGrid>
                <a:gridCol w="4676368"/>
                <a:gridCol w="1382792"/>
                <a:gridCol w="897653"/>
                <a:gridCol w="820050"/>
              </a:tblGrid>
              <a:tr h="2411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Конкурс чтецов «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Чаваш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ачи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!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Сассуна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пар!», посвященный 170-летию И. Я. Яковлева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Образовательное учреждение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1-2 места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Международный математический конкурс-игра «Кенгуру» 2018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Международный 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место в районе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Игра-конкурс «Русский медвежонок-2018»</a:t>
                      </a: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Международный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3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Межрегиональный конкурс детского наглядно-агитационного материала по пожарной безопасности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Победители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5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«Лыжня России-2017»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Образовательное учреждение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1-2 места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 год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6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«Лыжня России-2018»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Образовательное учреждение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3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Конкурс «Веселое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новогодие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9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районный фестиваль чувашской песни и танца «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Течче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шевлисем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место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4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Республиканский  детский художественный фестиваль народного творчества «Без </a:t>
                      </a:r>
                      <a:r>
                        <a:rPr lang="ru-RU" sz="1400" spc="-15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бергә</a:t>
                      </a:r>
                      <a:r>
                        <a:rPr lang="ru-RU" sz="1400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», номинация «Хореография», младшая группа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49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VII</a:t>
                      </a: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районная конференция школьников «Природное наследие и экология», номинация «Мой родной край» Республиканского конкурса «Сохраним природу Татарстана!» в рамках международной акции «Марш парков» в номинации «Рисунок»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2место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 год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73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920880" cy="36004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ea typeface="Calibri"/>
                <a:cs typeface="Times New Roman"/>
              </a:rPr>
              <a:t/>
            </a:r>
            <a:br>
              <a:rPr lang="ru-RU" sz="3100" b="1" dirty="0" smtClean="0">
                <a:ea typeface="Calibri"/>
                <a:cs typeface="Times New Roman"/>
              </a:rPr>
            </a:br>
            <a:r>
              <a:rPr lang="ru-RU" sz="3100" dirty="0">
                <a:latin typeface="Calibri"/>
                <a:ea typeface="Calibri"/>
                <a:cs typeface="Times New Roman"/>
              </a:rPr>
              <a:t/>
            </a:r>
            <a:br>
              <a:rPr lang="ru-RU" sz="3100" dirty="0">
                <a:latin typeface="Calibri"/>
                <a:ea typeface="Calibri"/>
                <a:cs typeface="Times New Roman"/>
              </a:rPr>
            </a:br>
            <a:r>
              <a:rPr lang="ru-RU" sz="3100" dirty="0" smtClean="0">
                <a:ea typeface="Calibri"/>
                <a:cs typeface="Times New Roman"/>
              </a:rPr>
              <a:t>                                                                </a:t>
            </a:r>
            <a:r>
              <a:rPr lang="ru-RU" sz="3100" dirty="0" smtClean="0">
                <a:solidFill>
                  <a:srgbClr val="0070C0"/>
                </a:solidFill>
                <a:ea typeface="Calibri"/>
                <a:cs typeface="Times New Roman"/>
              </a:rPr>
              <a:t>визитка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 smtClean="0">
                <a:solidFill>
                  <a:srgbClr val="002060"/>
                </a:solidFill>
                <a:ea typeface="Calibri"/>
                <a:cs typeface="Times New Roman"/>
              </a:rPr>
              <a:t>Фуражкина</a:t>
            </a:r>
            <a:r>
              <a:rPr lang="ru-RU" sz="27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700" b="1" dirty="0" smtClean="0">
                <a:solidFill>
                  <a:srgbClr val="002060"/>
                </a:solidFill>
                <a:ea typeface="Calibri"/>
                <a:cs typeface="Times New Roman"/>
              </a:rPr>
              <a:t>Тамара Васильевна</a:t>
            </a: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  <a:ea typeface="Calibri"/>
                <a:cs typeface="Times New Roman"/>
              </a:rPr>
              <a:t> визитка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3356992"/>
            <a:ext cx="7344816" cy="326673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dirty="0" smtClean="0">
                <a:ea typeface="Calibri"/>
                <a:cs typeface="Times New Roman"/>
              </a:rPr>
              <a:t>Учитель </a:t>
            </a:r>
            <a:r>
              <a:rPr lang="ru-RU" dirty="0">
                <a:ea typeface="Calibri"/>
                <a:cs typeface="Times New Roman"/>
              </a:rPr>
              <a:t>начальных </a:t>
            </a:r>
            <a:r>
              <a:rPr lang="ru-RU" dirty="0" smtClean="0">
                <a:ea typeface="Calibri"/>
                <a:cs typeface="Times New Roman"/>
              </a:rPr>
              <a:t>классов</a:t>
            </a:r>
            <a:r>
              <a:rPr lang="ru-RU" sz="1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ea typeface="Calibri"/>
                <a:cs typeface="Times New Roman"/>
              </a:rPr>
              <a:t>муниципального </a:t>
            </a:r>
            <a:r>
              <a:rPr lang="ru-RU" dirty="0">
                <a:ea typeface="Calibri"/>
                <a:cs typeface="Times New Roman"/>
              </a:rPr>
              <a:t>бюджетного общеобразовательного учреждения «</a:t>
            </a:r>
            <a:r>
              <a:rPr lang="ru-RU" dirty="0" err="1">
                <a:ea typeface="Calibri"/>
                <a:cs typeface="Times New Roman"/>
              </a:rPr>
              <a:t>Тоншерминская</a:t>
            </a:r>
            <a:r>
              <a:rPr lang="ru-RU" dirty="0">
                <a:ea typeface="Calibri"/>
                <a:cs typeface="Times New Roman"/>
              </a:rPr>
              <a:t> средняя  общеобразовательная школа» </a:t>
            </a:r>
            <a:r>
              <a:rPr lang="ru-RU" dirty="0" err="1" smtClean="0">
                <a:ea typeface="Calibri"/>
                <a:cs typeface="Times New Roman"/>
              </a:rPr>
              <a:t>Тетюшского</a:t>
            </a:r>
            <a:r>
              <a:rPr lang="ru-RU" dirty="0" smtClean="0">
                <a:ea typeface="Calibri"/>
                <a:cs typeface="Times New Roman"/>
              </a:rPr>
              <a:t>  </a:t>
            </a:r>
            <a:r>
              <a:rPr lang="ru-RU" dirty="0">
                <a:ea typeface="Calibri"/>
                <a:cs typeface="Times New Roman"/>
              </a:rPr>
              <a:t>муниципального района </a:t>
            </a:r>
            <a:r>
              <a:rPr lang="ru-RU" dirty="0" smtClean="0">
                <a:ea typeface="Calibri"/>
                <a:cs typeface="Times New Roman"/>
              </a:rPr>
              <a:t>Республики </a:t>
            </a:r>
            <a:r>
              <a:rPr lang="ru-RU" dirty="0">
                <a:ea typeface="Calibri"/>
                <a:cs typeface="Times New Roman"/>
              </a:rPr>
              <a:t>Татарстан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dirty="0" smtClean="0">
              <a:ea typeface="Calibri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dirty="0" smtClean="0">
                <a:ea typeface="Calibri"/>
                <a:cs typeface="Times New Roman"/>
              </a:rPr>
              <a:t>Образование </a:t>
            </a:r>
            <a:r>
              <a:rPr lang="ru-RU" dirty="0">
                <a:ea typeface="Calibri"/>
                <a:cs typeface="Times New Roman"/>
              </a:rPr>
              <a:t>высшее, Казанский </a:t>
            </a:r>
            <a:r>
              <a:rPr lang="ru-RU" dirty="0" smtClean="0">
                <a:ea typeface="Calibri"/>
                <a:cs typeface="Times New Roman"/>
              </a:rPr>
              <a:t>государственный педагогический </a:t>
            </a:r>
            <a:r>
              <a:rPr lang="ru-RU" dirty="0">
                <a:ea typeface="Calibri"/>
                <a:cs typeface="Times New Roman"/>
              </a:rPr>
              <a:t>институт, 1993 </a:t>
            </a:r>
            <a:r>
              <a:rPr lang="ru-RU" dirty="0" smtClean="0">
                <a:ea typeface="Calibri"/>
                <a:cs typeface="Times New Roman"/>
              </a:rPr>
              <a:t>год, по </a:t>
            </a:r>
            <a:r>
              <a:rPr lang="ru-RU" dirty="0">
                <a:ea typeface="Calibri"/>
                <a:cs typeface="Times New Roman"/>
              </a:rPr>
              <a:t>специальности педагогика и </a:t>
            </a:r>
            <a:r>
              <a:rPr lang="ru-RU" dirty="0" smtClean="0">
                <a:ea typeface="Calibri"/>
                <a:cs typeface="Times New Roman"/>
              </a:rPr>
              <a:t>методика</a:t>
            </a:r>
            <a:r>
              <a:rPr lang="ru-RU" sz="1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ea typeface="Calibri"/>
                <a:cs typeface="Times New Roman"/>
              </a:rPr>
              <a:t>начального </a:t>
            </a:r>
            <a:r>
              <a:rPr lang="ru-RU" dirty="0">
                <a:ea typeface="Calibri"/>
                <a:cs typeface="Times New Roman"/>
              </a:rPr>
              <a:t>обучения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 algn="ctr">
              <a:buNone/>
            </a:pPr>
            <a:r>
              <a:rPr lang="ru-RU" b="1" dirty="0" smtClean="0">
                <a:ea typeface="Calibri"/>
                <a:cs typeface="Times New Roman"/>
              </a:rPr>
              <a:t>Педагогический </a:t>
            </a:r>
            <a:r>
              <a:rPr lang="ru-RU" b="1" dirty="0">
                <a:ea typeface="Calibri"/>
                <a:cs typeface="Times New Roman"/>
              </a:rPr>
              <a:t>стаж</a:t>
            </a:r>
            <a:r>
              <a:rPr lang="ru-RU" dirty="0">
                <a:ea typeface="Calibri"/>
                <a:cs typeface="Times New Roman"/>
              </a:rPr>
              <a:t>: 36 лет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 algn="ctr">
              <a:buNone/>
            </a:pPr>
            <a:r>
              <a:rPr lang="ru-RU" b="1" dirty="0" smtClean="0">
                <a:ea typeface="Calibri"/>
                <a:cs typeface="Times New Roman"/>
              </a:rPr>
              <a:t>Аттестационная категория</a:t>
            </a:r>
            <a:r>
              <a:rPr lang="ru-RU" dirty="0">
                <a:ea typeface="Calibri"/>
                <a:cs typeface="Times New Roman"/>
              </a:rPr>
              <a:t>: первая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3" descr="C:\Users\Фуражкина\Desktop\ШКОЛА\начальные кл\ШКОЛА\ФОТО\1 класс\IMG_398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48351"/>
            <a:ext cx="3096344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243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844094"/>
              </p:ext>
            </p:extLst>
          </p:nvPr>
        </p:nvGraphicFramePr>
        <p:xfrm>
          <a:off x="971600" y="2078894"/>
          <a:ext cx="7488832" cy="4328532"/>
        </p:xfrm>
        <a:graphic>
          <a:graphicData uri="http://schemas.openxmlformats.org/drawingml/2006/table">
            <a:tbl>
              <a:tblPr firstRow="1" firstCol="1" bandRow="1"/>
              <a:tblGrid>
                <a:gridCol w="4608512"/>
                <a:gridCol w="1296144"/>
                <a:gridCol w="864096"/>
                <a:gridCol w="720080"/>
              </a:tblGrid>
              <a:tr h="648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642360" algn="r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районный фестиваль чувашской песни и танца «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Течче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шевлисем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», номинация «Хореография</a:t>
                      </a: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», 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42360" algn="r"/>
                        </a:tabLst>
                        <a:defRPr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Муниципальный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место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4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642360" algn="r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Детский художественный фестиваль народного творчества «Без 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бергә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», номинация «Хореография», младшая </a:t>
                      </a: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группа, 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42360" algn="r"/>
                        </a:tabLst>
                        <a:defRPr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Республиканский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642360" algn="r"/>
                        </a:tabLst>
                      </a:pP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Дипломанты 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степени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7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225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ХVII</a:t>
                      </a:r>
                      <a:r>
                        <a:rPr lang="en-US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районная конференция школьников «Природное наследие и экология», номинация «Мой родной край» Республиканского конкурса «Сохраним природу Татарстана!» в рамках международной акции «Марш </a:t>
                      </a: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парков», 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7225" algn="l"/>
                        </a:tabLs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Муниципальный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место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642360" algn="r"/>
                        </a:tabLst>
                      </a:pPr>
                      <a:r>
                        <a:rPr lang="ru-RU" sz="14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«Веселые старты» среди учащихся 1-4 классов муниципального района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42360" algn="r"/>
                        </a:tabLst>
                        <a:defRPr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Муниципальный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место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4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95350" algn="l"/>
                        </a:tabLst>
                      </a:pPr>
                      <a:r>
                        <a:rPr lang="ru-RU" sz="14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Конкурс чтецов среди учащихся 1-4 классов «Чувашский язык, я тебя берегу»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95350" algn="l"/>
                        </a:tabLst>
                        <a:defRPr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Муниципальный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95350" algn="l"/>
                        </a:tabLst>
                      </a:pP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025" algn="l"/>
                          <a:tab pos="1409700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025" algn="l"/>
                          <a:tab pos="1409700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место	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место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025" algn="l"/>
                        </a:tabLst>
                      </a:pP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1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95350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Онлайн-акции, #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БессмертныйполкОнлайн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#</a:t>
                      </a:r>
                      <a:r>
                        <a:rPr lang="ru-RU" sz="1400" b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БессмертныйполкТатарстан</a:t>
                      </a: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 Фото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95350" algn="l"/>
                        </a:tabLst>
                      </a:pP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025" algn="l"/>
                          <a:tab pos="1409700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</a:t>
                      </a: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025" algn="l"/>
                          <a:tab pos="1409700" algn="l"/>
                        </a:tabLst>
                      </a:pP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85" marR="65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416593"/>
              </p:ext>
            </p:extLst>
          </p:nvPr>
        </p:nvGraphicFramePr>
        <p:xfrm>
          <a:off x="971600" y="764704"/>
          <a:ext cx="7488833" cy="1280160"/>
        </p:xfrm>
        <a:graphic>
          <a:graphicData uri="http://schemas.openxmlformats.org/drawingml/2006/table">
            <a:tbl>
              <a:tblPr firstRow="1" firstCol="1" bandRow="1"/>
              <a:tblGrid>
                <a:gridCol w="4573558"/>
                <a:gridCol w="1331099"/>
                <a:gridCol w="864096"/>
                <a:gridCol w="720080"/>
              </a:tblGrid>
              <a:tr h="4043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Республиканский конкурс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«Сохраним природу Татарстана!» в рамках международной акции «Марш парков»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1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Муниципальный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15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место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1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 конкурс юных фотолюбителей «Юность России»</a:t>
                      </a: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номинации «Макро», «Серия»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1место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место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 год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69" marR="252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821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Фуражкина\Desktop\фото 21\IMG_20210113_205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589" y="2168860"/>
            <a:ext cx="324478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Фуражкина\Desktop\фото 21\IMG_20210113_205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328" y="116632"/>
            <a:ext cx="3341045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Фуражкина\Desktop\фото 21\IMG_20210113_21491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180" y="4401108"/>
            <a:ext cx="3305341" cy="208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8"/>
            <a:ext cx="3456384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8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04856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70C0"/>
                </a:solidFill>
                <a:ea typeface="Calibri"/>
              </a:rPr>
              <a:t>Результаты обучающихся на основе годовых оценок</a:t>
            </a:r>
            <a:endParaRPr lang="ru-RU" sz="3600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581909"/>
              </p:ext>
            </p:extLst>
          </p:nvPr>
        </p:nvGraphicFramePr>
        <p:xfrm>
          <a:off x="1403648" y="1844824"/>
          <a:ext cx="6840760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1224136"/>
                <a:gridCol w="3384376"/>
                <a:gridCol w="1152128"/>
                <a:gridCol w="108012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2018-2019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класс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язык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 и литературное чтение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класс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 и литературное чтение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970644"/>
              </p:ext>
            </p:extLst>
          </p:nvPr>
        </p:nvGraphicFramePr>
        <p:xfrm>
          <a:off x="1403648" y="3861049"/>
          <a:ext cx="6840760" cy="2042535"/>
        </p:xfrm>
        <a:graphic>
          <a:graphicData uri="http://schemas.openxmlformats.org/drawingml/2006/table">
            <a:tbl>
              <a:tblPr firstRow="1" firstCol="1" bandRow="1"/>
              <a:tblGrid>
                <a:gridCol w="1224136"/>
                <a:gridCol w="3384376"/>
                <a:gridCol w="1152128"/>
                <a:gridCol w="1080120"/>
              </a:tblGrid>
              <a:tr h="360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2019-2020 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Литературное </a:t>
                      </a: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чтение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11" marR="616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класс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Русский </a:t>
                      </a: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11" marR="616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Родной язык 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11" marR="616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Литературное чтение на родном языке 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11" marR="616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Математика 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11" marR="616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	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Окружающий мир 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11" marR="616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1611" marR="616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51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926360" cy="108498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кадры из школьной жизни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24316"/>
            <a:ext cx="3110424" cy="20736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008" y="3897932"/>
            <a:ext cx="3386000" cy="2539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008" y="1556792"/>
            <a:ext cx="3086000" cy="2314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7624" y="3871292"/>
            <a:ext cx="3372000" cy="2529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5008" y="9414740"/>
            <a:ext cx="970992" cy="72824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0752" y="8829600"/>
            <a:ext cx="2143200" cy="160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2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74638"/>
            <a:ext cx="5184576" cy="983523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Полезные дела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258086"/>
            <a:ext cx="2160239" cy="11828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037" y="5203580"/>
            <a:ext cx="2088232" cy="1368152"/>
          </a:xfrm>
          <a:prstGeom prst="rect">
            <a:avLst/>
          </a:prstGeom>
        </p:spPr>
      </p:pic>
      <p:pic>
        <p:nvPicPr>
          <p:cNvPr id="1026" name="Picture 2" descr="C:\Users\Фуражкина\Desktop\21 фото\IMG_20170508_1612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62" y="1258161"/>
            <a:ext cx="247227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Фуражкина\Desktop\21 фото\IMG_54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02294"/>
            <a:ext cx="2592288" cy="172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Фуражкина\Desktop\21 фото\IMG_20201118_1222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515" y="4590130"/>
            <a:ext cx="2277764" cy="17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Фуражкина\Desktop\21 фото\IMG_20201118_12564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59" y="3789040"/>
            <a:ext cx="2520280" cy="189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Фуражкина\Desktop\21 фото\IMG_20210105_131624_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1" y="1561526"/>
            <a:ext cx="2633033" cy="196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Фуражкина\Desktop\IMG_20191220_11273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434" y="3645024"/>
            <a:ext cx="2467905" cy="138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31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412776"/>
            <a:ext cx="7560840" cy="367240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A40000"/>
                </a:solidFill>
              </a:rPr>
              <a:t>Карта результативности профессиональной</a:t>
            </a:r>
            <a:r>
              <a:rPr lang="ru-RU" sz="4000" dirty="0">
                <a:solidFill>
                  <a:srgbClr val="A40000"/>
                </a:solidFill>
              </a:rPr>
              <a:t/>
            </a:r>
            <a:br>
              <a:rPr lang="ru-RU" sz="4000" dirty="0">
                <a:solidFill>
                  <a:srgbClr val="A40000"/>
                </a:solidFill>
              </a:rPr>
            </a:br>
            <a:r>
              <a:rPr lang="ru-RU" sz="4000" b="1" dirty="0">
                <a:solidFill>
                  <a:srgbClr val="A40000"/>
                </a:solidFill>
              </a:rPr>
              <a:t>деятельности </a:t>
            </a:r>
            <a:endParaRPr lang="ru-RU" sz="4000" dirty="0">
              <a:solidFill>
                <a:srgbClr val="A4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0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dirty="0" smtClean="0">
                <a:solidFill>
                  <a:srgbClr val="0070C0"/>
                </a:solidFill>
              </a:rPr>
              <a:t>Курсы </a:t>
            </a:r>
            <a:r>
              <a:rPr lang="ru-RU" dirty="0">
                <a:solidFill>
                  <a:srgbClr val="0070C0"/>
                </a:solidFill>
              </a:rPr>
              <a:t>повышения квалификации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- Приволжский межрегиональный центр повышения квалификации и профессиональной переподготовки работников образования Института психологии и образования ФГАОУ ВПО «Казанский (Приволжский) федеральный университет», </a:t>
            </a:r>
            <a:r>
              <a:rPr lang="ru-RU" sz="1600" dirty="0"/>
              <a:t>с 02 октября 2017 года по 12 октября  2017 года, 64 часа, «Современный урок в начальной школе в условиях реализации ФГОС НОО», удостоверение КФУ УПК 066259, регистрационный номер УПК-20-030870/2017, г. Казань, дата выдачи 12 октября 2017 года</a:t>
            </a:r>
          </a:p>
          <a:p>
            <a:r>
              <a:rPr lang="ru-RU" sz="1600" dirty="0"/>
              <a:t> 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- НОУ ДПО «Центр социально-гуманитарного образования», </a:t>
            </a:r>
            <a:r>
              <a:rPr lang="ru-RU" sz="1600" dirty="0"/>
              <a:t>с 21 мая 2018 г. по 08 июня 2018 года, 72 часа, «Особенности организации инклюзивного обучения: разработка и реализация адаптированных образовательных программ в условиях внедрения ФГОС НОО ОВЗ», удостоверение 162407394380, г. Казань, выдано 8 июня 2018 г.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>
                <a:solidFill>
                  <a:srgbClr val="002060"/>
                </a:solidFill>
              </a:rPr>
              <a:t>- ГАОУ ДПО «Институт развития образования Республики Татарстан», </a:t>
            </a:r>
            <a:r>
              <a:rPr lang="ru-RU" sz="1600" dirty="0"/>
              <a:t>с 13 августа 2018 года по 25 августа 2018 года, 72 часа, курсы повышения квалификации для учителей начальных классов по программе «</a:t>
            </a:r>
            <a:r>
              <a:rPr lang="ru-RU" sz="1600" dirty="0" err="1"/>
              <a:t>Метапредметное</a:t>
            </a:r>
            <a:r>
              <a:rPr lang="ru-RU" sz="1600" dirty="0"/>
              <a:t> содержание начального образования в условиях реализации ФГОС», удостоверение 1800001709484, г. Казань, выдано 25 августа 2018 г.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9852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документы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Фуражкина\Desktop\фото 21\IMG_20210113_2033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717032"/>
            <a:ext cx="3168352" cy="2160240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1027" name="Picture 3" descr="C:\Users\Фуражкина\Desktop\фото 21\IMG_20210113_2035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17032"/>
            <a:ext cx="3168352" cy="2160240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1028" name="Picture 4" descr="C:\Users\Фуражкина\Desktop\фото 21\IMG_20210113_2028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15816" y="1484784"/>
            <a:ext cx="3384376" cy="2049666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29789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Государственные и отраслевые награды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400" dirty="0"/>
              <a:t>- Почетная грамота </a:t>
            </a:r>
            <a:r>
              <a:rPr lang="ru-RU" sz="1400" dirty="0" err="1"/>
              <a:t>Тетюшского</a:t>
            </a:r>
            <a:r>
              <a:rPr lang="ru-RU" sz="1400" dirty="0"/>
              <a:t> районного отдела народного образования и районного Совета председателей профкомов «За достигнутые успехи в деле обучения и воспитания подрастающего поколения и по результатам аттестации учителей 1995 года» от 23. 08 1995 года;</a:t>
            </a:r>
          </a:p>
          <a:p>
            <a:r>
              <a:rPr lang="ru-RU" sz="1400" dirty="0"/>
              <a:t>- Почетная грамота </a:t>
            </a:r>
            <a:r>
              <a:rPr lang="ru-RU" sz="1400" dirty="0" err="1"/>
              <a:t>Тетюшского</a:t>
            </a:r>
            <a:r>
              <a:rPr lang="ru-RU" sz="1400" dirty="0"/>
              <a:t> отдела образования «За  умелую организацию учебно-воспитательного процесса», 2000 год</a:t>
            </a:r>
          </a:p>
          <a:p>
            <a:r>
              <a:rPr lang="ru-RU" sz="1400" dirty="0"/>
              <a:t>- Грамота отдела образования МО и Н РТ в </a:t>
            </a:r>
            <a:r>
              <a:rPr lang="ru-RU" sz="1400" dirty="0" err="1"/>
              <a:t>Тетюшском</a:t>
            </a:r>
            <a:r>
              <a:rPr lang="ru-RU" sz="1400" dirty="0"/>
              <a:t> районе, «За достигнутые успехи в деле обучения и воспитания подрастающего поколения, за творческий подход к организации учебно-воспитательного процесса», приказ № 371-о/д от 4.10. 2005 года</a:t>
            </a:r>
          </a:p>
          <a:p>
            <a:r>
              <a:rPr lang="ru-RU" sz="1400" dirty="0"/>
              <a:t>- Благодарность учителю Центра поддержки талантливой молодежи «За организацию и проведение Всероссийских предметных олимпиад для младших школьников», 2013 год</a:t>
            </a:r>
          </a:p>
          <a:p>
            <a:r>
              <a:rPr lang="ru-RU" sz="1400" dirty="0"/>
              <a:t>- Почетная грамота МКУ «Отдел образования Исполнительного комитета </a:t>
            </a:r>
            <a:r>
              <a:rPr lang="ru-RU" sz="1400" dirty="0" err="1"/>
              <a:t>Тетюшского</a:t>
            </a:r>
            <a:r>
              <a:rPr lang="ru-RU" sz="1400" dirty="0"/>
              <a:t> муниципального района РТ» «За внедрение в образовательный процесс новых форм и методов обучения, формирование интеллектуального, культурного и нравственного развития личности, успехи в практической подготовке обучающихся и воспитанников», приказ  № 157 от 13. 08. 2014 года</a:t>
            </a:r>
          </a:p>
          <a:p>
            <a:r>
              <a:rPr lang="ru-RU" sz="1400" dirty="0"/>
              <a:t>- Грамота МКУ «Отдел образования Исполнительного комитета </a:t>
            </a:r>
            <a:r>
              <a:rPr lang="ru-RU" sz="1400" dirty="0" err="1"/>
              <a:t>Тетюшского</a:t>
            </a:r>
            <a:r>
              <a:rPr lang="ru-RU" sz="1400" dirty="0"/>
              <a:t> муниципального района РТ» за подготовку призера муниципального этапа Республиканской олимпиады школьников по математике, приказ № 523-о/д от 27.11..2014</a:t>
            </a:r>
          </a:p>
          <a:p>
            <a:r>
              <a:rPr lang="ru-RU" sz="1400" dirty="0"/>
              <a:t>- Благодарность МКУ «Отдел образования Исполнительного комитета </a:t>
            </a:r>
            <a:r>
              <a:rPr lang="ru-RU" sz="1400" dirty="0" err="1"/>
              <a:t>Тетюшского</a:t>
            </a:r>
            <a:r>
              <a:rPr lang="ru-RU" sz="1400" dirty="0"/>
              <a:t> муниципального района РТ» за активное участие в организации и проведении единого государственного экзамена в </a:t>
            </a:r>
            <a:r>
              <a:rPr lang="ru-RU" sz="1400" dirty="0" err="1"/>
              <a:t>Тетюшском</a:t>
            </a:r>
            <a:r>
              <a:rPr lang="ru-RU" sz="1400" dirty="0"/>
              <a:t> муниципальном районе, приказ № 141-к от </a:t>
            </a:r>
            <a:r>
              <a:rPr lang="ru-RU" sz="1400" dirty="0" smtClean="0"/>
              <a:t>16.08.2016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2510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55576" y="1988840"/>
            <a:ext cx="8229600" cy="3589859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endParaRPr lang="ru-RU" sz="15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1500" dirty="0" smtClean="0">
                <a:solidFill>
                  <a:prstClr val="black"/>
                </a:solidFill>
              </a:rPr>
              <a:t>- </a:t>
            </a:r>
            <a:r>
              <a:rPr lang="ru-RU" sz="1500" dirty="0">
                <a:solidFill>
                  <a:prstClr val="black"/>
                </a:solidFill>
              </a:rPr>
              <a:t>Благодарность Главы </a:t>
            </a:r>
            <a:r>
              <a:rPr lang="ru-RU" sz="1500" dirty="0" err="1">
                <a:solidFill>
                  <a:prstClr val="black"/>
                </a:solidFill>
              </a:rPr>
              <a:t>Тетюшского</a:t>
            </a:r>
            <a:r>
              <a:rPr lang="ru-RU" sz="1500" dirty="0">
                <a:solidFill>
                  <a:prstClr val="black"/>
                </a:solidFill>
              </a:rPr>
              <a:t> муниципального района за внедрение в образовательный процесс новых форм и методов обучения, формирование интеллектуального, культурного и нравственного развития личности, успехи в практической подготовке обучающихся и воспитанников, от 06.10.2016 .</a:t>
            </a:r>
          </a:p>
          <a:p>
            <a:pPr marL="0" lvl="0" indent="0">
              <a:buNone/>
            </a:pPr>
            <a:r>
              <a:rPr lang="ru-RU" sz="1500" dirty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r>
              <a:rPr lang="ru-RU" sz="1500" dirty="0">
                <a:solidFill>
                  <a:prstClr val="black"/>
                </a:solidFill>
              </a:rPr>
              <a:t>- Благодарность МКУ «Отдел образования Исполнительного комитета </a:t>
            </a:r>
            <a:r>
              <a:rPr lang="ru-RU" sz="1500" dirty="0" err="1">
                <a:solidFill>
                  <a:prstClr val="black"/>
                </a:solidFill>
              </a:rPr>
              <a:t>Тетюшского</a:t>
            </a:r>
            <a:r>
              <a:rPr lang="ru-RU" sz="1500" dirty="0">
                <a:solidFill>
                  <a:prstClr val="black"/>
                </a:solidFill>
              </a:rPr>
              <a:t> муниципального района РТ» «За добросовестное, качественное исполнение должностных обязанностей организатора при проведении государственной итоговой аттестации в 2019 году», приказ № 105-к от 27. 06.  2019 г.</a:t>
            </a:r>
          </a:p>
          <a:p>
            <a:pPr lvl="0"/>
            <a:endParaRPr lang="ru-RU" sz="1500" dirty="0">
              <a:solidFill>
                <a:prstClr val="black"/>
              </a:solidFill>
            </a:endParaRPr>
          </a:p>
          <a:p>
            <a:pPr marL="0" indent="0" algn="just"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500" dirty="0" smtClean="0">
                <a:ea typeface="Times New Roman"/>
                <a:cs typeface="Times New Roman"/>
              </a:rPr>
              <a:t>- </a:t>
            </a:r>
            <a:r>
              <a:rPr lang="ru-RU" sz="1500" dirty="0">
                <a:ea typeface="Times New Roman"/>
                <a:cs typeface="Times New Roman"/>
              </a:rPr>
              <a:t>Диплом МКУ «Отдел образования Исполнительного комитета </a:t>
            </a:r>
            <a:r>
              <a:rPr lang="ru-RU" sz="1500" dirty="0" err="1">
                <a:ea typeface="Times New Roman"/>
                <a:cs typeface="Times New Roman"/>
              </a:rPr>
              <a:t>Тетюшского</a:t>
            </a:r>
            <a:r>
              <a:rPr lang="ru-RU" sz="1500" dirty="0">
                <a:ea typeface="Times New Roman"/>
                <a:cs typeface="Times New Roman"/>
              </a:rPr>
              <a:t> муниципального района РТ», приказ № 414-о/д от 24.09.2014, за 2 место на муниципальном этапе </a:t>
            </a:r>
            <a:r>
              <a:rPr lang="en-US" sz="1500" dirty="0">
                <a:ea typeface="Times New Roman"/>
                <a:cs typeface="Times New Roman"/>
              </a:rPr>
              <a:t>V </a:t>
            </a:r>
            <a:r>
              <a:rPr lang="ru-RU" sz="1500" dirty="0">
                <a:ea typeface="Times New Roman"/>
                <a:cs typeface="Times New Roman"/>
              </a:rPr>
              <a:t>Всероссийского конкурса «Учитель здоровья России-2014»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500" dirty="0">
                <a:ea typeface="Times New Roman"/>
                <a:cs typeface="Times New Roman"/>
              </a:rPr>
              <a:t>- Диплом Министерства Образования и Науки РТ, приказ № 6207/14 от 03.11.2014 за победу в номинации «За новизну и оригинальность идеи» республиканского этапа </a:t>
            </a:r>
            <a:r>
              <a:rPr lang="en-US" sz="1500" dirty="0">
                <a:ea typeface="Times New Roman"/>
                <a:cs typeface="Times New Roman"/>
              </a:rPr>
              <a:t>V</a:t>
            </a:r>
            <a:r>
              <a:rPr lang="ru-RU" sz="1500" dirty="0">
                <a:ea typeface="Times New Roman"/>
                <a:cs typeface="Times New Roman"/>
              </a:rPr>
              <a:t> Всероссийского конкурса «Учитель здоровья России-2014»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607725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600" dirty="0">
                <a:solidFill>
                  <a:srgbClr val="0070C0"/>
                </a:solidFill>
                <a:latin typeface="+mj-lt"/>
              </a:rPr>
              <a:t>Государственные и отраслевые </a:t>
            </a:r>
            <a:r>
              <a:rPr lang="ru-RU" sz="3600" dirty="0" smtClean="0">
                <a:solidFill>
                  <a:srgbClr val="0070C0"/>
                </a:solidFill>
                <a:latin typeface="+mj-lt"/>
              </a:rPr>
              <a:t>    награды</a:t>
            </a:r>
            <a:endParaRPr lang="ru-RU" sz="3600" dirty="0">
              <a:solidFill>
                <a:prstClr val="black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665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Сведения  о профессиональном  рейтинге и достижениях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85875" y="3679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Руководитель ШМО учителей начальных классов с </a:t>
            </a:r>
            <a:r>
              <a:rPr lang="ru-RU" sz="2800" dirty="0"/>
              <a:t>2016 г.</a:t>
            </a:r>
          </a:p>
          <a:p>
            <a:r>
              <a:rPr lang="ru-RU" sz="2800" dirty="0" smtClean="0"/>
              <a:t>Организатор </a:t>
            </a:r>
            <a:r>
              <a:rPr lang="ru-RU" sz="2800" dirty="0"/>
              <a:t>в аудитории в ППЭ по </a:t>
            </a:r>
            <a:r>
              <a:rPr lang="ru-RU" sz="2800" dirty="0" smtClean="0"/>
              <a:t>проведению ГИА с </a:t>
            </a:r>
            <a:r>
              <a:rPr lang="ru-RU" sz="2800" dirty="0"/>
              <a:t>2014 </a:t>
            </a:r>
            <a:r>
              <a:rPr lang="ru-RU" sz="2800" dirty="0" smtClean="0"/>
              <a:t>г</a:t>
            </a:r>
          </a:p>
          <a:p>
            <a:r>
              <a:rPr lang="ru-RU" sz="2800" dirty="0"/>
              <a:t>Член рабочей группы по разработке </a:t>
            </a:r>
            <a:r>
              <a:rPr lang="ru-RU" sz="2800" dirty="0" err="1"/>
              <a:t>КИМов</a:t>
            </a:r>
            <a:r>
              <a:rPr lang="ru-RU" sz="2800" dirty="0"/>
              <a:t> для учащихся начальных </a:t>
            </a:r>
            <a:r>
              <a:rPr lang="ru-RU" sz="2800" dirty="0" smtClean="0"/>
              <a:t>классов в образовательном учреждении с 2011г.</a:t>
            </a:r>
          </a:p>
          <a:p>
            <a:r>
              <a:rPr lang="ru-RU" sz="2800" dirty="0"/>
              <a:t>Член творческого коллектива «Черемуха</a:t>
            </a:r>
            <a:r>
              <a:rPr lang="ru-RU" sz="2800" dirty="0" smtClean="0"/>
              <a:t>» с 2013 г.</a:t>
            </a:r>
          </a:p>
          <a:p>
            <a:r>
              <a:rPr lang="ru-RU" sz="2800" dirty="0"/>
              <a:t>Член жюри районного конкурса исполнения чувашских песен на празднике «Масленица-2018», организованном ЧНК </a:t>
            </a:r>
            <a:r>
              <a:rPr lang="ru-RU" sz="2800" dirty="0" smtClean="0"/>
              <a:t>центром, 2018 г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2520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Научно-методическая деятельность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700809"/>
            <a:ext cx="6408712" cy="1800200"/>
          </a:xfrm>
        </p:spPr>
        <p:txBody>
          <a:bodyPr/>
          <a:lstStyle/>
          <a:p>
            <a:pPr marL="1828800" lvl="4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6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oknot_03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bloknot_03</Template>
  <TotalTime>621</TotalTime>
  <Words>1636</Words>
  <Application>Microsoft Office PowerPoint</Application>
  <PresentationFormat>Экран (4:3)</PresentationFormat>
  <Paragraphs>315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bloknot_03</vt:lpstr>
      <vt:lpstr>     Муниципальное бюджетное общеобразовательное учреждение «Тоншерминская средняя общеобразовательная школа» Тетюшского муниципального района Республики Татарстан   </vt:lpstr>
      <vt:lpstr>                                                                  визитка Фуражкина Тамара Васильевна  визитка</vt:lpstr>
      <vt:lpstr>Карта результативности профессиональной деятельности </vt:lpstr>
      <vt:lpstr>  Курсы повышения квалификации</vt:lpstr>
      <vt:lpstr>документы</vt:lpstr>
      <vt:lpstr>Государственные и отраслевые награды</vt:lpstr>
      <vt:lpstr>Презентация PowerPoint</vt:lpstr>
      <vt:lpstr>Сведения  о профессиональном  рейтинге и достижениях</vt:lpstr>
      <vt:lpstr>Научно-методическая деятельность</vt:lpstr>
      <vt:lpstr>Распространение педагогического опыта</vt:lpstr>
      <vt:lpstr>Семинары</vt:lpstr>
      <vt:lpstr>Методические публикации</vt:lpstr>
      <vt:lpstr>Результаты участия в конкурсах</vt:lpstr>
      <vt:lpstr>НАГРАДЫ</vt:lpstr>
      <vt:lpstr>Участие в грантах</vt:lpstr>
      <vt:lpstr>Результаты учебно-воспитательной работы</vt:lpstr>
      <vt:lpstr>Результаты участия обучающихся в очных предметных олимпиадах</vt:lpstr>
      <vt:lpstr>  Результаты участия обучающихся  в научно-практических конференциях </vt:lpstr>
      <vt:lpstr>Результаты участия  обучающихся  в конкурсах</vt:lpstr>
      <vt:lpstr>Презентация PowerPoint</vt:lpstr>
      <vt:lpstr>Презентация PowerPoint</vt:lpstr>
      <vt:lpstr>Результаты обучающихся на основе годовых оценок</vt:lpstr>
      <vt:lpstr>кадры из школьной жизни</vt:lpstr>
      <vt:lpstr>Полезные дела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Фуражкина</dc:creator>
  <cp:lastModifiedBy>Татьяна</cp:lastModifiedBy>
  <cp:revision>49</cp:revision>
  <dcterms:created xsi:type="dcterms:W3CDTF">2021-01-13T07:44:07Z</dcterms:created>
  <dcterms:modified xsi:type="dcterms:W3CDTF">2021-01-16T09:41:53Z</dcterms:modified>
</cp:coreProperties>
</file>