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7" r:id="rId4"/>
    <p:sldId id="288" r:id="rId5"/>
    <p:sldId id="289" r:id="rId6"/>
    <p:sldId id="290" r:id="rId7"/>
    <p:sldId id="293" r:id="rId8"/>
    <p:sldId id="257" r:id="rId9"/>
    <p:sldId id="258" r:id="rId10"/>
    <p:sldId id="260" r:id="rId11"/>
    <p:sldId id="292" r:id="rId12"/>
    <p:sldId id="294" r:id="rId13"/>
    <p:sldId id="291" r:id="rId14"/>
    <p:sldId id="262" r:id="rId15"/>
    <p:sldId id="263" r:id="rId16"/>
    <p:sldId id="265" r:id="rId17"/>
    <p:sldId id="266" r:id="rId18"/>
    <p:sldId id="267" r:id="rId19"/>
    <p:sldId id="264" r:id="rId20"/>
    <p:sldId id="268" r:id="rId21"/>
    <p:sldId id="270" r:id="rId22"/>
    <p:sldId id="284" r:id="rId23"/>
    <p:sldId id="285" r:id="rId24"/>
    <p:sldId id="271" r:id="rId25"/>
    <p:sldId id="272" r:id="rId26"/>
    <p:sldId id="295" r:id="rId27"/>
    <p:sldId id="296" r:id="rId28"/>
    <p:sldId id="297" r:id="rId29"/>
    <p:sldId id="298" r:id="rId30"/>
    <p:sldId id="283" r:id="rId31"/>
    <p:sldId id="273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CC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374CE-F80E-4AA6-B22A-3FB0B0BD74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0D9F4-8DB5-4C8E-B57D-F220FAE5E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9F35E-0198-4E2E-A87B-E9B0C974AA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C80C4-DCFC-45D9-B5E9-C91D063A06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EDCD2-CBA5-40E2-9D4C-DE27135CF3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E6C34-76F2-4061-8A6F-99A119269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17490-D6CB-41F3-B114-9BBB890A4F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EFF19-12F3-44A7-9F7F-606A3FF08C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696D8-C3F5-43B1-9E00-3BD8C44D18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B2CD1-2137-47F5-B546-02C865421A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A582A-11E8-4842-B1FD-887E88578D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50000">
              <a:srgbClr val="F3F3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2B92FC4-5714-4E75-8DC4-13B7AE0992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bestpravo.ru/sssr/gn-zakony/c5w.ht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887538"/>
            <a:ext cx="8569325" cy="1470025"/>
          </a:xfrm>
        </p:spPr>
        <p:txBody>
          <a:bodyPr/>
          <a:lstStyle/>
          <a:p>
            <a:pPr eaLnBrk="1" hangingPunct="1"/>
            <a:r>
              <a:rPr lang="ru-RU" sz="3600" b="1" cap="all" dirty="0" smtClean="0"/>
              <a:t>"</a:t>
            </a:r>
            <a:r>
              <a:rPr lang="ru-RU" sz="3600" b="1" cap="all" dirty="0"/>
              <a:t>ГОТОВ К ТРУДУ И ОБОРОНЕ </a:t>
            </a:r>
            <a:r>
              <a:rPr lang="ru-RU" sz="3600" b="1" cap="all" dirty="0" smtClean="0"/>
              <a:t>" </a:t>
            </a:r>
            <a:r>
              <a:rPr lang="ru-RU" sz="3600" b="1" cap="all" dirty="0"/>
              <a:t>(ГТО)</a:t>
            </a:r>
            <a:br>
              <a:rPr lang="ru-RU" sz="3600" b="1" cap="all" dirty="0"/>
            </a:br>
            <a:r>
              <a:rPr lang="ru-RU" sz="3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ВСЕРОССИЙСКИЙ  ФУЗКУЛЬТУРНО-СПОРТИВНЫЙ КОМПЛЕКС</a:t>
            </a:r>
            <a:r>
              <a:rPr lang="ru-RU" sz="3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6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11413" y="3789363"/>
            <a:ext cx="6400800" cy="1752600"/>
          </a:xfrm>
        </p:spPr>
        <p:txBody>
          <a:bodyPr/>
          <a:lstStyle/>
          <a:p>
            <a:endParaRPr lang="ru-RU" sz="1400" dirty="0" smtClean="0"/>
          </a:p>
          <a:p>
            <a:endParaRPr lang="ru-RU" sz="1400" dirty="0"/>
          </a:p>
          <a:p>
            <a:r>
              <a:rPr lang="ru-RU" sz="1400" dirty="0" smtClean="0"/>
              <a:t>ВЫПОЛНИЛ</a:t>
            </a:r>
            <a:r>
              <a:rPr lang="ru-RU" sz="2000" dirty="0"/>
              <a:t>:</a:t>
            </a:r>
            <a:r>
              <a:rPr lang="ru-RU" sz="2000" b="1" dirty="0" smtClean="0"/>
              <a:t> </a:t>
            </a:r>
          </a:p>
          <a:p>
            <a:pPr eaLnBrk="1" hangingPunct="1"/>
            <a:r>
              <a:rPr lang="ru-RU" sz="2000" b="1" dirty="0" err="1" smtClean="0">
                <a:solidFill>
                  <a:schemeClr val="accent2"/>
                </a:solidFill>
              </a:rPr>
              <a:t>Лисюк</a:t>
            </a:r>
            <a:r>
              <a:rPr lang="ru-RU" sz="2000" b="1" dirty="0" smtClean="0">
                <a:solidFill>
                  <a:schemeClr val="accent2"/>
                </a:solidFill>
              </a:rPr>
              <a:t> Олег Олегович – учитель физической культуры МБОУ «</a:t>
            </a:r>
            <a:r>
              <a:rPr lang="ru-RU" sz="2000" b="1" dirty="0" err="1" smtClean="0">
                <a:solidFill>
                  <a:schemeClr val="accent2"/>
                </a:solidFill>
              </a:rPr>
              <a:t>Трехозерской</a:t>
            </a:r>
            <a:r>
              <a:rPr lang="ru-RU" sz="2000" b="1" dirty="0" smtClean="0">
                <a:solidFill>
                  <a:schemeClr val="accent2"/>
                </a:solidFill>
              </a:rPr>
              <a:t> СОШ»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&amp;Fcy;&amp;Icy;&amp;Zcy;&amp;Kcy;&amp;Ucy;&amp;Lcy;&amp;SOFTcy;&amp;Tcy;&amp;Ucy;&amp;Rcy;&amp;Ncy;&amp;Ocy;-&amp;Scy;&amp;Pcy;&amp;Ocy;&amp;Rcy;&amp;Tcy;&amp;Icy;&amp;Vcy;&amp;Ncy;&amp;Ycy;&amp;Jcy; &amp;Kcy;&amp;Ocy;&amp;Mcy;&amp;Pcy;&amp;Lcy;&amp;IEcy;&amp;Kcy;&amp;Scy; &amp;Gcy;&amp;Tcy;&amp;Ocy;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24 мая 1930 года газета «Комсомольская правда» напечатала обращение, в котором предлагалось установить всесоюзные испытания на право получения значка «Готов к труду и обороне». Речь шла о необходимости введения единого критерия для оценки физической подготовленности молодежи.</a:t>
            </a:r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r>
              <a:rPr lang="ru-RU" dirty="0" smtClean="0"/>
              <a:t>Предлагалось установить специальные нормы и требования, а кто их выполнял – награждать значком.</a:t>
            </a:r>
          </a:p>
          <a:p>
            <a:r>
              <a:rPr lang="ru-RU" dirty="0" smtClean="0"/>
              <a:t>Автором комплекса ГТО 1931 года считается 20-летний московский физкультурник Иван Осипов. К испытаниям на получение значка «Готов к труду и обороне» первоначально допускались мужчины не моложе 18 лет и женщины не моложе 17 лет</a:t>
            </a:r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r>
              <a:rPr lang="ru-RU" dirty="0" smtClean="0"/>
              <a:t>. </a:t>
            </a:r>
            <a:r>
              <a:rPr lang="ru-RU" sz="2400" dirty="0" smtClean="0"/>
              <a:t>Для того, чтобы получить значок, нужно было выполнить 21 испытание, 15 из которых – практические. Они включали в себя следующие дисциплины: бег на 100, 500 и 1000 метров; прыжки в длину и высоту; метание гранаты; подтягивание на перекладине; лазание по канату или шесту; поднимание патронного ящика весом в 32 килограмма и безостановочное передвижение с ним на 50 метров; плавание; умение ездить на велосипеде или умение управлять трактором, мотоциклом, автомобилем; умение грести 1 км; лыжи на 3 и 10 км; верховую езду и продвижение в противогазе на 1 км. </a:t>
            </a:r>
            <a:endParaRPr lang="ru-RU" sz="2400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r>
              <a:rPr lang="ru-RU" sz="2800" dirty="0" smtClean="0"/>
              <a:t>Детская ступень комплекса, получившая название «Будь готов к труду и обороне» (БГТО) начала работать с 1934 года. В нее вошли 16 норм спортивно-технического характера – бег на короткие и длинные дистанции, прыжки в длину и высоту с разбега, метание гранаты, бег на лыжах на 3-5 километров для мальчиков и 2-3 километра для девочек, ходьба в противогазе, гимнастические упражнения, лазание, подтягивание, упражнения на равновесие, поднятие и переноска тяжестей.</a:t>
            </a:r>
            <a:endParaRPr lang="ru-RU" sz="2800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review-image" descr="http://go2.imgsmail.ru/imgpreview?key=2bd13e7036d75374&amp;mb=imgdb_preview_1297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19113" y="444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Актуальность:</a:t>
            </a:r>
            <a:b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928670"/>
            <a:ext cx="8229600" cy="4525963"/>
          </a:xfrm>
        </p:spPr>
        <p:txBody>
          <a:bodyPr/>
          <a:lstStyle/>
          <a:p>
            <a:endParaRPr lang="ru-RU" sz="1400" b="1" dirty="0" smtClean="0"/>
          </a:p>
          <a:p>
            <a:endParaRPr lang="ru-RU" sz="1400" b="1" dirty="0"/>
          </a:p>
          <a:p>
            <a:pPr marL="0" indent="0">
              <a:buNone/>
            </a:pPr>
            <a:r>
              <a:rPr lang="ru-RU" sz="1400" dirty="0" smtClean="0"/>
              <a:t>        </a:t>
            </a:r>
            <a:r>
              <a:rPr lang="ru-RU" sz="2000" dirty="0" smtClean="0"/>
              <a:t>Новый </a:t>
            </a:r>
            <a:r>
              <a:rPr lang="ru-RU" sz="2000" dirty="0"/>
              <a:t>комплекс ГТО – важный этап в развитии системы физического </a:t>
            </a:r>
            <a:r>
              <a:rPr lang="ru-RU" sz="2000" dirty="0" smtClean="0"/>
              <a:t>воспитания вас, ребята. </a:t>
            </a:r>
            <a:r>
              <a:rPr lang="ru-RU" sz="2000" dirty="0"/>
              <a:t>О</a:t>
            </a:r>
            <a:r>
              <a:rPr lang="ru-RU" sz="2000" dirty="0" smtClean="0"/>
              <a:t>н </a:t>
            </a:r>
            <a:r>
              <a:rPr lang="ru-RU" sz="2000" dirty="0"/>
              <a:t>способствует дальнейшему внедрению физической культуры в повседневную </a:t>
            </a:r>
            <a:r>
              <a:rPr lang="ru-RU" sz="2000" dirty="0" smtClean="0"/>
              <a:t>жизнь. </a:t>
            </a:r>
            <a:r>
              <a:rPr lang="ru-RU" sz="2000" dirty="0"/>
              <a:t>Создает необходимые возможности для всесторонней физической подготовки </a:t>
            </a:r>
            <a:r>
              <a:rPr lang="ru-RU" sz="2000" dirty="0" smtClean="0"/>
              <a:t>к </a:t>
            </a:r>
            <a:r>
              <a:rPr lang="ru-RU" sz="2000" dirty="0"/>
              <a:t>труду и обороне Родины </a:t>
            </a:r>
          </a:p>
          <a:p>
            <a:pPr marL="0" indent="0">
              <a:buNone/>
            </a:pPr>
            <a:r>
              <a:rPr lang="ru-RU" sz="2000" dirty="0" smtClean="0"/>
              <a:t>      Вместе </a:t>
            </a:r>
            <a:r>
              <a:rPr lang="ru-RU" sz="2000" dirty="0"/>
              <a:t>с Единой Всесоюзной спортивной классификацией комплекс </a:t>
            </a:r>
            <a:r>
              <a:rPr lang="ru-RU" sz="2000" dirty="0" smtClean="0"/>
              <a:t>ГТО на сегодняшний день </a:t>
            </a:r>
            <a:r>
              <a:rPr lang="ru-RU" sz="2000" dirty="0"/>
              <a:t>играет основополагающую роль в системе нормативных оценок </a:t>
            </a:r>
            <a:r>
              <a:rPr lang="ru-RU" sz="2000" dirty="0" smtClean="0"/>
              <a:t>физической подготовки.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Подготовка в школе к </a:t>
            </a:r>
            <a:r>
              <a:rPr lang="ru-RU" sz="2000" dirty="0"/>
              <a:t>выполнению требований и сдаче нормативов комплекса ГТО обеспечивается систематическими </a:t>
            </a:r>
            <a:r>
              <a:rPr lang="ru-RU" sz="2000" dirty="0" smtClean="0"/>
              <a:t>занятиями на уроках физкультуры и начальной </a:t>
            </a:r>
            <a:r>
              <a:rPr lang="ru-RU" sz="2000" dirty="0"/>
              <a:t>военной подготовки, спортивных </a:t>
            </a:r>
            <a:r>
              <a:rPr lang="ru-RU" sz="2000" dirty="0" smtClean="0"/>
              <a:t>секциях, группах общей физической подготовки </a:t>
            </a:r>
            <a:r>
              <a:rPr lang="ru-RU" sz="2000" dirty="0"/>
              <a:t>и самостоятельно.</a:t>
            </a:r>
          </a:p>
          <a:p>
            <a:pPr marL="0" indent="0">
              <a:buNone/>
            </a:pPr>
            <a:endParaRPr lang="ru-RU" sz="1400" dirty="0" smtClean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476672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Цель: </a:t>
            </a:r>
            <a:endParaRPr lang="ru-RU" sz="2400" b="1" dirty="0" smtClean="0"/>
          </a:p>
          <a:p>
            <a:endParaRPr lang="ru-RU" sz="2400" dirty="0"/>
          </a:p>
          <a:p>
            <a:r>
              <a:rPr lang="ru-RU" sz="2400" dirty="0" smtClean="0"/>
              <a:t>Забота </a:t>
            </a:r>
            <a:r>
              <a:rPr lang="ru-RU" sz="2400" dirty="0"/>
              <a:t>о здоровье людей,  добиваться всестороннего гармоничного  развития человека.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3272984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Задачи: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4180344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None/>
            </a:pPr>
            <a:r>
              <a:rPr lang="ru-RU" sz="2400" dirty="0"/>
              <a:t>Способствовать  формированию высокого морального и духовного облика людей, их гармоничному развитию и  помогать  сохранять на долгие годы крепкое здоровье и творческую активность.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5" name="AutoShape 2" descr="http://%D0%BA%D0%BE%D1%80%D0%BA%D0%BE%D0%B4%D0%B8%D0%BB.%D1%80%D1%84/wp-content/uploads/2013/03/GT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://%D0%BA%D0%BE%D1%80%D0%BA%D0%BE%D0%B4%D0%B8%D0%BB.%D1%80%D1%84/wp-content/uploads/2013/03/GTO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http://%D0%BA%D0%BE%D1%80%D0%BA%D0%BE%D0%B4%D0%B8%D0%BB.%D1%80%D1%84/wp-content/uploads/2013/03/GTO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НОРМАТИВНЫЕ ТРЕБОВАНИЯ</a:t>
            </a:r>
            <a:r>
              <a:rPr lang="ru-R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84300"/>
            <a:ext cx="8229600" cy="4205288"/>
          </a:xfrm>
        </p:spPr>
        <p:txBody>
          <a:bodyPr/>
          <a:lstStyle/>
          <a:p>
            <a:pPr marL="1371600" lvl="3" indent="0">
              <a:buNone/>
            </a:pPr>
            <a:r>
              <a:rPr lang="ru-RU" sz="2400" dirty="0"/>
              <a:t>Вместе с тем на современном этапе развития </a:t>
            </a:r>
            <a:r>
              <a:rPr lang="ru-RU" sz="2400" dirty="0" smtClean="0"/>
              <a:t> </a:t>
            </a:r>
            <a:r>
              <a:rPr lang="ru-RU" sz="2400" dirty="0"/>
              <a:t>общества действующий ныне комплекс ГТО по ряду положений и уровню нормативных требований не соответствует задачам, </a:t>
            </a:r>
            <a:r>
              <a:rPr lang="ru-RU" sz="2400" dirty="0" smtClean="0"/>
              <a:t>в </a:t>
            </a:r>
            <a:r>
              <a:rPr lang="ru-RU" sz="2400" dirty="0"/>
              <a:t>области физической культуры и спорта</a:t>
            </a:r>
            <a:r>
              <a:rPr lang="ru-RU" sz="2400" b="1" dirty="0"/>
              <a:t>, и не может служить достаточной основой дальнейшего совершенствования </a:t>
            </a:r>
            <a:r>
              <a:rPr lang="ru-RU" sz="2400" b="1" dirty="0" smtClean="0"/>
              <a:t> </a:t>
            </a:r>
            <a:r>
              <a:rPr lang="ru-RU" sz="2400" b="1" dirty="0"/>
              <a:t>системы физического воспитания.</a:t>
            </a:r>
            <a:endParaRPr lang="ru-RU" sz="2400" dirty="0"/>
          </a:p>
          <a:p>
            <a:pPr lvl="3"/>
            <a:endParaRPr lang="ru-RU" sz="1600" dirty="0" smtClean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ТРЕБОВАНИЕ ВРЕМЕНИ: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400" b="1" i="1" dirty="0" smtClean="0"/>
              <a:t>     УКАЗ</a:t>
            </a:r>
          </a:p>
          <a:p>
            <a:pPr algn="ctr">
              <a:buNone/>
            </a:pPr>
            <a:r>
              <a:rPr lang="ru-RU" sz="2400" b="1" i="1" dirty="0" smtClean="0"/>
              <a:t>                     ПРЕЗИДЕНТА РОССИЙСКОЙ ФЕДЕРАЦИИ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О Всероссийском физкультурно-спортивном комплексе "Готов к труду и обороне" (ГТО)</a:t>
            </a:r>
          </a:p>
          <a:p>
            <a:pPr algn="ctr">
              <a:buNone/>
            </a:pPr>
            <a:r>
              <a:rPr lang="ru-RU" sz="2000" b="1" dirty="0" smtClean="0"/>
              <a:t>В целях дальнейшего совершенствования государственной политики в области физической культуры и спорта, создания эффективной системы физического воспитания, направленной на развитие человеческого потенциала и укрепление здоровья населения, </a:t>
            </a:r>
            <a:br>
              <a:rPr lang="ru-RU" sz="2000" b="1" dirty="0" smtClean="0"/>
            </a:br>
            <a:endParaRPr lang="ru-RU" sz="2000" b="1" dirty="0" smtClean="0"/>
          </a:p>
          <a:p>
            <a:pPr algn="ctr">
              <a:buNone/>
            </a:pP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постановляю:</a:t>
            </a:r>
          </a:p>
          <a:p>
            <a:pPr>
              <a:buNone/>
            </a:pPr>
            <a:r>
              <a:rPr lang="ru-RU" sz="4000" dirty="0" smtClean="0"/>
              <a:t>1. Ввести в действие с 1 сентября 2014 года в Российской Федерации Всероссийский физкультурно-спортивный комплекс "Готов к труду и обороне" (ГТО) - программную и нормативную основу физического воспитания населения.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review-image" descr="http://www.h-lifestyle.ru/wp-content/uploads/2013/04/%D0%97%D0%B0%D0%BD%D1%8F%D1%82%D0%B8%D1%8F-%D1%84%D0%B8%D1%81%D0%BA%D1%83%D0%BB%D1%8C%D1%82%D1%83%D1%80%D0%BE%D0%B9-%D0%B8-%D1%81%D0%BF%D0%BE%D1%80%D1%82%D0%BE%D0%BC-2-1024x79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772816"/>
            <a:ext cx="8075240" cy="381677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</a:pPr>
            <a:endParaRPr lang="ru-RU" sz="28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357166"/>
            <a:ext cx="487828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 </a:t>
            </a:r>
            <a:r>
              <a:rPr lang="ru-RU" sz="2400" b="1" dirty="0"/>
              <a:t>СТРУКТУРА КОМПЛЕКСА </a:t>
            </a:r>
            <a:r>
              <a:rPr lang="ru-RU" sz="2400" b="1" dirty="0" smtClean="0"/>
              <a:t>ГТО</a:t>
            </a:r>
          </a:p>
          <a:p>
            <a:endParaRPr lang="ru-RU" sz="1400" b="1" dirty="0"/>
          </a:p>
          <a:p>
            <a:endParaRPr lang="ru-RU" sz="1400" b="1" dirty="0" smtClean="0"/>
          </a:p>
          <a:p>
            <a:endParaRPr lang="ru-RU" sz="1400" b="1" dirty="0"/>
          </a:p>
          <a:p>
            <a:endParaRPr lang="ru-RU" sz="1400" b="1" dirty="0"/>
          </a:p>
          <a:p>
            <a:r>
              <a:rPr lang="ru-RU" sz="1600" dirty="0"/>
              <a:t>Всесоюзный физкультурный комплекс "Готов к труду и обороне СССР" (ГТО) состоит из:</a:t>
            </a:r>
          </a:p>
          <a:p>
            <a:r>
              <a:rPr lang="ru-RU" sz="1600" dirty="0"/>
              <a:t>а) БГТО - 1 ступени - для учащихся 1 - 3 (4) классов школы;</a:t>
            </a:r>
          </a:p>
          <a:p>
            <a:r>
              <a:rPr lang="ru-RU" sz="1600" dirty="0"/>
              <a:t>БГТО - 2 ступени - для учащихся 4 (5) и 8 (9) классов школы;</a:t>
            </a:r>
          </a:p>
          <a:p>
            <a:r>
              <a:rPr lang="ru-RU" sz="1600" dirty="0"/>
              <a:t>ГТО - 1 ступени - для учащихся 9 - 10 (11) классов школы, профтехучилищ, средних специальных учебных заведений, трудящейся молодежи до 18-летнего возраста;</a:t>
            </a:r>
          </a:p>
          <a:p>
            <a:r>
              <a:rPr lang="ru-RU" sz="1600" dirty="0"/>
              <a:t>ГТО - 2 ступени - для студентов и трудящейся молодежи 18 - 27 лет;</a:t>
            </a:r>
          </a:p>
          <a:p>
            <a:r>
              <a:rPr lang="ru-RU" sz="1600" dirty="0"/>
              <a:t>б) многоборий комплекса ГТО - для учащихся, студентов и трудящихся в возрасте 10 - 60 лет.</a:t>
            </a:r>
          </a:p>
          <a:p>
            <a:r>
              <a:rPr lang="ru-RU" sz="1600" dirty="0"/>
              <a:t>Примечание. В скобках приведены классы школ, работающих в соответствии с </a:t>
            </a:r>
            <a:r>
              <a:rPr lang="ru-RU" sz="1600" dirty="0">
                <a:hlinkClick r:id="rId2"/>
              </a:rPr>
              <a:t>Основными направлениями</a:t>
            </a:r>
            <a:r>
              <a:rPr lang="ru-RU" sz="1600" dirty="0"/>
              <a:t> реформы общеобразовательной и профессиональной школы.</a:t>
            </a:r>
          </a:p>
        </p:txBody>
      </p:sp>
      <p:pic>
        <p:nvPicPr>
          <p:cNvPr id="2050" name="Picture 2" descr="http://collectionru.com/imgs/board/1/161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548680"/>
            <a:ext cx="2603117" cy="26660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686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ВИДЫ ИСПЫТАНИЙ и ТРЕБОВАНИЙ: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endParaRPr lang="ru-RU" sz="1200" b="1" dirty="0" smtClean="0"/>
          </a:p>
          <a:p>
            <a:endParaRPr lang="ru-RU" sz="1200" b="1" dirty="0" smtClean="0"/>
          </a:p>
          <a:p>
            <a:r>
              <a:rPr lang="ru-RU" sz="1200" b="1" dirty="0" smtClean="0"/>
              <a:t>БГТО </a:t>
            </a:r>
            <a:r>
              <a:rPr lang="ru-RU" sz="1200" b="1" dirty="0"/>
              <a:t>- 1 ступени - для учащихся 1 - 3 (4) классов</a:t>
            </a:r>
          </a:p>
          <a:p>
            <a:r>
              <a:rPr lang="ru-RU" sz="1200" b="1" dirty="0" smtClean="0"/>
              <a:t>Виды </a:t>
            </a:r>
            <a:r>
              <a:rPr lang="ru-RU" sz="1200" b="1" dirty="0"/>
              <a:t>испытаний       </a:t>
            </a:r>
            <a:r>
              <a:rPr lang="ru-RU" sz="1200" b="1" dirty="0" smtClean="0"/>
              <a:t>                                                                                    Нормативы </a:t>
            </a:r>
          </a:p>
          <a:p>
            <a:r>
              <a:rPr lang="ru-RU" sz="1200" b="1" dirty="0"/>
              <a:t> </a:t>
            </a:r>
            <a:r>
              <a:rPr lang="ru-RU" sz="1200" b="1" dirty="0" smtClean="0"/>
              <a:t>                                                                                                мальчики                                  </a:t>
            </a:r>
            <a:r>
              <a:rPr lang="ru-RU" sz="1200" b="1" dirty="0"/>
              <a:t>девочки      </a:t>
            </a:r>
            <a:r>
              <a:rPr lang="ru-RU" sz="1200" b="1" dirty="0" smtClean="0"/>
              <a:t>                                                                                      </a:t>
            </a:r>
          </a:p>
          <a:p>
            <a:r>
              <a:rPr lang="ru-RU" sz="1200" b="1" dirty="0"/>
              <a:t> </a:t>
            </a:r>
            <a:r>
              <a:rPr lang="ru-RU" sz="1200" b="1" dirty="0" smtClean="0"/>
              <a:t>                                                                                       золотой серебряный           золотой  серебряный</a:t>
            </a:r>
          </a:p>
          <a:p>
            <a:r>
              <a:rPr lang="ru-RU" sz="1200" b="1" dirty="0" smtClean="0"/>
              <a:t>1. Бег </a:t>
            </a:r>
            <a:r>
              <a:rPr lang="ru-RU" sz="1200" b="1" dirty="0"/>
              <a:t>60 м (сек.)        </a:t>
            </a:r>
            <a:r>
              <a:rPr lang="ru-RU" sz="1200" b="1" dirty="0" smtClean="0"/>
              <a:t>                                                 10,0          </a:t>
            </a:r>
            <a:r>
              <a:rPr lang="ru-RU" sz="1200" b="1" dirty="0"/>
              <a:t>10,8    </a:t>
            </a:r>
            <a:r>
              <a:rPr lang="ru-RU" sz="1200" b="1" dirty="0" smtClean="0"/>
              <a:t>                           </a:t>
            </a:r>
            <a:r>
              <a:rPr lang="ru-RU" sz="1200" b="1" dirty="0"/>
              <a:t>10,3  </a:t>
            </a:r>
            <a:r>
              <a:rPr lang="ru-RU" sz="1200" b="1" dirty="0" smtClean="0"/>
              <a:t>     </a:t>
            </a:r>
            <a:r>
              <a:rPr lang="ru-RU" sz="1200" b="1" dirty="0"/>
              <a:t>11,0   </a:t>
            </a:r>
            <a:r>
              <a:rPr lang="ru-RU" sz="1200" b="1" dirty="0" smtClean="0"/>
              <a:t>                          </a:t>
            </a:r>
          </a:p>
          <a:p>
            <a:r>
              <a:rPr lang="ru-RU" sz="1200" b="1" dirty="0" smtClean="0"/>
              <a:t>2</a:t>
            </a:r>
            <a:r>
              <a:rPr lang="ru-RU" sz="1200" b="1" dirty="0"/>
              <a:t>. Бег 1000 м (мин., сек</a:t>
            </a:r>
            <a:r>
              <a:rPr lang="ru-RU" sz="1200" b="1" dirty="0" smtClean="0"/>
              <a:t>.)                                            </a:t>
            </a:r>
            <a:r>
              <a:rPr lang="ru-RU" sz="1200" b="1" dirty="0"/>
              <a:t>4,30 </a:t>
            </a:r>
            <a:r>
              <a:rPr lang="ru-RU" sz="1200" b="1" dirty="0" smtClean="0"/>
              <a:t>        </a:t>
            </a:r>
            <a:r>
              <a:rPr lang="ru-RU" sz="1200" b="1" dirty="0"/>
              <a:t>5,00   </a:t>
            </a:r>
            <a:r>
              <a:rPr lang="ru-RU" sz="1200" b="1" dirty="0" smtClean="0"/>
              <a:t>                             </a:t>
            </a:r>
            <a:r>
              <a:rPr lang="ru-RU" sz="1200" b="1" dirty="0"/>
              <a:t>5,00 </a:t>
            </a:r>
            <a:r>
              <a:rPr lang="ru-RU" sz="1200" b="1" dirty="0" smtClean="0"/>
              <a:t>    </a:t>
            </a:r>
            <a:r>
              <a:rPr lang="ru-RU" sz="1200" b="1" dirty="0"/>
              <a:t>5,40  </a:t>
            </a:r>
            <a:r>
              <a:rPr lang="ru-RU" sz="1200" b="1" dirty="0" smtClean="0"/>
              <a:t>                          </a:t>
            </a:r>
          </a:p>
          <a:p>
            <a:r>
              <a:rPr lang="ru-RU" sz="1200" b="1" dirty="0" smtClean="0"/>
              <a:t>3</a:t>
            </a:r>
            <a:r>
              <a:rPr lang="ru-RU" sz="1200" b="1" dirty="0"/>
              <a:t>. Подтягивание (раз):   </a:t>
            </a:r>
            <a:endParaRPr lang="ru-RU" sz="1200" b="1" dirty="0" smtClean="0"/>
          </a:p>
          <a:p>
            <a:r>
              <a:rPr lang="ru-RU" sz="1200" b="1" dirty="0" smtClean="0"/>
              <a:t>на </a:t>
            </a:r>
            <a:r>
              <a:rPr lang="ru-RU" sz="1200" b="1" dirty="0"/>
              <a:t>высокой перекладине    </a:t>
            </a:r>
            <a:r>
              <a:rPr lang="ru-RU" sz="1200" b="1" dirty="0" smtClean="0"/>
              <a:t>                                            </a:t>
            </a:r>
            <a:r>
              <a:rPr lang="ru-RU" sz="1200" b="1" dirty="0"/>
              <a:t>6   </a:t>
            </a:r>
            <a:r>
              <a:rPr lang="ru-RU" sz="1200" b="1" dirty="0" smtClean="0"/>
              <a:t>            </a:t>
            </a:r>
            <a:r>
              <a:rPr lang="ru-RU" sz="1200" b="1" dirty="0"/>
              <a:t>3      </a:t>
            </a:r>
            <a:endParaRPr lang="ru-RU" sz="1200" b="1" dirty="0" smtClean="0"/>
          </a:p>
          <a:p>
            <a:r>
              <a:rPr lang="ru-RU" sz="1200" b="1" dirty="0" smtClean="0"/>
              <a:t>на </a:t>
            </a:r>
            <a:r>
              <a:rPr lang="ru-RU" sz="1200" b="1" dirty="0"/>
              <a:t>низкой перекладине     </a:t>
            </a:r>
            <a:endParaRPr lang="ru-RU" sz="1200" b="1" dirty="0" smtClean="0"/>
          </a:p>
          <a:p>
            <a:r>
              <a:rPr lang="ru-RU" sz="1200" b="1" dirty="0" smtClean="0"/>
              <a:t>(высота </a:t>
            </a:r>
            <a:r>
              <a:rPr lang="ru-RU" sz="1200" b="1" dirty="0"/>
              <a:t>95 см)            </a:t>
            </a:r>
            <a:r>
              <a:rPr lang="ru-RU" sz="1200" b="1" dirty="0" smtClean="0"/>
              <a:t>                                                                                                          12            </a:t>
            </a:r>
            <a:r>
              <a:rPr lang="ru-RU" sz="1200" b="1" dirty="0"/>
              <a:t>6     </a:t>
            </a:r>
            <a:endParaRPr lang="ru-RU" sz="1200" b="1" dirty="0" smtClean="0"/>
          </a:p>
          <a:p>
            <a:r>
              <a:rPr lang="ru-RU" sz="1200" b="1" dirty="0" smtClean="0"/>
              <a:t>или                       </a:t>
            </a:r>
          </a:p>
          <a:p>
            <a:r>
              <a:rPr lang="ru-RU" sz="1200" b="1" dirty="0" smtClean="0"/>
              <a:t>подъем </a:t>
            </a:r>
            <a:r>
              <a:rPr lang="ru-RU" sz="1200" b="1" dirty="0"/>
              <a:t>туловища из </a:t>
            </a:r>
            <a:r>
              <a:rPr lang="ru-RU" sz="1200" b="1" dirty="0" err="1" smtClean="0"/>
              <a:t>положе</a:t>
            </a:r>
            <a:r>
              <a:rPr lang="ru-RU" sz="1200" b="1" dirty="0" smtClean="0"/>
              <a:t>-</a:t>
            </a:r>
          </a:p>
          <a:p>
            <a:r>
              <a:rPr lang="ru-RU" sz="1200" b="1" dirty="0" err="1" smtClean="0"/>
              <a:t>ния</a:t>
            </a:r>
            <a:r>
              <a:rPr lang="ru-RU" sz="1200" b="1" dirty="0" smtClean="0"/>
              <a:t> </a:t>
            </a:r>
            <a:r>
              <a:rPr lang="ru-RU" sz="1200" b="1" dirty="0"/>
              <a:t>лежа на спине (раз в </a:t>
            </a:r>
            <a:r>
              <a:rPr lang="ru-RU" sz="1200" b="1" dirty="0" smtClean="0"/>
              <a:t>1 </a:t>
            </a:r>
            <a:r>
              <a:rPr lang="ru-RU" sz="1200" b="1" dirty="0"/>
              <a:t>мин.)                   </a:t>
            </a:r>
            <a:r>
              <a:rPr lang="ru-RU" sz="1200" b="1" dirty="0" smtClean="0"/>
              <a:t>                                                                       </a:t>
            </a:r>
            <a:r>
              <a:rPr lang="ru-RU" sz="1200" b="1" dirty="0"/>
              <a:t>25   </a:t>
            </a:r>
            <a:r>
              <a:rPr lang="ru-RU" sz="1200" b="1" dirty="0" smtClean="0"/>
              <a:t>   </a:t>
            </a:r>
            <a:r>
              <a:rPr lang="ru-RU" sz="1200" b="1" dirty="0"/>
              <a:t>20     </a:t>
            </a:r>
            <a:endParaRPr lang="ru-RU" sz="1200" b="1" dirty="0" smtClean="0"/>
          </a:p>
          <a:p>
            <a:r>
              <a:rPr lang="ru-RU" sz="1200" b="1" dirty="0" smtClean="0"/>
              <a:t>или                      </a:t>
            </a:r>
          </a:p>
          <a:p>
            <a:r>
              <a:rPr lang="ru-RU" sz="1200" b="1" dirty="0" smtClean="0"/>
              <a:t>сгибание </a:t>
            </a:r>
            <a:r>
              <a:rPr lang="ru-RU" sz="1200" b="1" dirty="0"/>
              <a:t>и разгибание </a:t>
            </a:r>
            <a:r>
              <a:rPr lang="ru-RU" sz="1200" b="1" dirty="0" smtClean="0"/>
              <a:t>рук</a:t>
            </a:r>
          </a:p>
          <a:p>
            <a:r>
              <a:rPr lang="ru-RU" sz="1200" b="1" dirty="0" smtClean="0"/>
              <a:t>в </a:t>
            </a:r>
            <a:r>
              <a:rPr lang="ru-RU" sz="1200" b="1" dirty="0"/>
              <a:t>упоре лежа на полу (раз</a:t>
            </a:r>
            <a:r>
              <a:rPr lang="ru-RU" sz="1200" b="1" dirty="0" smtClean="0"/>
              <a:t>)                                                                                                    </a:t>
            </a:r>
            <a:r>
              <a:rPr lang="ru-RU" sz="1200" b="1" dirty="0"/>
              <a:t>10    </a:t>
            </a:r>
            <a:r>
              <a:rPr lang="ru-RU" sz="1200" b="1" dirty="0" smtClean="0"/>
              <a:t>    </a:t>
            </a:r>
            <a:r>
              <a:rPr lang="ru-RU" sz="1200" b="1" dirty="0"/>
              <a:t>6    </a:t>
            </a:r>
            <a:endParaRPr lang="ru-RU" sz="1200" b="1" dirty="0" smtClean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5"/>
          <p:cNvSpPr>
            <a:spLocks noChangeArrowheads="1"/>
          </p:cNvSpPr>
          <p:nvPr/>
        </p:nvSpPr>
        <p:spPr bwMode="auto">
          <a:xfrm>
            <a:off x="-4465638" y="1889125"/>
            <a:ext cx="9144001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395288" y="5323959"/>
            <a:ext cx="82089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dirty="0" smtClean="0"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928662" y="2951281"/>
            <a:ext cx="75009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914400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4" descr="http://go3.imgsmail.ru/imgpreview?key=http%3A//www.midural.ru/files/news/2013/03/r%5F800%5F600/603%5F2.jpg&amp;mb=imgdb_preview_48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08920"/>
            <a:ext cx="3096344" cy="31560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go1.imgsmail.ru/imgpreview?key=http%3A//www.chuvsu.ru/images/stories/novosty/2013/4/010413/IMG%5F1619.jpg&amp;mb=imgdb_preview_1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76" y="980728"/>
            <a:ext cx="4640068" cy="30870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go2.imgsmail.ru/imgpreview?key=http%3A//www.yarsport.ru/uploads/posts/2012-03/1331709785%5Flizhygto.jpg&amp;mb=imgdb_preview_19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12976"/>
            <a:ext cx="3024336" cy="22577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go3.imgsmail.ru/imgpreview?key=http%3A//www.komi-permarchiv.ru/uploads/images/sport/1.jpg&amp;mb=imgdb_preview_4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0648"/>
            <a:ext cx="3096344" cy="26091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go2.imgsmail.ru/imgpreview?key=http%3A//nz76.ru/wp-content/uploads/2012/05/GTO-2.jpg&amp;mb=imgdb_preview_7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3528392" cy="25119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3203848" y="1988840"/>
            <a:ext cx="29718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600" dirty="0"/>
          </a:p>
        </p:txBody>
      </p:sp>
      <p:sp>
        <p:nvSpPr>
          <p:cNvPr id="3077" name="Text Box 6"/>
          <p:cNvSpPr txBox="1">
            <a:spLocks noChangeArrowheads="1"/>
          </p:cNvSpPr>
          <p:nvPr/>
        </p:nvSpPr>
        <p:spPr bwMode="auto">
          <a:xfrm>
            <a:off x="2411413" y="1916113"/>
            <a:ext cx="29718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600" dirty="0"/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2124075" y="2420938"/>
            <a:ext cx="29718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600" dirty="0"/>
          </a:p>
        </p:txBody>
      </p:sp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1258888" y="2852738"/>
            <a:ext cx="29718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600" dirty="0"/>
          </a:p>
        </p:txBody>
      </p:sp>
      <p:sp>
        <p:nvSpPr>
          <p:cNvPr id="3080" name="Rectangle 10"/>
          <p:cNvSpPr>
            <a:spLocks noChangeArrowheads="1"/>
          </p:cNvSpPr>
          <p:nvPr/>
        </p:nvSpPr>
        <p:spPr bwMode="auto">
          <a:xfrm>
            <a:off x="0" y="2084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81" name="Rectangle 12"/>
          <p:cNvSpPr>
            <a:spLocks noChangeArrowheads="1"/>
          </p:cNvSpPr>
          <p:nvPr/>
        </p:nvSpPr>
        <p:spPr bwMode="auto">
          <a:xfrm>
            <a:off x="1835150" y="4788972"/>
            <a:ext cx="5581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dirty="0" smtClean="0"/>
              <a:t>. </a:t>
            </a:r>
            <a:endParaRPr lang="ru-RU" b="1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http://go1.imgsmail.ru/imgpreview?key=http%3A//xn--76-glc8bt.xn--p1ai/images/plakat2.jpg&amp;mb=imgdb_preview_42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95" y="332656"/>
            <a:ext cx="4202385" cy="29966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go3.imgsmail.ru/imgpreview?key=http%3A//sdelanounas.ru/i/c/2/c2RlbGFub3VuYXMucnUvdXBsb2Fkcy85LzgvOTg5MTMzODc0MDQ1MC5qcGVn.jpg&amp;mb=imgdb_preview_3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688" y="3329295"/>
            <a:ext cx="3653680" cy="2980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3842"/>
            <a:ext cx="8229600" cy="468232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dirty="0" smtClean="0"/>
              <a:t>   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107504" y="260648"/>
            <a:ext cx="8928670" cy="648072"/>
          </a:xfrm>
        </p:spPr>
        <p:txBody>
          <a:bodyPr/>
          <a:lstStyle/>
          <a:p>
            <a:pPr lvl="0" algn="l"/>
            <a:r>
              <a:rPr lang="ru-RU" sz="18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ПОРЯДОК И УСЛОВИЯ ПРОВЕДЕНИЯ ИСПЫТАНИЙ ПО КОМПЛЕКСУ ГТО, СОРЕВНОВАНИЙ ПО МНОГОБОРЬЯМ КОМПЛЕКСА ГТО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443841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Соревнования </a:t>
            </a:r>
            <a:r>
              <a:rPr lang="ru-RU" sz="2000" dirty="0"/>
              <a:t>по видам испытаний комплекса ГТО проводятся в 3 (4), 8 (9), 10 (11) классах общеобразовательных школ, на предпоследних курсах профтехучилищ, средних специальных и высших учебных заведений, по освоению 80-часовой программы курса физической подготовки на пунктах НВП предприятий, учреждений и организаций.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0" y="2452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7170" name="Picture 2" descr="http://go3.imgsmail.ru/imgpreview?key=http%3A//www.molodmos.ru/news/beg%5Fstart%5Ff.jpg&amp;mb=imgdb_preview_19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4665"/>
            <a:ext cx="3390503" cy="20480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go2.imgsmail.ru/imgpreview?key=http%3A//nz76.ru/wp-content/uploads/2012/05/GTO-1.jpg&amp;mb=imgdb_preview_7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2" y="2452688"/>
            <a:ext cx="3100264" cy="24801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-4537075" y="2054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-3708400" y="2133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332656"/>
            <a:ext cx="55983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Выполнение </a:t>
            </a:r>
            <a:r>
              <a:rPr lang="ru-RU" sz="3200" dirty="0" smtClean="0"/>
              <a:t>требова</a:t>
            </a:r>
            <a:r>
              <a:rPr lang="ru-RU" sz="2800" dirty="0" smtClean="0"/>
              <a:t>ний: </a:t>
            </a:r>
          </a:p>
          <a:p>
            <a:endParaRPr lang="ru-RU" sz="2800" dirty="0"/>
          </a:p>
          <a:p>
            <a:pPr marL="285750" indent="-285750">
              <a:buFontTx/>
              <a:buChar char="-"/>
            </a:pPr>
            <a:r>
              <a:rPr lang="ru-RU" sz="2400" dirty="0" smtClean="0"/>
              <a:t>осуществляется </a:t>
            </a:r>
            <a:r>
              <a:rPr lang="ru-RU" sz="2400" dirty="0"/>
              <a:t>в течение учебного </a:t>
            </a:r>
            <a:r>
              <a:rPr lang="ru-RU" sz="2400" dirty="0" smtClean="0"/>
              <a:t>года;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r>
              <a:rPr lang="ru-RU" sz="2400" dirty="0" smtClean="0"/>
              <a:t>-    соревнования </a:t>
            </a:r>
            <a:r>
              <a:rPr lang="ru-RU" sz="2400" dirty="0"/>
              <a:t>по видам испытаний на быстроту, силу и выносливость во всех ступенях комплекса ГТО проводятся в конце учебного года в течение одного дня.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sz="2000" dirty="0"/>
              <a:t>ПОРЯДОК И УСЛОВИЯ ПРОВЕДЕНИЯ ИСПЫТАНИЙ ПО КОМПЛЕКСУ ГТО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556792"/>
            <a:ext cx="763284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0000"/>
                </a:solidFill>
              </a:rPr>
              <a:t>К сдаче нормативов комплекса ГТО допускаются лица, систематически посещающие занятия, имеющие положительные оценки по физической культуре и предварительно сдавшие требования соответствующих ступеней комплекса. Требования разрешается сдавать в секциях по видам спорта, группах общей физической подготовки, в пионерских, оборонно-спортивных оздоровительных лагерях, во время проведения учебно-полевых сборов допризывников и призывников, спортивно-оздоровительных лагерях профтехучилищ, средних специальных и высших учебных заведений.</a:t>
            </a:r>
          </a:p>
          <a:p>
            <a:pPr lvl="0"/>
            <a:r>
              <a:rPr lang="ru-RU" sz="1400" dirty="0">
                <a:solidFill>
                  <a:srgbClr val="000000"/>
                </a:solidFill>
              </a:rPr>
              <a:t>Учащаяся и студенческая молодежь, допризывники и призывники из числа рабочих и служащих, не принявшие участие в соревнованиях по сдаче нормативов и требований комплекса ГТО в установленные сроки по уважительным причинам, имеют право на дополнительную сдачу при соблюдении условий и в сроки, определенные проводящими организациями.</a:t>
            </a:r>
          </a:p>
          <a:p>
            <a:pPr lvl="0"/>
            <a:r>
              <a:rPr lang="ru-RU" sz="1400" dirty="0">
                <a:solidFill>
                  <a:srgbClr val="000000"/>
                </a:solidFill>
              </a:rPr>
              <a:t>Разрядные требования по многоборьям комплекса ГТО выполняются в соревнованиях коллективов физической культуры и спортивных клубов учебных заведений, предприятий, организаций и учреждений, районов, городов, областей, краев, автономных и союзных республик, чемпионатах и первенствах СССР.</a:t>
            </a:r>
          </a:p>
          <a:p>
            <a:pPr lvl="0"/>
            <a:r>
              <a:rPr lang="ru-RU" sz="1400" dirty="0">
                <a:solidFill>
                  <a:srgbClr val="000000"/>
                </a:solidFill>
              </a:rPr>
              <a:t>К соревнованиям по комплексу и многоборьям ГТО допускаются лица, систематически занимающиеся физической культурой организованно или самостоятельно, имеющие разрешение </a:t>
            </a:r>
          </a:p>
        </p:txBody>
      </p:sp>
    </p:spTree>
    <p:extLst>
      <p:ext uri="{BB962C8B-B14F-4D97-AF65-F5344CB8AC3E}">
        <p14:creationId xmlns="" xmlns:p14="http://schemas.microsoft.com/office/powerpoint/2010/main" val="3240709552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4482"/>
          </a:xfrm>
        </p:spPr>
        <p:txBody>
          <a:bodyPr/>
          <a:lstStyle/>
          <a:p>
            <a:pPr algn="l"/>
            <a:r>
              <a:rPr lang="ru-RU" sz="2400" dirty="0" smtClean="0"/>
              <a:t>МЕТОДИЧЕСКИЕ РЕКОМЕНДАЦИИ ПО КОМПЛЕКСУ ГТО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/>
              <a:t>Занятия должны быть, с одной стороны, посильными для     занимающихся, а с другой – иметь определённые трудности.</a:t>
            </a:r>
            <a:br>
              <a:rPr lang="ru-RU" sz="2400" dirty="0" smtClean="0"/>
            </a:br>
            <a:r>
              <a:rPr lang="ru-RU" sz="2400" dirty="0" smtClean="0"/>
              <a:t>Преодолевая трудности, легче овладеть техникой новых упражнений, в деталях совершенствовать уже знакомые, полнее развивать </a:t>
            </a:r>
            <a:r>
              <a:rPr lang="ru-RU" sz="2000" dirty="0" smtClean="0"/>
              <a:t>функциональные возможности организма.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139360578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go3.imgsmail.ru/imgpreview?key=http%3A//76310s006.edusite.ru/images/gto.jpg&amp;mb=imgdb_preview_14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619942" cy="3384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go1.imgsmail.ru/imgpreview?key=http%3A//nekrschool.edu.yar.ru/images/foto%5F2011%5Fminus%5F2012/volonteri.jpg&amp;mb=imgdb_preview_315&amp;w=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665" y="260648"/>
            <a:ext cx="4032448" cy="31558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go2.imgsmail.ru/imgpreview?key=http%3A//www.smsport.ru/image/gto/808.jpg&amp;mb=imgdb_preview_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106" y="3645024"/>
            <a:ext cx="2698238" cy="28803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go1.imgsmail.ru/imgpreview?key=http%3A//www.smsport.ru/image/sg/Proizv-gimn.jpg&amp;mb=imgdb_preview_2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92696"/>
            <a:ext cx="4176464" cy="3456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go1.imgsmail.ru/imgpreview?key=http%3A//pervye.org/pages/catalog/user10/1293360279sportivnie-sovetskie%5Fplakati%5F023.jpg&amp;mb=imgdb_preview_5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3816424" cy="36724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043608" y="830477"/>
            <a:ext cx="72008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inherit" charset="0"/>
                <a:ea typeface="Times New Roman" pitchFamily="18" charset="0"/>
                <a:cs typeface="Arial" pitchFamily="34" charset="0"/>
              </a:rPr>
              <a:t>Поступление в ВУЗы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Поступающие на обучение по образовательным программам высшего образования вправе представлять сведения о своих индивидуальных достижениях по физической культуре и спорту, наличии знаков отличия Всероссийского физкультурно-спортивного комплекса «Готов к труду и обороне» (ГТО), которые учитываются образовательными организациями при приеме в соответствии с Порядком приема граждан на обучение по программам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бакалавриата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программам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специалитета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программам магистратуры.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over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835696" y="480746"/>
            <a:ext cx="5616624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ГТО и стипендии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Студентам, обучающимся в образовательных организациях высшего образования и имеющим золотой знак отличия Всероссийского физкультурно-спортивного комплекса «Готов к труду и обороне» (ГТО), предоставляется возможность установления повышенной государственной академической стипендии и других мер поощрения в порядке, установленном федеральным органом исполнительной власти, осуществляющим функции по выработке государственной политики и нормативно-правовому регулированию в сфере образования.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over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043608" y="300713"/>
            <a:ext cx="727280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Минобрнауки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РФ приняло решение в текущем году выпускникам школ выдавать медали, дающие преимущества при приеме в ВУЗы, не только за окончание школы с отличными оценками, но и за научные, общественные и спортивные достижения.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этом году на сайтах ВУЗов будет размещена информация для абитуриентов: программа экзаменов, даты их проведения, количество мест для поступления и для проживания в общежитиях ВУЗа имеющие не только аттестаты, но и награжденные знаками ГТО.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259632" y="544560"/>
            <a:ext cx="676875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ГТО и зарплата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Лица, осуществляющие трудовую деятельность, ведут подготовку к выполнению, а также непосредственное выполнение нормативов Всероссийского физкультурно-спортивного комплекса «Готов к труду и обороне» (ГТО) в ходе мероприятий, проводимых работодателем. Работодатель вправе поощрить в установленном порядке лиц, выполнивших нормативы и требования Всероссийского физкультурно-спортивного комплекса «Готов к труду и обороне» (ГТО) на соответствующий знак отличия Всероссийского физкультурно-спортивного комплекса «Готов к труду и обороне» (ГТО).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908720"/>
            <a:ext cx="51663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Выводы</a:t>
            </a:r>
          </a:p>
          <a:p>
            <a:pPr algn="ctr"/>
            <a:endParaRPr lang="ru-RU" sz="2400" dirty="0" smtClean="0"/>
          </a:p>
          <a:p>
            <a:r>
              <a:rPr lang="ru-RU" sz="2400" dirty="0" smtClean="0"/>
              <a:t>Новый </a:t>
            </a:r>
            <a:r>
              <a:rPr lang="ru-RU" sz="2400" dirty="0"/>
              <a:t>комплекс ГТО, являющийся программной и нормативной основой </a:t>
            </a:r>
            <a:r>
              <a:rPr lang="ru-RU" sz="2400" dirty="0" smtClean="0"/>
              <a:t>системы </a:t>
            </a:r>
            <a:r>
              <a:rPr lang="ru-RU" sz="2400" dirty="0"/>
              <a:t>физического воспитания, призван сыграть важную роль в подготовке всесторонне развитых и физически совершенных людей, </a:t>
            </a:r>
            <a:r>
              <a:rPr lang="ru-RU" sz="2400" dirty="0" smtClean="0"/>
              <a:t>стойких </a:t>
            </a:r>
            <a:r>
              <a:rPr lang="ru-RU" sz="2400" dirty="0"/>
              <a:t>защитников Родины.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403350" y="2060575"/>
            <a:ext cx="69135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СПАСИБО ЗА ВНИМАНИЕ!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1201</Words>
  <Application>Microsoft Office PowerPoint</Application>
  <PresentationFormat>Экран (4:3)</PresentationFormat>
  <Paragraphs>85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Оформление по умолчанию</vt:lpstr>
      <vt:lpstr>"ГОТОВ К ТРУДУ И ОБОРОНЕ " (ГТО)  ВСЕРОССИЙСКИЙ  ФУЗКУЛЬТУРНО-СПОРТИВНЫЙ КОМПЛЕКС  </vt:lpstr>
      <vt:lpstr>Слайд 2</vt:lpstr>
      <vt:lpstr>Слайд 3</vt:lpstr>
      <vt:lpstr>Слайд 4</vt:lpstr>
      <vt:lpstr>Слайд 5</vt:lpstr>
      <vt:lpstr>Слайд 6</vt:lpstr>
      <vt:lpstr>Слайд 7</vt:lpstr>
      <vt:lpstr>Актуальность: </vt:lpstr>
      <vt:lpstr>Слайд 9</vt:lpstr>
      <vt:lpstr>НОРМАТИВНЫЕ ТРЕБОВАНИЯ:</vt:lpstr>
      <vt:lpstr>ТРЕБОВАНИЕ ВРЕМЕНИ:</vt:lpstr>
      <vt:lpstr>Слайд 12</vt:lpstr>
      <vt:lpstr>Слайд 13</vt:lpstr>
      <vt:lpstr>Слайд 14</vt:lpstr>
      <vt:lpstr>ВИДЫ ИСПЫТАНИЙ и ТРЕБОВАНИЙ:</vt:lpstr>
      <vt:lpstr>Слайд 16</vt:lpstr>
      <vt:lpstr>Слайд 17</vt:lpstr>
      <vt:lpstr>Слайд 18</vt:lpstr>
      <vt:lpstr>ПОРЯДОК И УСЛОВИЯ ПРОВЕДЕНИЯ ИСПЫТАНИЙ ПО КОМПЛЕКСУ ГТО, СОРЕВНОВАНИЙ ПО МНОГОБОРЬЯМ КОМПЛЕКСА ГТО</vt:lpstr>
      <vt:lpstr>Слайд 20</vt:lpstr>
      <vt:lpstr>Слайд 21</vt:lpstr>
      <vt:lpstr>ПОРЯДОК И УСЛОВИЯ ПРОВЕДЕНИЯ ИСПЫТАНИЙ ПО КОМПЛЕКСУ ГТО</vt:lpstr>
      <vt:lpstr>МЕТОДИЧЕСКИЕ РЕКОМЕНДАЦИИ ПО КОМПЛЕКСУ ГТО  Занятия должны быть, с одной стороны, посильными для     занимающихся, а с другой – иметь определённые трудности. Преодолевая трудности, легче овладеть техникой новых упражнений, в деталях совершенствовать уже знакомые, полнее развивать функциональные возможности организма.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OEM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ПОДГОТОВКИ  АБИТУРИЕНТОВ ПО СПЕЦИАЛЬНОСТИ ФИЗИЧЕСКАЯ КУЛЬТУРА И СПОРТ </dc:title>
  <dc:creator>natalia.palchikova</dc:creator>
  <cp:lastModifiedBy>Шамиль</cp:lastModifiedBy>
  <cp:revision>75</cp:revision>
  <dcterms:created xsi:type="dcterms:W3CDTF">2010-12-22T02:54:38Z</dcterms:created>
  <dcterms:modified xsi:type="dcterms:W3CDTF">2015-01-23T06:08:41Z</dcterms:modified>
</cp:coreProperties>
</file>