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2" r:id="rId4"/>
    <p:sldId id="263" r:id="rId5"/>
    <p:sldId id="264" r:id="rId6"/>
    <p:sldId id="261" r:id="rId7"/>
    <p:sldId id="265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E8DD"/>
    <a:srgbClr val="E9DAC7"/>
    <a:srgbClr val="FDF5E2"/>
    <a:srgbClr val="E6E6E6"/>
    <a:srgbClr val="1024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70" autoAdjust="0"/>
    <p:restoredTop sz="94660"/>
  </p:normalViewPr>
  <p:slideViewPr>
    <p:cSldViewPr snapToGrid="0" showGuides="1">
      <p:cViewPr varScale="1">
        <p:scale>
          <a:sx n="87" d="100"/>
          <a:sy n="87" d="100"/>
        </p:scale>
        <p:origin x="30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https://presentation-creation.ru/" TargetMode="External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presentation-creation.ru/" TargetMode="External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C9C825F-AAE9-4388-9E5D-44CD2DF9F2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91255" y="2039454"/>
            <a:ext cx="7609490" cy="1518767"/>
          </a:xfrm>
        </p:spPr>
        <p:txBody>
          <a:bodyPr anchor="b"/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08039D7D-9754-4A0F-BC09-70DF84ADD7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14002" y="3808645"/>
            <a:ext cx="5963996" cy="76104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82072C2-AEB8-4A11-B5E6-0A0042067E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905CEE2-44D1-4C01-BD46-E6EDC2585EF5}" type="datetimeFigureOut">
              <a:rPr lang="ru-RU" smtClean="0"/>
              <a:pPr/>
              <a:t>24.04.2026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506507C-1F74-4516-9A16-92B8D09C6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AE10741-3173-4BCE-816D-9218FC4FD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C8344F2-3142-48E6-9654-71CE769E452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299794AB-AB59-4675-870A-95D7F6AE3DF6}"/>
              </a:ext>
            </a:extLst>
          </p:cNvPr>
          <p:cNvSpPr/>
          <p:nvPr userDrawn="1"/>
        </p:nvSpPr>
        <p:spPr>
          <a:xfrm rot="16200000">
            <a:off x="13647006" y="1690688"/>
            <a:ext cx="24826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presentation-creation.ru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137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D721B87-45E8-4637-81F2-629EA8EADB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1AABDCCE-2E1C-4289-B99C-E14C2D0E5D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DD43478-9103-42B3-8D35-E230F5ADB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5CEE2-44D1-4C01-BD46-E6EDC2585EF5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46C88E2-1ED8-42D4-87A4-0D452D9E55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BE3A690-63FE-4DAB-8693-9DCBB607D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344F2-3142-48E6-9654-71CE769E45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8824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A84312C3-05C0-41CE-B973-2B7516AC23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F1C9251F-BE0A-482A-A476-4BC35D9D28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6B548D7-6A91-4AB7-AF3C-593AEE4978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5CEE2-44D1-4C01-BD46-E6EDC2585EF5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B8A06FFA-E3E1-4075-96AB-4A3FF54AEC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3FFC261-351E-45A2-A881-72F4FE8B7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344F2-3142-48E6-9654-71CE769E45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6919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655440B-8AB2-4AFF-9551-4526C992F1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5752" y="136525"/>
            <a:ext cx="9240954" cy="118537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81413119-03FA-4BDA-8647-1B3E342BD9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95752" y="1744678"/>
            <a:ext cx="9240954" cy="315314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F71B780-90DA-4BCC-A4A2-AB6AF543F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905CEE2-44D1-4C01-BD46-E6EDC2585EF5}" type="datetimeFigureOut">
              <a:rPr lang="ru-RU" smtClean="0"/>
              <a:pPr/>
              <a:t>24.04.2026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343545A-1E5D-41C3-B379-CA2672D19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ED1D5A8-BA87-48AB-B725-AB9CF5ED8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C8344F2-3142-48E6-9654-71CE769E452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647E1F17-2AD0-48DF-833D-A5B3633EF3BD}"/>
              </a:ext>
            </a:extLst>
          </p:cNvPr>
          <p:cNvSpPr/>
          <p:nvPr userDrawn="1"/>
        </p:nvSpPr>
        <p:spPr>
          <a:xfrm rot="16200000">
            <a:off x="13647006" y="1690688"/>
            <a:ext cx="24826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presentation-creation.ru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6015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A55E446-0703-48EF-BB6F-F2B4732E8B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E333ABA3-7BCE-4665-87C5-EB7317E3A5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9FCD47D-A0D4-40BE-AD70-DB41CC99B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5CEE2-44D1-4C01-BD46-E6EDC2585EF5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C239AD0-9E7A-4AE1-BD65-6334792768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E06752B-73D0-430E-9448-9D402F44CA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344F2-3142-48E6-9654-71CE769E45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3687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95CBE43-BAFD-401E-8208-234129E271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B80FD30-F06A-44AF-8F46-0ABEFD004F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32B8EA19-8DB8-4B1D-89DE-6179D8A016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A4D0C65B-6E26-4184-B12A-CAE6A73419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5CEE2-44D1-4C01-BD46-E6EDC2585EF5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73FD0FD4-B13F-4B99-95B5-93821142D2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F4E94E15-549A-45D9-BD1E-1EAFAF0E07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344F2-3142-48E6-9654-71CE769E45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1233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EFDA53B-D74A-401A-A1AF-3DCC549D0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3321958B-EE5C-4CEF-AD82-C04B379D03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8A4CD889-0FC4-4D82-9155-15CEE29B24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27917133-E168-41AD-BDDF-59945BB98F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D6C95F17-366E-41B9-B578-FBAE69C96B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F1C936FD-B8B7-4F01-A815-ACBCFC2EE2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5CEE2-44D1-4C01-BD46-E6EDC2585EF5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92BEF883-1D1E-4D40-AD93-0EA9B84762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DA9D5491-75DC-486C-92B0-758831EE7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344F2-3142-48E6-9654-71CE769E45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4754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1E33FD8-5444-43C7-A061-8CDF2B973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F4AC91DB-E5E8-4480-A65C-A9414BC23B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5CEE2-44D1-4C01-BD46-E6EDC2585EF5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8385D0D1-E2C3-42DA-9315-679D16DCA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9593AED9-2CDB-4046-9953-CC3A3AFE8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344F2-3142-48E6-9654-71CE769E45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0140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70A6D651-7F5B-43B3-BE8F-C257530014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5CEE2-44D1-4C01-BD46-E6EDC2585EF5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8394567F-BA76-47AF-86F8-274F2412C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D92C0EFF-9992-428A-B187-ACBC7443DC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344F2-3142-48E6-9654-71CE769E45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9492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406F907-77D3-45DC-802B-06D07F80DB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CC46CDC-3712-4AE3-A3C7-5648358FD2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7D5CAAE3-9B08-420C-BC1C-9EB2684BFD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CC0B9994-4162-41A4-ADE5-4B15D4680F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5CEE2-44D1-4C01-BD46-E6EDC2585EF5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A61AC549-A89C-442D-B361-6DFA6B1116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A2219D27-016F-4F11-A71E-DE547D9258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344F2-3142-48E6-9654-71CE769E45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1264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464E543-3629-498A-929A-523DCCEC19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68A69894-0214-490A-9BE4-F3D02CE9BE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C656A7EC-2315-4BAF-A6B4-F677B07493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4E845ACA-2435-4467-8276-5A53EAFF7C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5CEE2-44D1-4C01-BD46-E6EDC2585EF5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D2499485-1E98-469A-B1AF-A62CD107DF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BCE8AA6A-DDB9-4135-9A43-613FF0BED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344F2-3142-48E6-9654-71CE769E45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2992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s://presentation-creation.ru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37C4F43-30CD-4196-9266-8C0504B14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CEE96781-784A-4901-B46E-ADFAEBC1D3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BCE129B-7DDC-4CD3-96E6-FEF5FB3D8D6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05CEE2-44D1-4C01-BD46-E6EDC2585EF5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5F647F3-8D51-4CE5-8221-CE0FD1525D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44B2CA1-25FB-4F56-87DB-0580A981E4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8344F2-3142-48E6-9654-71CE769E4527}" type="slidenum">
              <a:rPr lang="ru-RU" smtClean="0"/>
              <a:t>‹#›</a:t>
            </a:fld>
            <a:endParaRPr lang="ru-RU"/>
          </a:p>
        </p:txBody>
      </p:sp>
      <p:pic>
        <p:nvPicPr>
          <p:cNvPr id="8" name="Рисунок 7">
            <a:hlinkClick r:id="rId13"/>
            <a:extLst>
              <a:ext uri="{FF2B5EF4-FFF2-40B4-BE49-F238E27FC236}">
                <a16:creationId xmlns="" xmlns:a16="http://schemas.microsoft.com/office/drawing/2014/main" id="{63EDA966-953B-4EDE-AB6D-20376AC3C0C5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58584" y="-1519762"/>
            <a:ext cx="757762" cy="757762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8E6D3EB9-8343-40EF-AF3F-E5CDE49D727D}"/>
              </a:ext>
            </a:extLst>
          </p:cNvPr>
          <p:cNvSpPr/>
          <p:nvPr userDrawn="1"/>
        </p:nvSpPr>
        <p:spPr>
          <a:xfrm rot="16200000">
            <a:off x="13647006" y="1690688"/>
            <a:ext cx="24826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E6E6E6"/>
                </a:solidFill>
                <a:hlinkClick r:id="rId1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presentation-creation.ru</a:t>
            </a:r>
            <a:endParaRPr lang="ru-RU" dirty="0">
              <a:solidFill>
                <a:srgbClr val="E6E6E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7051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E3A28DC-B585-45FE-BA8A-63A2801E9C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7047" y="2224093"/>
            <a:ext cx="9833338" cy="1741238"/>
          </a:xfrm>
        </p:spPr>
        <p:txBody>
          <a:bodyPr>
            <a:noAutofit/>
          </a:bodyPr>
          <a:lstStyle/>
          <a:p>
            <a:r>
              <a:rPr lang="ru-RU" sz="44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Приготовление поваром школьной столовой горячего завтрака</a:t>
            </a:r>
            <a:endParaRPr lang="ru-RU" sz="32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Подзаголовок 4">
            <a:extLst>
              <a:ext uri="{FF2B5EF4-FFF2-40B4-BE49-F238E27FC236}">
                <a16:creationId xmlns="" xmlns:a16="http://schemas.microsoft.com/office/drawing/2014/main" id="{0D93B4B9-1757-429A-8F23-6D36E935D6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28901" y="4116375"/>
            <a:ext cx="6761284" cy="886447"/>
          </a:xfrm>
        </p:spPr>
        <p:txBody>
          <a:bodyPr>
            <a:noAutofit/>
          </a:bodyPr>
          <a:lstStyle/>
          <a:p>
            <a:r>
              <a:rPr lang="ru-RU" sz="1800" dirty="0">
                <a:solidFill>
                  <a:srgbClr val="002060"/>
                </a:solidFill>
              </a:rPr>
              <a:t>Муниципальное бюджетное общеобразовательное учреждение «Трехозерская средняя общеобразовательная школа</a:t>
            </a:r>
            <a:r>
              <a:rPr lang="ru-RU" sz="1800" dirty="0" smtClean="0">
                <a:solidFill>
                  <a:srgbClr val="002060"/>
                </a:solidFill>
              </a:rPr>
              <a:t>» Спасского муниципального района Республики Татарстан</a:t>
            </a:r>
            <a:endParaRPr lang="ru-RU" sz="1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9106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4260471-CF37-41A6-A525-02DD85A55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7333" y="-96715"/>
            <a:ext cx="10410129" cy="1682385"/>
          </a:xfrm>
        </p:spPr>
        <p:txBody>
          <a:bodyPr>
            <a:normAutofit/>
          </a:bodyPr>
          <a:lstStyle/>
          <a:p>
            <a:r>
              <a:rPr lang="ru-RU" sz="30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Полезное питание-залог крепкого здоровья</a:t>
            </a:r>
            <a:endParaRPr lang="ru-RU" sz="30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B720475-F851-41C1-BF95-88BDC044B5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30921" y="962163"/>
            <a:ext cx="9240954" cy="3153143"/>
          </a:xfrm>
        </p:spPr>
        <p:txBody>
          <a:bodyPr>
            <a:normAutofit fontScale="77500" lnSpcReduction="20000"/>
          </a:bodyPr>
          <a:lstStyle/>
          <a:p>
            <a:endParaRPr lang="ru-RU" b="1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</a:rPr>
              <a:t>Горячее питание</a:t>
            </a:r>
            <a:r>
              <a:rPr lang="ru-RU" dirty="0">
                <a:solidFill>
                  <a:srgbClr val="002060"/>
                </a:solidFill>
              </a:rPr>
              <a:t> — важнейшее условие поддержания здоровья и высокой работоспособности школьников. Дети проводят в школе значительную часть дня, и полноценное питание способствует профилактике заболеваний, физическому и умственному развитию, а также успешной адаптации к учебным нагрузкам </a:t>
            </a:r>
            <a:endParaRPr lang="ru-RU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Завтрак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>
                <a:solidFill>
                  <a:srgbClr val="002060"/>
                </a:solidFill>
              </a:rPr>
              <a:t>— основной приём пищи, восполняющий запас энергии после ночного перерыва. Горячие завтраки (каши, омлеты, запеканки) обеспечивают длительную работоспособность, благоприятно влияют на физическое развитие и способствуют лучшему усвоению знаний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65"/>
          <a:stretch/>
        </p:blipFill>
        <p:spPr>
          <a:xfrm>
            <a:off x="4841594" y="2623055"/>
            <a:ext cx="7350406" cy="4234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880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4260471-CF37-41A6-A525-02DD85A55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0471" y="0"/>
            <a:ext cx="10410129" cy="1682385"/>
          </a:xfrm>
        </p:spPr>
        <p:txBody>
          <a:bodyPr>
            <a:normAutofit/>
          </a:bodyPr>
          <a:lstStyle/>
          <a:p>
            <a:pPr algn="ctr"/>
            <a:r>
              <a:rPr lang="ru-RU" sz="30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Школьный горячий завтрак.</a:t>
            </a:r>
            <a:r>
              <a:rPr lang="ru-RU" sz="3000" b="1" dirty="0">
                <a:solidFill>
                  <a:srgbClr val="002060"/>
                </a:solidFill>
                <a:latin typeface="Arial Black" panose="020B0A04020102020204" pitchFamily="34" charset="0"/>
              </a:rPr>
              <a:t/>
            </a:r>
            <a:br>
              <a:rPr lang="ru-RU" sz="3000" b="1" dirty="0">
                <a:solidFill>
                  <a:srgbClr val="002060"/>
                </a:solidFill>
                <a:latin typeface="Arial Black" panose="020B0A04020102020204" pitchFamily="34" charset="0"/>
              </a:rPr>
            </a:br>
            <a:r>
              <a:rPr lang="ru-RU" sz="30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Технология </a:t>
            </a:r>
            <a:r>
              <a:rPr lang="ru-RU" sz="30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приготовления</a:t>
            </a:r>
            <a:br>
              <a:rPr lang="ru-RU" sz="30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</a:br>
            <a:r>
              <a:rPr lang="ru-RU" sz="30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Сосиска в тесте</a:t>
            </a:r>
            <a:r>
              <a:rPr lang="ru-RU" sz="30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  <a:endParaRPr lang="ru-RU" sz="30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B720475-F851-41C1-BF95-88BDC044B5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11745" y="1472496"/>
            <a:ext cx="9215903" cy="311924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200" dirty="0" smtClean="0">
                <a:solidFill>
                  <a:srgbClr val="002060"/>
                </a:solidFill>
              </a:rPr>
              <a:t>Из готового теста формируют булочки, которые раскатывают в лепешки, на середину каждой кладут сосиски, очищенные от оболочки и защипывают края. Укладывают на смазанный маслом противень и дают тесту </a:t>
            </a:r>
            <a:r>
              <a:rPr lang="ru-RU" sz="2200" dirty="0" err="1" smtClean="0">
                <a:solidFill>
                  <a:srgbClr val="002060"/>
                </a:solidFill>
              </a:rPr>
              <a:t>расстояться</a:t>
            </a:r>
            <a:r>
              <a:rPr lang="ru-RU" sz="2200" dirty="0" smtClean="0">
                <a:solidFill>
                  <a:srgbClr val="002060"/>
                </a:solidFill>
              </a:rPr>
              <a:t> и выпекают  7-8 минут при температуре 200-240 градусов.</a:t>
            </a:r>
            <a:endParaRPr lang="ru-RU" sz="2200" b="1" dirty="0" smtClean="0">
              <a:solidFill>
                <a:srgbClr val="00206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200" b="1" dirty="0" smtClean="0">
                <a:solidFill>
                  <a:srgbClr val="002060"/>
                </a:solidFill>
              </a:rPr>
              <a:t>Требования к качеству: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200" b="1" dirty="0" smtClean="0">
                <a:solidFill>
                  <a:srgbClr val="002060"/>
                </a:solidFill>
              </a:rPr>
              <a:t>Внешний вид: </a:t>
            </a:r>
            <a:r>
              <a:rPr lang="ru-RU" sz="2200" dirty="0" smtClean="0">
                <a:solidFill>
                  <a:srgbClr val="002060"/>
                </a:solidFill>
              </a:rPr>
              <a:t>изделие в виде пирожков овальной формы</a:t>
            </a:r>
            <a:endParaRPr lang="ru-RU" sz="2200" b="1" dirty="0" smtClean="0">
              <a:solidFill>
                <a:srgbClr val="00206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200" b="1" dirty="0" smtClean="0">
                <a:solidFill>
                  <a:srgbClr val="002060"/>
                </a:solidFill>
              </a:rPr>
              <a:t>Консистенция: </a:t>
            </a:r>
            <a:r>
              <a:rPr lang="ru-RU" sz="2200" dirty="0" smtClean="0">
                <a:solidFill>
                  <a:srgbClr val="002060"/>
                </a:solidFill>
              </a:rPr>
              <a:t>мякиша-мягкая</a:t>
            </a:r>
            <a:endParaRPr lang="ru-RU" sz="2200" b="1" dirty="0" smtClean="0">
              <a:solidFill>
                <a:srgbClr val="00206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200" b="1" dirty="0" smtClean="0">
                <a:solidFill>
                  <a:srgbClr val="002060"/>
                </a:solidFill>
              </a:rPr>
              <a:t>Цвет: </a:t>
            </a:r>
            <a:r>
              <a:rPr lang="ru-RU" sz="2200" dirty="0" smtClean="0">
                <a:solidFill>
                  <a:srgbClr val="002060"/>
                </a:solidFill>
              </a:rPr>
              <a:t>от желтого до светло-коричневого</a:t>
            </a:r>
            <a:endParaRPr lang="ru-RU" sz="2200" b="1" dirty="0" smtClean="0">
              <a:solidFill>
                <a:srgbClr val="00206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200" b="1" dirty="0" smtClean="0">
                <a:solidFill>
                  <a:srgbClr val="002060"/>
                </a:solidFill>
              </a:rPr>
              <a:t>Вкус и цвет:</a:t>
            </a:r>
            <a:r>
              <a:rPr lang="ru-RU" sz="2200" dirty="0" smtClean="0">
                <a:solidFill>
                  <a:srgbClr val="002060"/>
                </a:solidFill>
              </a:rPr>
              <a:t>  свойственный выпеченному изделию с сосисками</a:t>
            </a:r>
            <a:endParaRPr lang="ru-RU" sz="2200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2116" y="4596350"/>
            <a:ext cx="3015532" cy="226164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6583" y="4596351"/>
            <a:ext cx="3015532" cy="226164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352" y="4605577"/>
            <a:ext cx="3003231" cy="225242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878" y="4605577"/>
            <a:ext cx="3003231" cy="2252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695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4260471-CF37-41A6-A525-02DD85A55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7333" y="-96715"/>
            <a:ext cx="10410129" cy="1682385"/>
          </a:xfrm>
        </p:spPr>
        <p:txBody>
          <a:bodyPr>
            <a:normAutofit/>
          </a:bodyPr>
          <a:lstStyle/>
          <a:p>
            <a:pPr algn="ctr"/>
            <a:r>
              <a:rPr lang="ru-RU" sz="30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Школьный горячий завтрак.</a:t>
            </a:r>
            <a:br>
              <a:rPr lang="ru-RU" sz="30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</a:br>
            <a:r>
              <a:rPr lang="ru-RU" sz="30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Технология приготовления </a:t>
            </a:r>
            <a:r>
              <a:rPr lang="ru-RU" sz="30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/>
            </a:r>
            <a:br>
              <a:rPr lang="ru-RU" sz="30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</a:br>
            <a:r>
              <a:rPr lang="ru-RU" sz="30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Каша молочная гречневая с маслом</a:t>
            </a:r>
            <a:endParaRPr lang="ru-RU" sz="30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7192" y="3887602"/>
            <a:ext cx="3960531" cy="297039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3405" y="3904460"/>
            <a:ext cx="3960531" cy="297039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87602"/>
            <a:ext cx="3960531" cy="2970398"/>
          </a:xfrm>
          <a:prstGeom prst="rect">
            <a:avLst/>
          </a:prstGeom>
        </p:spPr>
      </p:pic>
      <p:sp>
        <p:nvSpPr>
          <p:cNvPr id="8" name="Объект 2">
            <a:extLst>
              <a:ext uri="{FF2B5EF4-FFF2-40B4-BE49-F238E27FC236}">
                <a16:creationId xmlns="" xmlns:a16="http://schemas.microsoft.com/office/drawing/2014/main" id="{CB720475-F851-41C1-BF95-88BDC044B5EF}"/>
              </a:ext>
            </a:extLst>
          </p:cNvPr>
          <p:cNvSpPr txBox="1">
            <a:spLocks/>
          </p:cNvSpPr>
          <p:nvPr/>
        </p:nvSpPr>
        <p:spPr>
          <a:xfrm>
            <a:off x="2794161" y="1437327"/>
            <a:ext cx="8688593" cy="171031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600" dirty="0" smtClean="0">
                <a:solidFill>
                  <a:srgbClr val="002060"/>
                </a:solidFill>
              </a:rPr>
              <a:t>В кипящую воду всыпают подготовленную крупу и варят, периодически помешивая 20 минут. После этого добавляют горячее молока, соль, сахар и продолжают варку до готовности в течение 30-40 минут. Горячую кашу отпускают с растопленным и доведенным до кипения сливочным маслом</a:t>
            </a:r>
            <a:endParaRPr lang="ru-RU" sz="1600" b="1" dirty="0" smtClean="0">
              <a:solidFill>
                <a:srgbClr val="00206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600" b="1" dirty="0" smtClean="0">
                <a:solidFill>
                  <a:srgbClr val="002060"/>
                </a:solidFill>
              </a:rPr>
              <a:t>Требования к качеству: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600" b="1" dirty="0" smtClean="0">
                <a:solidFill>
                  <a:srgbClr val="002060"/>
                </a:solidFill>
              </a:rPr>
              <a:t>Внешний вид: </a:t>
            </a:r>
            <a:r>
              <a:rPr lang="ru-RU" sz="1600" dirty="0" smtClean="0">
                <a:solidFill>
                  <a:srgbClr val="002060"/>
                </a:solidFill>
              </a:rPr>
              <a:t>зерна крупы набухшие, полностью разваренные, каша заправлена сливочным маслом</a:t>
            </a:r>
            <a:endParaRPr lang="ru-RU" sz="1600" b="1" dirty="0" smtClean="0">
              <a:solidFill>
                <a:srgbClr val="00206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600" b="1" dirty="0" smtClean="0">
                <a:solidFill>
                  <a:srgbClr val="002060"/>
                </a:solidFill>
              </a:rPr>
              <a:t>Консистенция: </a:t>
            </a:r>
            <a:r>
              <a:rPr lang="ru-RU" sz="1600" dirty="0" smtClean="0">
                <a:solidFill>
                  <a:srgbClr val="002060"/>
                </a:solidFill>
              </a:rPr>
              <a:t>однородная, вязкая, зерна-мягкие</a:t>
            </a:r>
            <a:endParaRPr lang="ru-RU" sz="1600" b="1" dirty="0" smtClean="0">
              <a:solidFill>
                <a:srgbClr val="00206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dirty="0" smtClean="0">
                <a:solidFill>
                  <a:srgbClr val="002060"/>
                </a:solidFill>
              </a:rPr>
              <a:t>Цвет</a:t>
            </a:r>
            <a:r>
              <a:rPr lang="ru-RU" sz="1600" b="1" dirty="0">
                <a:solidFill>
                  <a:srgbClr val="002060"/>
                </a:solidFill>
              </a:rPr>
              <a:t>: </a:t>
            </a:r>
            <a:r>
              <a:rPr lang="ru-RU" sz="1600" dirty="0" smtClean="0">
                <a:solidFill>
                  <a:srgbClr val="002060"/>
                </a:solidFill>
              </a:rPr>
              <a:t>желтовато-коричневый</a:t>
            </a:r>
            <a:endParaRPr lang="ru-RU" sz="1600" dirty="0">
              <a:solidFill>
                <a:srgbClr val="00206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dirty="0" smtClean="0">
                <a:solidFill>
                  <a:srgbClr val="002060"/>
                </a:solidFill>
              </a:rPr>
              <a:t>Вкус и цвет:</a:t>
            </a:r>
            <a:r>
              <a:rPr lang="ru-RU" sz="1600" dirty="0">
                <a:solidFill>
                  <a:srgbClr val="002060"/>
                </a:solidFill>
              </a:rPr>
              <a:t>  умеренно сладкий и солёный, с выраженным вкусом молока и сливочного масла.</a:t>
            </a:r>
            <a:endParaRPr lang="ru-RU" sz="1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129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4260471-CF37-41A6-A525-02DD85A55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7333" y="0"/>
            <a:ext cx="10410129" cy="168238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0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Школьный горячий завтрак.</a:t>
            </a:r>
            <a:br>
              <a:rPr lang="ru-RU" sz="30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</a:br>
            <a:r>
              <a:rPr lang="ru-RU" sz="30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Технология приготовления </a:t>
            </a:r>
            <a:r>
              <a:rPr lang="ru-RU" sz="3000" b="1" dirty="0">
                <a:solidFill>
                  <a:srgbClr val="002060"/>
                </a:solidFill>
                <a:latin typeface="Arial Black" panose="020B0A04020102020204" pitchFamily="34" charset="0"/>
              </a:rPr>
              <a:t/>
            </a:r>
            <a:br>
              <a:rPr lang="ru-RU" sz="3000" b="1" dirty="0">
                <a:solidFill>
                  <a:srgbClr val="002060"/>
                </a:solidFill>
                <a:latin typeface="Arial Black" panose="020B0A04020102020204" pitchFamily="34" charset="0"/>
              </a:rPr>
            </a:br>
            <a:r>
              <a:rPr lang="ru-RU" sz="3000" b="1" dirty="0">
                <a:solidFill>
                  <a:srgbClr val="002060"/>
                </a:solidFill>
                <a:latin typeface="Arial Black" panose="020B0A04020102020204" pitchFamily="34" charset="0"/>
              </a:rPr>
              <a:t>Чай с сахаром </a:t>
            </a:r>
            <a:r>
              <a:rPr lang="ru-RU" sz="3200" b="1" dirty="0" smtClean="0">
                <a:solidFill>
                  <a:srgbClr val="000000"/>
                </a:solidFill>
                <a:latin typeface="Arial Black" panose="020B0A04020102020204" pitchFamily="34" charset="0"/>
              </a:rPr>
              <a:t/>
            </a:r>
            <a:br>
              <a:rPr lang="ru-RU" sz="3200" b="1" dirty="0" smtClean="0">
                <a:solidFill>
                  <a:srgbClr val="000000"/>
                </a:solidFill>
                <a:latin typeface="Arial Black" panose="020B0A04020102020204" pitchFamily="34" charset="0"/>
              </a:rPr>
            </a:br>
            <a:endParaRPr lang="ru-RU" sz="30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Объект 2">
            <a:extLst>
              <a:ext uri="{FF2B5EF4-FFF2-40B4-BE49-F238E27FC236}">
                <a16:creationId xmlns="" xmlns:a16="http://schemas.microsoft.com/office/drawing/2014/main" id="{CB720475-F851-41C1-BF95-88BDC044B5EF}"/>
              </a:ext>
            </a:extLst>
          </p:cNvPr>
          <p:cNvSpPr txBox="1">
            <a:spLocks/>
          </p:cNvSpPr>
          <p:nvPr/>
        </p:nvSpPr>
        <p:spPr>
          <a:xfrm>
            <a:off x="2794161" y="1437327"/>
            <a:ext cx="8688593" cy="24671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>
                <a:solidFill>
                  <a:srgbClr val="002060"/>
                </a:solidFill>
              </a:rPr>
              <a:t>Чай заваривают в чайниках. Чайник ополаскивают горячей водой, насыпают чай, заливают кипятком примерно на 1/3 объема и настаивают 5-10 минут, накрыв салфеткой, после чего доливают кипятком.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dirty="0">
                <a:solidFill>
                  <a:srgbClr val="002060"/>
                </a:solidFill>
              </a:rPr>
              <a:t>При отпуске в стаканы или бокалы насыпают сахар и заливают чаем. Отпускают горячим 60-70˚С.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800" b="1" dirty="0" smtClean="0">
                <a:solidFill>
                  <a:srgbClr val="002060"/>
                </a:solidFill>
              </a:rPr>
              <a:t>Требования к качеству:</a:t>
            </a:r>
          </a:p>
          <a:p>
            <a:pPr marL="0" marR="800100" lvl="0" indent="0">
              <a:lnSpc>
                <a:spcPts val="169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ru-RU" sz="1800" b="1" dirty="0" smtClean="0">
                <a:solidFill>
                  <a:srgbClr val="002060"/>
                </a:solidFill>
              </a:rPr>
              <a:t>Внешний вид: 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стакан с  жидкостью золотисто-коричневого цвета.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800" b="1" dirty="0" smtClean="0">
                <a:solidFill>
                  <a:srgbClr val="002060"/>
                </a:solidFill>
              </a:rPr>
              <a:t>Консистенция: </a:t>
            </a:r>
            <a:r>
              <a:rPr lang="ru-RU" sz="1800" dirty="0" smtClean="0">
                <a:solidFill>
                  <a:srgbClr val="002060"/>
                </a:solidFill>
              </a:rPr>
              <a:t>жидкая</a:t>
            </a:r>
            <a:endParaRPr lang="ru-RU" sz="1800" b="1" dirty="0" smtClean="0">
              <a:solidFill>
                <a:srgbClr val="00206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002060"/>
                </a:solidFill>
              </a:rPr>
              <a:t>Цвет</a:t>
            </a:r>
            <a:r>
              <a:rPr lang="ru-RU" sz="1800" b="1" dirty="0">
                <a:solidFill>
                  <a:srgbClr val="002060"/>
                </a:solidFill>
              </a:rPr>
              <a:t>: </a:t>
            </a:r>
            <a:r>
              <a:rPr lang="ru-RU" sz="1800" dirty="0" smtClean="0">
                <a:solidFill>
                  <a:srgbClr val="002060"/>
                </a:solidFill>
              </a:rPr>
              <a:t>золотисто-коричневый</a:t>
            </a:r>
            <a:endParaRPr lang="ru-RU" sz="1800" dirty="0">
              <a:solidFill>
                <a:srgbClr val="00206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002060"/>
                </a:solidFill>
              </a:rPr>
              <a:t>Вкус и цвет: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чуть терпкий, сладкий, свойственный </a:t>
            </a:r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чаю.</a:t>
            </a:r>
            <a:endParaRPr lang="ru-RU" sz="1800" dirty="0">
              <a:solidFill>
                <a:srgbClr val="002060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4868" y="4456712"/>
            <a:ext cx="4257132" cy="24012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25" r="8936"/>
          <a:stretch/>
        </p:blipFill>
        <p:spPr>
          <a:xfrm>
            <a:off x="4070839" y="4456712"/>
            <a:ext cx="4246685" cy="240128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57" r="9475"/>
          <a:stretch/>
        </p:blipFill>
        <p:spPr>
          <a:xfrm>
            <a:off x="-70338" y="4456712"/>
            <a:ext cx="4202724" cy="2401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492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65231"/>
            <a:ext cx="4862146" cy="369276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4862146" cy="3646610"/>
          </a:xfrm>
          <a:prstGeom prst="rect">
            <a:avLst/>
          </a:prstGeom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2742798"/>
              </p:ext>
            </p:extLst>
          </p:nvPr>
        </p:nvGraphicFramePr>
        <p:xfrm>
          <a:off x="5029199" y="2787165"/>
          <a:ext cx="6981093" cy="34905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36406"/>
                <a:gridCol w="2380518"/>
                <a:gridCol w="896815"/>
                <a:gridCol w="641839"/>
                <a:gridCol w="615461"/>
                <a:gridCol w="555574"/>
                <a:gridCol w="754480"/>
              </a:tblGrid>
              <a:tr h="37860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 dirty="0">
                          <a:solidFill>
                            <a:srgbClr val="2D2D2D"/>
                          </a:solidFill>
                          <a:effectLst/>
                          <a:latin typeface="Arial Black" panose="020B0A04020102020204" pitchFamily="34" charset="0"/>
                        </a:rPr>
                        <a:t>Раздел меню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 dirty="0">
                          <a:solidFill>
                            <a:srgbClr val="2D2D2D"/>
                          </a:solidFill>
                          <a:effectLst/>
                          <a:latin typeface="Arial Black" panose="020B0A04020102020204" pitchFamily="34" charset="0"/>
                        </a:rPr>
                        <a:t>Блюда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>
                          <a:solidFill>
                            <a:srgbClr val="2D2D2D"/>
                          </a:solidFill>
                          <a:effectLst/>
                          <a:latin typeface="Arial Black" panose="020B0A04020102020204" pitchFamily="34" charset="0"/>
                        </a:rPr>
                        <a:t>Вес блюда, г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>
                          <a:solidFill>
                            <a:srgbClr val="2D2D2D"/>
                          </a:solidFill>
                          <a:effectLst/>
                          <a:latin typeface="Arial Black" panose="020B0A04020102020204" pitchFamily="34" charset="0"/>
                        </a:rPr>
                        <a:t>Белки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>
                          <a:solidFill>
                            <a:srgbClr val="2D2D2D"/>
                          </a:solidFill>
                          <a:effectLst/>
                          <a:latin typeface="Arial Black" panose="020B0A04020102020204" pitchFamily="34" charset="0"/>
                        </a:rPr>
                        <a:t>Жиры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>
                          <a:solidFill>
                            <a:srgbClr val="2D2D2D"/>
                          </a:solidFill>
                          <a:effectLst/>
                          <a:latin typeface="Arial Black" panose="020B0A04020102020204" pitchFamily="34" charset="0"/>
                        </a:rPr>
                        <a:t>Углеводы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 dirty="0">
                          <a:solidFill>
                            <a:srgbClr val="2D2D2D"/>
                          </a:solidFill>
                          <a:effectLst/>
                          <a:latin typeface="Arial Black" panose="020B0A04020102020204" pitchFamily="34" charset="0"/>
                        </a:rPr>
                        <a:t>Калорийность</a:t>
                      </a:r>
                    </a:p>
                  </a:txBody>
                  <a:tcPr marL="7620" marR="7620" marT="7620" marB="0" anchor="ctr"/>
                </a:tc>
              </a:tr>
              <a:tr h="422483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u="none" strike="noStrike" dirty="0">
                          <a:effectLst/>
                          <a:latin typeface="Arial Black" panose="020B0A04020102020204" pitchFamily="34" charset="0"/>
                        </a:rPr>
                        <a:t>сыр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u="none" strike="noStrike" dirty="0">
                          <a:effectLst/>
                          <a:latin typeface="Arial Black" panose="020B0A04020102020204" pitchFamily="34" charset="0"/>
                        </a:rPr>
                        <a:t>Сыр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u="none" strike="noStrike">
                          <a:effectLst/>
                          <a:latin typeface="Arial Black" panose="020B0A04020102020204" pitchFamily="34" charset="0"/>
                        </a:rPr>
                        <a:t>10,00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u="none" strike="noStrike">
                          <a:effectLst/>
                          <a:latin typeface="Arial Black" panose="020B0A04020102020204" pitchFamily="34" charset="0"/>
                        </a:rPr>
                        <a:t>2,70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u="none" strike="noStrike">
                          <a:effectLst/>
                          <a:latin typeface="Arial Black" panose="020B0A04020102020204" pitchFamily="34" charset="0"/>
                        </a:rPr>
                        <a:t>1,68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u="none" strike="noStrike">
                          <a:effectLst/>
                          <a:latin typeface="Arial Black" panose="020B0A040201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u="none" strike="noStrike" dirty="0">
                          <a:effectLst/>
                          <a:latin typeface="Arial Black" panose="020B0A04020102020204" pitchFamily="34" charset="0"/>
                        </a:rPr>
                        <a:t>25,92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7620" marR="7620" marT="7620" marB="0"/>
                </a:tc>
              </a:tr>
              <a:tr h="690398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u="none" strike="noStrike">
                          <a:effectLst/>
                          <a:latin typeface="Arial Black" panose="020B0A04020102020204" pitchFamily="34" charset="0"/>
                        </a:rPr>
                        <a:t>гор.блюдо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u="none" strike="noStrike" dirty="0">
                          <a:effectLst/>
                          <a:latin typeface="Arial Black" panose="020B0A04020102020204" pitchFamily="34" charset="0"/>
                        </a:rPr>
                        <a:t>Каша вязкая молочная гречневая с  маслом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u="none" strike="noStrike">
                          <a:effectLst/>
                          <a:latin typeface="Arial Black" panose="020B0A04020102020204" pitchFamily="34" charset="0"/>
                        </a:rPr>
                        <a:t>215,00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u="none" strike="noStrike">
                          <a:effectLst/>
                          <a:latin typeface="Arial Black" panose="020B0A04020102020204" pitchFamily="34" charset="0"/>
                        </a:rPr>
                        <a:t>7,40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u="none" strike="noStrike" dirty="0">
                          <a:effectLst/>
                          <a:latin typeface="Arial Black" panose="020B0A04020102020204" pitchFamily="34" charset="0"/>
                        </a:rPr>
                        <a:t>10,39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u="none" strike="noStrike">
                          <a:effectLst/>
                          <a:latin typeface="Arial Black" panose="020B0A04020102020204" pitchFamily="34" charset="0"/>
                        </a:rPr>
                        <a:t>30,10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u="none" strike="noStrike" dirty="0">
                          <a:effectLst/>
                          <a:latin typeface="Arial Black" panose="020B0A04020102020204" pitchFamily="34" charset="0"/>
                        </a:rPr>
                        <a:t>243,51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7620" marR="7620" marT="7620" marB="0"/>
                </a:tc>
              </a:tr>
              <a:tr h="422483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u="none" strike="noStrike">
                          <a:effectLst/>
                          <a:latin typeface="Arial Black" panose="020B0A04020102020204" pitchFamily="34" charset="0"/>
                        </a:rPr>
                        <a:t> 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u="none" strike="noStrike" dirty="0">
                          <a:effectLst/>
                          <a:latin typeface="Arial Black" panose="020B0A04020102020204" pitchFamily="34" charset="0"/>
                        </a:rPr>
                        <a:t>Сосиска в тесте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u="none" strike="noStrike">
                          <a:effectLst/>
                          <a:latin typeface="Arial Black" panose="020B0A04020102020204" pitchFamily="34" charset="0"/>
                        </a:rPr>
                        <a:t>90,00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u="none" strike="noStrike">
                          <a:effectLst/>
                          <a:latin typeface="Arial Black" panose="020B0A04020102020204" pitchFamily="34" charset="0"/>
                        </a:rPr>
                        <a:t>7,10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u="none" strike="noStrike">
                          <a:effectLst/>
                          <a:latin typeface="Arial Black" panose="020B0A04020102020204" pitchFamily="34" charset="0"/>
                        </a:rPr>
                        <a:t>6,80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u="none" strike="noStrike">
                          <a:effectLst/>
                          <a:latin typeface="Arial Black" panose="020B0A04020102020204" pitchFamily="34" charset="0"/>
                        </a:rPr>
                        <a:t>25,60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u="none" strike="noStrike">
                          <a:effectLst/>
                          <a:latin typeface="Arial Black" panose="020B0A04020102020204" pitchFamily="34" charset="0"/>
                        </a:rPr>
                        <a:t>192,00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7620" marR="7620" marT="7620" marB="0"/>
                </a:tc>
              </a:tr>
              <a:tr h="690398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u="none" strike="noStrike">
                          <a:effectLst/>
                          <a:latin typeface="Arial Black" panose="020B0A04020102020204" pitchFamily="34" charset="0"/>
                        </a:rPr>
                        <a:t>гор.напиток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u="none" strike="noStrike" dirty="0">
                          <a:effectLst/>
                          <a:latin typeface="Arial Black" panose="020B0A04020102020204" pitchFamily="34" charset="0"/>
                        </a:rPr>
                        <a:t>Чай с сахаром 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u="none" strike="noStrike" dirty="0">
                          <a:effectLst/>
                          <a:latin typeface="Arial Black" panose="020B0A04020102020204" pitchFamily="34" charset="0"/>
                        </a:rPr>
                        <a:t>200,00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u="none" strike="noStrike" dirty="0">
                          <a:effectLst/>
                          <a:latin typeface="Arial Black" panose="020B0A04020102020204" pitchFamily="34" charset="0"/>
                        </a:rPr>
                        <a:t>0,20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u="none" strike="noStrike" dirty="0">
                          <a:effectLst/>
                          <a:latin typeface="Arial Black" panose="020B0A04020102020204" pitchFamily="34" charset="0"/>
                        </a:rPr>
                        <a:t>0,05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u="none" strike="noStrike" dirty="0">
                          <a:effectLst/>
                          <a:latin typeface="Arial Black" panose="020B0A04020102020204" pitchFamily="34" charset="0"/>
                        </a:rPr>
                        <a:t>10,00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u="none" strike="noStrike" dirty="0">
                          <a:effectLst/>
                          <a:latin typeface="Arial Black" panose="020B0A04020102020204" pitchFamily="34" charset="0"/>
                        </a:rPr>
                        <a:t>41,30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7620" marR="7620" marT="7620" marB="0"/>
                </a:tc>
              </a:tr>
              <a:tr h="422483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u="none" strike="noStrike" dirty="0">
                          <a:effectLst/>
                          <a:latin typeface="Arial Black" panose="020B0A04020102020204" pitchFamily="34" charset="0"/>
                        </a:rPr>
                        <a:t>хлеб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u="none" strike="noStrike" dirty="0">
                          <a:effectLst/>
                          <a:latin typeface="Arial Black" panose="020B0A04020102020204" pitchFamily="34" charset="0"/>
                        </a:rPr>
                        <a:t>Хлеб пшеничный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u="none" strike="noStrike">
                          <a:effectLst/>
                          <a:latin typeface="Arial Black" panose="020B0A04020102020204" pitchFamily="34" charset="0"/>
                        </a:rPr>
                        <a:t>30,00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u="none" strike="noStrike">
                          <a:effectLst/>
                          <a:latin typeface="Arial Black" panose="020B0A04020102020204" pitchFamily="34" charset="0"/>
                        </a:rPr>
                        <a:t>2,60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u="none" strike="noStrike">
                          <a:effectLst/>
                          <a:latin typeface="Arial Black" panose="020B0A04020102020204" pitchFamily="34" charset="0"/>
                        </a:rPr>
                        <a:t>0,81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u="none" strike="noStrike">
                          <a:effectLst/>
                          <a:latin typeface="Arial Black" panose="020B0A04020102020204" pitchFamily="34" charset="0"/>
                        </a:rPr>
                        <a:t>14,40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u="none" strike="noStrike" dirty="0">
                          <a:effectLst/>
                          <a:latin typeface="Arial Black" panose="020B0A04020102020204" pitchFamily="34" charset="0"/>
                        </a:rPr>
                        <a:t>74,73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7620" marR="7620" marT="7620" marB="0"/>
                </a:tc>
              </a:tr>
              <a:tr h="46370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u="none" strike="noStrike" dirty="0">
                          <a:effectLst/>
                          <a:latin typeface="Arial Black" panose="020B0A04020102020204" pitchFamily="34" charset="0"/>
                        </a:rPr>
                        <a:t>итого</a:t>
                      </a:r>
                      <a:endParaRPr lang="ru-RU" sz="1100" b="1" i="1" u="none" strike="noStrike" dirty="0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u="none" strike="noStrike" dirty="0">
                          <a:effectLst/>
                          <a:latin typeface="Arial Black" panose="020B0A04020102020204" pitchFamily="34" charset="0"/>
                        </a:rPr>
                        <a:t> 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u="none" strike="noStrike">
                          <a:effectLst/>
                          <a:latin typeface="Arial Black" panose="020B0A04020102020204" pitchFamily="34" charset="0"/>
                        </a:rPr>
                        <a:t>550,00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u="none" strike="noStrike">
                          <a:effectLst/>
                          <a:latin typeface="Arial Black" panose="020B0A04020102020204" pitchFamily="34" charset="0"/>
                        </a:rPr>
                        <a:t>20,00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u="none" strike="noStrike">
                          <a:effectLst/>
                          <a:latin typeface="Arial Black" panose="020B0A04020102020204" pitchFamily="34" charset="0"/>
                        </a:rPr>
                        <a:t>19,73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u="none" strike="noStrike">
                          <a:effectLst/>
                          <a:latin typeface="Arial Black" panose="020B0A04020102020204" pitchFamily="34" charset="0"/>
                        </a:rPr>
                        <a:t>80,10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b="1" u="none" strike="noStrike" dirty="0">
                          <a:effectLst/>
                          <a:latin typeface="Arial Black" panose="020B0A04020102020204" pitchFamily="34" charset="0"/>
                        </a:rPr>
                        <a:t>577,46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7620" marR="7620" marT="7620" marB="0"/>
                </a:tc>
              </a:tr>
            </a:tbl>
          </a:graphicData>
        </a:graphic>
      </p:graphicFrame>
      <p:sp>
        <p:nvSpPr>
          <p:cNvPr id="5" name="Заголовок 1">
            <a:extLst>
              <a:ext uri="{FF2B5EF4-FFF2-40B4-BE49-F238E27FC236}">
                <a16:creationId xmlns="" xmlns:a16="http://schemas.microsoft.com/office/drawing/2014/main" id="{14260471-CF37-41A6-A525-02DD85A55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9199" y="378073"/>
            <a:ext cx="6796455" cy="240909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+mn-lt"/>
              </a:rPr>
              <a:t>Правильное сбалансированное питание </a:t>
            </a:r>
            <a:r>
              <a:rPr lang="ru-RU" sz="2000" dirty="0">
                <a:solidFill>
                  <a:srgbClr val="002060"/>
                </a:solidFill>
                <a:latin typeface="+mn-lt"/>
              </a:rPr>
              <a:t>— это основа здоровья, хорошего самочувствия и высокой работоспособности. Оно подразумевает, что в нашем ежедневном рационе присутствуют все необходимые вещества: белки, жиры, углеводы, витамины и минералы, а также достаточное количество воды.</a:t>
            </a:r>
            <a:r>
              <a:rPr lang="ru-RU" sz="2400" dirty="0" smtClean="0">
                <a:solidFill>
                  <a:srgbClr val="000000"/>
                </a:solidFill>
                <a:latin typeface="Arial Black" panose="020B0A04020102020204" pitchFamily="34" charset="0"/>
              </a:rPr>
              <a:t/>
            </a:r>
            <a:br>
              <a:rPr lang="ru-RU" sz="2400" dirty="0" smtClean="0">
                <a:solidFill>
                  <a:srgbClr val="000000"/>
                </a:solidFill>
                <a:latin typeface="Arial Black" panose="020B0A04020102020204" pitchFamily="34" charset="0"/>
              </a:rPr>
            </a:br>
            <a:endParaRPr lang="ru-RU" sz="20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3620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E3A28DC-B585-45FE-BA8A-63A2801E9C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38401" y="1933947"/>
            <a:ext cx="9833338" cy="1741238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Приятного аппетита!</a:t>
            </a:r>
            <a:endParaRPr lang="ru-RU" sz="44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63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1052</TotalTime>
  <Words>461</Words>
  <Application>Microsoft Office PowerPoint</Application>
  <PresentationFormat>Широкоэкранный</PresentationFormat>
  <Paragraphs>79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4" baseType="lpstr">
      <vt:lpstr>Arial</vt:lpstr>
      <vt:lpstr>Arial Black</vt:lpstr>
      <vt:lpstr>Calibri</vt:lpstr>
      <vt:lpstr>Calibri Light</vt:lpstr>
      <vt:lpstr>Century Gothic</vt:lpstr>
      <vt:lpstr>Times New Roman</vt:lpstr>
      <vt:lpstr>Тема Office</vt:lpstr>
      <vt:lpstr>Приготовление поваром школьной столовой горячего завтрака</vt:lpstr>
      <vt:lpstr>Полезное питание-залог крепкого здоровья</vt:lpstr>
      <vt:lpstr>Школьный горячий завтрак. Технология приготовления Сосиска в тесте </vt:lpstr>
      <vt:lpstr>Школьный горячий завтрак. Технология приготовления  Каша молочная гречневая с маслом</vt:lpstr>
      <vt:lpstr>Школьный горячий завтрак. Технология приготовления  Чай с сахаром  </vt:lpstr>
      <vt:lpstr>Правильное сбалансированное питание — это основа здоровья, хорошего самочувствия и высокой работоспособности. Оно подразумевает, что в нашем ежедневном рационе присутствуют все необходимые вещества: белки, жиры, углеводы, витамины и минералы, а также достаточное количество воды. </vt:lpstr>
      <vt:lpstr>Приятного аппетита!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Кухонный шаблон - шаблон презентации с сайта presentation-creation.ru</dc:title>
  <dc:creator>User Obstinate</dc:creator>
  <cp:lastModifiedBy>Светлана</cp:lastModifiedBy>
  <cp:revision>40</cp:revision>
  <dcterms:created xsi:type="dcterms:W3CDTF">2025-03-13T19:04:47Z</dcterms:created>
  <dcterms:modified xsi:type="dcterms:W3CDTF">2026-04-24T11:14:14Z</dcterms:modified>
</cp:coreProperties>
</file>