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6D25FE6-9227-4300-911B-F41621442AC6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F44ED11-5E46-4369-A48A-A16273523C1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yaznoy.ru/catalog/notebook/1738/1517769" TargetMode="External"/><Relationship Id="rId2" Type="http://schemas.openxmlformats.org/officeDocument/2006/relationships/hyperlink" Target="http://www.1c-interes.ru/catalog/all7154/14899343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97152"/>
            <a:ext cx="7772400" cy="1780108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Республиканский конкурс на получение грантов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i="1" dirty="0">
                <a:solidFill>
                  <a:srgbClr val="FF0000"/>
                </a:solidFill>
              </a:rPr>
              <a:t>министерства образования и науки Республики Татарстан для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i="1" dirty="0">
                <a:solidFill>
                  <a:srgbClr val="FF0000"/>
                </a:solidFill>
              </a:rPr>
              <a:t>общеобразовательных 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i="1" dirty="0">
                <a:solidFill>
                  <a:srgbClr val="FF0000"/>
                </a:solidFill>
              </a:rPr>
              <a:t>школ и учреждений дополнительного образования детей, участвующих в реализации проектов 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i="1" dirty="0">
                <a:solidFill>
                  <a:srgbClr val="FF0000"/>
                </a:solidFill>
              </a:rPr>
              <a:t>«Школа после уроков – 2013»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500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14096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Проект муниципального бюджетного общеобразовательного учреждения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«Полянская средняя общеобразовательная школа» Спасского муниципального района Республики Татарстан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 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«В мире робототехники»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14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758825" y="188640"/>
            <a:ext cx="7917631" cy="6669360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548DD4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cs typeface="Arial" pitchFamily="34" charset="0"/>
              </a:rPr>
              <a:t>Одной из  проблем для нашей школы было вовлечение детей группы риска во внеурочную деятельность кроме спортивных объединений. С появлением в школе комплекта робототехники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cs typeface="Arial" pitchFamily="34" charset="0"/>
              </a:rPr>
              <a:t>LEGO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cs typeface="Arial" pitchFamily="34" charset="0"/>
              </a:rPr>
              <a:t> у этих детей возник огромный интерес. Для работы с комплектом робототехники необходимо обладать базовыми знаниями в области информатики, математики, физики и конструирования.  Учащиеся школы, преуспевающие в данных областях, стали неотъемлемыми помощниками для детей группы риска. Таким образом, в школе возникло объединение детей, увлеченных одной идеей.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49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1331640" y="332656"/>
            <a:ext cx="6496618" cy="4176464"/>
          </a:xfrm>
          <a:prstGeom prst="flowChartPunchedTape">
            <a:avLst/>
          </a:prstGeom>
          <a:solidFill>
            <a:srgbClr val="FFFFFF"/>
          </a:solidFill>
          <a:ln w="9525">
            <a:solidFill>
              <a:srgbClr val="548DD4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cs typeface="Arial" pitchFamily="34" charset="0"/>
              </a:rPr>
              <a:t>Проект направлен на сплочение детей группы риска и способных детей общими интересами в области робототехники, на формирование у обучающихся целостного представления о мире техники, устройстве конструкций, механизмов и машин, их месте в окружающем мире. А так же формирование и развитие интереса к робототехнике, конструированию, программированию необходимых для жизни в современном обществе. Реализация данного проекта позволяет стимулировать интерес и любознательность, развивать способности к решению проблемных ситуаций, умению исследовать проблему, анализировать имеющиеся ресурсы, выдвигать идеи, планировать решения и реализовать их.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E:\робототехника картинки\фото\IMG_03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221088"/>
            <a:ext cx="3117215" cy="2338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E:\робототехника картинки\фото\IMG_03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125" y="4266173"/>
            <a:ext cx="3053715" cy="2293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16948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Задачи:</a:t>
            </a:r>
            <a:endParaRPr lang="ru-RU" dirty="0"/>
          </a:p>
          <a:p>
            <a:pPr lvl="0"/>
            <a:r>
              <a:rPr lang="ru-RU" b="1" dirty="0"/>
              <a:t>Создание кружка робототехники в школе в рамках программы «Школа после уроков», с целью организации условий развития технического творчества и формирования начальных навыков технического мышления среди учащихся школы.</a:t>
            </a:r>
            <a:endParaRPr lang="ru-RU" dirty="0"/>
          </a:p>
          <a:p>
            <a:pPr lvl="0"/>
            <a:r>
              <a:rPr lang="ru-RU" b="1" dirty="0"/>
              <a:t>Научить детей  конструированию роботов на базе микропроцессора NXT;</a:t>
            </a:r>
            <a:endParaRPr lang="ru-RU" dirty="0"/>
          </a:p>
          <a:p>
            <a:pPr lvl="0"/>
            <a:r>
              <a:rPr lang="ru-RU" b="1" dirty="0"/>
              <a:t>Освоить среду программирования </a:t>
            </a:r>
            <a:r>
              <a:rPr lang="ru-RU" b="1" dirty="0" err="1"/>
              <a:t>ПервоРобот</a:t>
            </a:r>
            <a:r>
              <a:rPr lang="ru-RU" b="1" dirty="0"/>
              <a:t> NXT;</a:t>
            </a:r>
            <a:endParaRPr lang="ru-RU" dirty="0"/>
          </a:p>
          <a:p>
            <a:pPr lvl="0"/>
            <a:r>
              <a:rPr lang="ru-RU" b="1" dirty="0"/>
              <a:t>Развивать творческие способности и логическое мышление обучающихся;</a:t>
            </a:r>
            <a:endParaRPr lang="ru-RU" dirty="0"/>
          </a:p>
          <a:p>
            <a:pPr lvl="0"/>
            <a:r>
              <a:rPr lang="ru-RU" b="1" dirty="0"/>
              <a:t>Развивать образное, техническое мышление и умение выразить свой замысел;</a:t>
            </a:r>
            <a:endParaRPr lang="ru-RU" dirty="0"/>
          </a:p>
          <a:p>
            <a:r>
              <a:rPr lang="ru-RU" b="1" dirty="0"/>
              <a:t>Развивать умения работать по предложенным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solidFill>
                  <a:srgbClr val="FF0000"/>
                </a:solidFill>
              </a:rPr>
              <a:t>Цель проекта: 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i="1" dirty="0">
                <a:solidFill>
                  <a:srgbClr val="FF0000"/>
                </a:solidFill>
              </a:rPr>
              <a:t>вовлечение детей группы риска, способных, увлеченных детей во внеурочную деятельность в направлении научно-технического творчества.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32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16938"/>
              </p:ext>
            </p:extLst>
          </p:nvPr>
        </p:nvGraphicFramePr>
        <p:xfrm>
          <a:off x="467544" y="1105823"/>
          <a:ext cx="8064897" cy="5275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7126"/>
                <a:gridCol w="956502"/>
                <a:gridCol w="3478493"/>
                <a:gridCol w="554235"/>
                <a:gridCol w="742518"/>
                <a:gridCol w="683295"/>
                <a:gridCol w="1272728"/>
              </a:tblGrid>
              <a:tr h="8713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50" kern="50" dirty="0">
                          <a:effectLst/>
                        </a:rPr>
                        <a:t>№№</a:t>
                      </a:r>
                      <a:endParaRPr lang="ru-RU" sz="1050" kern="50" dirty="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50" kern="50">
                          <a:effectLst/>
                        </a:rPr>
                        <a:t>Наименование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50" kern="50">
                          <a:effectLst/>
                        </a:rPr>
                        <a:t>оборудования (конкретно с названием)</a:t>
                      </a:r>
                      <a:endParaRPr lang="ru-RU" sz="105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kern="50" dirty="0">
                          <a:effectLst/>
                        </a:rPr>
                        <a:t>Технические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kern="50" dirty="0">
                          <a:effectLst/>
                        </a:rPr>
                        <a:t>характеристики (прописать конкретно)</a:t>
                      </a:r>
                      <a:endParaRPr lang="ru-RU" sz="1050" kern="50" dirty="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kern="50">
                          <a:effectLst/>
                        </a:rPr>
                        <a:t>Кол-во</a:t>
                      </a:r>
                      <a:endParaRPr lang="ru-RU" sz="7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kern="50">
                          <a:effectLst/>
                        </a:rPr>
                        <a:t>Сумма за ед. товара</a:t>
                      </a:r>
                      <a:endParaRPr lang="ru-RU" sz="7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kern="50">
                          <a:effectLst/>
                        </a:rPr>
                        <a:t>Общая сумма</a:t>
                      </a:r>
                      <a:endParaRPr lang="ru-RU" sz="7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kern="50">
                          <a:effectLst/>
                        </a:rPr>
                        <a:t>Обоснование цены (адрес страницы обязательно)</a:t>
                      </a:r>
                      <a:endParaRPr lang="ru-RU" sz="7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</a:tr>
              <a:tr h="19642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50" kern="50">
                          <a:effectLst/>
                        </a:rPr>
                        <a:t> </a:t>
                      </a:r>
                      <a:endParaRPr lang="ru-RU" sz="105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effectLst/>
                        </a:rPr>
                        <a:t>Mindstorms</a:t>
                      </a:r>
                      <a:r>
                        <a:rPr lang="ru-RU" sz="1050" dirty="0">
                          <a:effectLst/>
                        </a:rPr>
                        <a:t> NXT 2.0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619 деталей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компьютерный контроллер NTX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 датчика прикосновения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датчик света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датчик цвета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3 двигателя с датчиками поворота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7 соединительных кабелей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Руководство пользователя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CD-диск с программным обеспечением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тестовый дисплей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10</a:t>
                      </a:r>
                      <a:endParaRPr lang="ru-RU" sz="10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13499</a:t>
                      </a:r>
                      <a:endParaRPr lang="ru-RU" sz="10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134900</a:t>
                      </a:r>
                      <a:endParaRPr lang="ru-RU" sz="10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2"/>
                        </a:rPr>
                        <a:t>http://www.1c-interes.ru/catalog/all7154/14899343/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</a:tr>
              <a:tr h="2439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05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Ультрабук</a:t>
                      </a:r>
                      <a:r>
                        <a:rPr lang="en-US" sz="1050">
                          <a:effectLst/>
                        </a:rPr>
                        <a:t> Apple MacBook Air 13 Mid 2012 MD232 </a:t>
                      </a:r>
                      <a:endParaRPr lang="ru-RU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Процессор </a:t>
                      </a:r>
                      <a:r>
                        <a:rPr lang="en-US" sz="1050" dirty="0">
                          <a:effectLst/>
                        </a:rPr>
                        <a:t>Intel Core i5 1,7 </a:t>
                      </a:r>
                      <a:r>
                        <a:rPr lang="ru-RU" sz="1050" dirty="0">
                          <a:effectLst/>
                        </a:rPr>
                        <a:t>ГГц</a:t>
                      </a:r>
                      <a:r>
                        <a:rPr lang="en-US" sz="1050" dirty="0">
                          <a:effectLst/>
                        </a:rPr>
                        <a:t>Intel Core i5 1,8 </a:t>
                      </a:r>
                      <a:r>
                        <a:rPr lang="ru-RU" sz="1050" dirty="0">
                          <a:effectLst/>
                        </a:rPr>
                        <a:t>ГГц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Оперативная память 4 Гбайт4 Гбайт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SSD</a:t>
                      </a:r>
                      <a:r>
                        <a:rPr lang="ru-RU" sz="1050" dirty="0">
                          <a:effectLst/>
                        </a:rPr>
                        <a:t>-накопитель 128 Гбайт256 Гбайт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Видеокарта </a:t>
                      </a:r>
                      <a:r>
                        <a:rPr lang="en-US" sz="1050" dirty="0">
                          <a:effectLst/>
                        </a:rPr>
                        <a:t>Intel HD Graphics 4000Intel HD Graphics 4000</a:t>
                      </a:r>
                      <a:endParaRPr lang="ru-RU" sz="10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Дисплей 11,6" </a:t>
                      </a:r>
                      <a:r>
                        <a:rPr lang="en-US" sz="1050" dirty="0">
                          <a:effectLst/>
                        </a:rPr>
                        <a:t>TN</a:t>
                      </a:r>
                      <a:r>
                        <a:rPr lang="ru-RU" sz="1050" dirty="0">
                          <a:effectLst/>
                        </a:rPr>
                        <a:t>-панель на 1336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768 пикселей13,3" </a:t>
                      </a:r>
                      <a:r>
                        <a:rPr lang="en-US" sz="1050" dirty="0">
                          <a:effectLst/>
                        </a:rPr>
                        <a:t>TN</a:t>
                      </a:r>
                      <a:r>
                        <a:rPr lang="ru-RU" sz="1050" dirty="0">
                          <a:effectLst/>
                        </a:rPr>
                        <a:t>-панель на 1440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900 пикселей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Габариты30,0 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 19,2 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 1,7 см32,5 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 22,7 </a:t>
                      </a:r>
                      <a:r>
                        <a:rPr lang="en-US" sz="1050" dirty="0">
                          <a:effectLst/>
                        </a:rPr>
                        <a:t>x</a:t>
                      </a:r>
                      <a:r>
                        <a:rPr lang="ru-RU" sz="1050" dirty="0">
                          <a:effectLst/>
                        </a:rPr>
                        <a:t> 1,7 см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Вес1,08 кг1,35 кг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Интерфейсы </a:t>
                      </a:r>
                      <a:r>
                        <a:rPr lang="en-US" sz="1050" dirty="0" err="1">
                          <a:effectLst/>
                        </a:rPr>
                        <a:t>MagSafe</a:t>
                      </a:r>
                      <a:r>
                        <a:rPr lang="ru-RU" sz="1050" dirty="0">
                          <a:effectLst/>
                        </a:rPr>
                        <a:t> 2, 1</a:t>
                      </a:r>
                      <a:r>
                        <a:rPr lang="en-US" sz="1050" dirty="0">
                          <a:effectLst/>
                        </a:rPr>
                        <a:t>x Thunderbolt</a:t>
                      </a:r>
                      <a:r>
                        <a:rPr lang="ru-RU" sz="1050" dirty="0">
                          <a:effectLst/>
                        </a:rPr>
                        <a:t>, 2</a:t>
                      </a:r>
                      <a:r>
                        <a:rPr lang="en-US" sz="1050" dirty="0">
                          <a:effectLst/>
                        </a:rPr>
                        <a:t>x USB</a:t>
                      </a:r>
                      <a:r>
                        <a:rPr lang="ru-RU" sz="1050" dirty="0">
                          <a:effectLst/>
                        </a:rPr>
                        <a:t> 3.0, наушники </a:t>
                      </a:r>
                      <a:r>
                        <a:rPr lang="en-US" sz="1050" dirty="0" err="1">
                          <a:effectLst/>
                        </a:rPr>
                        <a:t>MagSafe</a:t>
                      </a:r>
                      <a:r>
                        <a:rPr lang="ru-RU" sz="1050" dirty="0">
                          <a:effectLst/>
                        </a:rPr>
                        <a:t> 2, 1</a:t>
                      </a:r>
                      <a:r>
                        <a:rPr lang="en-US" sz="1050" dirty="0">
                          <a:effectLst/>
                        </a:rPr>
                        <a:t>x Thunderbolt</a:t>
                      </a:r>
                      <a:r>
                        <a:rPr lang="ru-RU" sz="1050" dirty="0">
                          <a:effectLst/>
                        </a:rPr>
                        <a:t>, 2</a:t>
                      </a:r>
                      <a:r>
                        <a:rPr lang="en-US" sz="1050" dirty="0">
                          <a:effectLst/>
                        </a:rPr>
                        <a:t>x USB</a:t>
                      </a:r>
                      <a:r>
                        <a:rPr lang="ru-RU" sz="1050" dirty="0">
                          <a:effectLst/>
                        </a:rPr>
                        <a:t> 3.0, </a:t>
                      </a:r>
                      <a:r>
                        <a:rPr lang="en-US" sz="1050" dirty="0">
                          <a:effectLst/>
                        </a:rPr>
                        <a:t>SDXC</a:t>
                      </a:r>
                      <a:r>
                        <a:rPr lang="ru-RU" sz="1050" dirty="0">
                          <a:effectLst/>
                        </a:rPr>
                        <a:t>-</a:t>
                      </a:r>
                      <a:r>
                        <a:rPr lang="ru-RU" sz="1050" dirty="0" err="1">
                          <a:effectLst/>
                        </a:rPr>
                        <a:t>картовод</a:t>
                      </a:r>
                      <a:r>
                        <a:rPr lang="ru-RU" sz="1050" dirty="0">
                          <a:effectLst/>
                        </a:rPr>
                        <a:t>, наушники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Интерфейсы </a:t>
                      </a:r>
                      <a:r>
                        <a:rPr lang="en-US" sz="1050" dirty="0">
                          <a:effectLst/>
                        </a:rPr>
                        <a:t>802.11n </a:t>
                      </a:r>
                      <a:r>
                        <a:rPr lang="en-US" sz="1050" dirty="0" err="1">
                          <a:effectLst/>
                        </a:rPr>
                        <a:t>WiFi</a:t>
                      </a:r>
                      <a:r>
                        <a:rPr lang="en-US" sz="1050" dirty="0">
                          <a:effectLst/>
                        </a:rPr>
                        <a:t>, Bluetooth 4.0802.11n </a:t>
                      </a:r>
                      <a:r>
                        <a:rPr lang="en-US" sz="1050" dirty="0" err="1">
                          <a:effectLst/>
                        </a:rPr>
                        <a:t>WiFi</a:t>
                      </a:r>
                      <a:r>
                        <a:rPr lang="en-US" sz="1050" dirty="0">
                          <a:effectLst/>
                        </a:rPr>
                        <a:t>, Bluetooth 4.0</a:t>
                      </a:r>
                      <a:endParaRPr lang="ru-RU" sz="10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Время автономной работы До 5 </a:t>
                      </a:r>
                      <a:r>
                        <a:rPr lang="ru-RU" sz="1050" dirty="0" err="1">
                          <a:effectLst/>
                        </a:rPr>
                        <a:t>часовДо</a:t>
                      </a:r>
                      <a:r>
                        <a:rPr lang="ru-RU" sz="1050" dirty="0">
                          <a:effectLst/>
                        </a:rPr>
                        <a:t> 7 часов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2</a:t>
                      </a:r>
                      <a:endParaRPr lang="ru-RU" sz="10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>
                          <a:effectLst/>
                        </a:rPr>
                        <a:t>52290</a:t>
                      </a:r>
                      <a:endParaRPr lang="ru-RU" sz="1000" kern="5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effectLst/>
                        </a:rPr>
                        <a:t>104580</a:t>
                      </a:r>
                      <a:endParaRPr lang="ru-RU" sz="1000" kern="50" dirty="0">
                        <a:effectLst/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47205" marR="472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3"/>
                        </a:rPr>
                        <a:t>http://www.svyaznoy.ru/catalog/notebook/1738/1517769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05" marR="47205" marT="0" marB="0"/>
                </a:tc>
              </a:tr>
            </a:tbl>
          </a:graphicData>
        </a:graphic>
      </p:graphicFrame>
      <p:pic>
        <p:nvPicPr>
          <p:cNvPr id="5" name="Рисунок 4" descr="E:\робототехника картинки\lego_85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92535">
            <a:off x="1808163" y="7940675"/>
            <a:ext cx="1927225" cy="16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17979" t="58763" r="55611" b="11721"/>
          <a:stretch>
            <a:fillRect/>
          </a:stretch>
        </p:blipFill>
        <p:spPr bwMode="auto">
          <a:xfrm rot="737172">
            <a:off x="9212263" y="8010525"/>
            <a:ext cx="2438400" cy="1474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21822" y="448598"/>
            <a:ext cx="66462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Перечень оборудования, необходимого для реализации проекта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20813" y="2951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cap="none" normalizeH="0" baseline="0" smtClean="0">
                <a:ln>
                  <a:noFill/>
                </a:ln>
                <a:solidFill>
                  <a:srgbClr val="943634"/>
                </a:solidFill>
                <a:effectLst/>
                <a:latin typeface="Bookman Old Style" pitchFamily="18" charset="0"/>
                <a:ea typeface="Arial" pitchFamily="34" charset="0"/>
                <a:cs typeface="Calibri" pitchFamily="34" charset="0"/>
              </a:rPr>
              <a:t/>
            </a:r>
            <a:br>
              <a:rPr kumimoji="0" lang="ru-RU" sz="1100" b="1" i="1" u="none" strike="noStrike" cap="none" normalizeH="0" baseline="0" smtClean="0">
                <a:ln>
                  <a:noFill/>
                </a:ln>
                <a:solidFill>
                  <a:srgbClr val="943634"/>
                </a:solidFill>
                <a:effectLst/>
                <a:latin typeface="Bookman Old Style" pitchFamily="18" charset="0"/>
                <a:ea typeface="Arial" pitchFamily="34" charset="0"/>
                <a:cs typeface="Calibri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593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робототехника картинки\lego_85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92535">
            <a:off x="614507" y="1936602"/>
            <a:ext cx="3882538" cy="3577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7979" t="58763" r="55611" b="11721"/>
          <a:stretch>
            <a:fillRect/>
          </a:stretch>
        </p:blipFill>
        <p:spPr bwMode="auto">
          <a:xfrm rot="737172">
            <a:off x="4955802" y="2080215"/>
            <a:ext cx="3885386" cy="2968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5992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робототехника картинки\фото\IMG_03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28" y="165100"/>
            <a:ext cx="8703945" cy="652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7765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</TotalTime>
  <Words>457</Words>
  <Application>Microsoft Office PowerPoint</Application>
  <PresentationFormat>Экран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Республиканский конкурс на получение грантов министерства образования и науки Республики Татарстан для общеобразовательных  школ и учреждений дополнительного образования детей, участвующих в реализации проектов  «Школа после уроков – 2013» </vt:lpstr>
      <vt:lpstr>Проект муниципального бюджетного общеобразовательного учреждения  «Полянская средняя общеобразовательная школа» Спасского муниципального района Республики Татарстан   «В мире робототехники» </vt:lpstr>
      <vt:lpstr>Презентация PowerPoint</vt:lpstr>
      <vt:lpstr>Презентация PowerPoint</vt:lpstr>
      <vt:lpstr>Цель проекта:  вовлечение детей группы риска, способных, увлеченных детей во внеурочную деятельность в направлении научно-технического творчества.  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Республиканский конкурс на получение грантов министерства образования и науки Республики Татарстан для общеобразовательных  школ и учреждений дополнительного образования детей, участвующих в реализации проектов  «Школа после уроков – 2013» </dc:title>
  <dc:creator>user</dc:creator>
  <cp:lastModifiedBy>user</cp:lastModifiedBy>
  <cp:revision>6</cp:revision>
  <dcterms:created xsi:type="dcterms:W3CDTF">2013-06-04T07:46:28Z</dcterms:created>
  <dcterms:modified xsi:type="dcterms:W3CDTF">2013-06-04T07:57:31Z</dcterms:modified>
</cp:coreProperties>
</file>