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8" r:id="rId1"/>
  </p:sldMasterIdLst>
  <p:sldIdLst>
    <p:sldId id="256" r:id="rId2"/>
    <p:sldId id="280" r:id="rId3"/>
    <p:sldId id="281" r:id="rId4"/>
    <p:sldId id="289" r:id="rId5"/>
    <p:sldId id="291" r:id="rId6"/>
    <p:sldId id="282" r:id="rId7"/>
    <p:sldId id="290" r:id="rId8"/>
    <p:sldId id="257" r:id="rId9"/>
    <p:sldId id="258" r:id="rId10"/>
    <p:sldId id="284" r:id="rId11"/>
    <p:sldId id="259" r:id="rId12"/>
    <p:sldId id="263" r:id="rId13"/>
    <p:sldId id="283" r:id="rId14"/>
    <p:sldId id="278" r:id="rId15"/>
    <p:sldId id="279" r:id="rId16"/>
    <p:sldId id="273" r:id="rId17"/>
    <p:sldId id="260" r:id="rId18"/>
    <p:sldId id="262" r:id="rId19"/>
    <p:sldId id="286" r:id="rId20"/>
    <p:sldId id="275" r:id="rId21"/>
    <p:sldId id="277" r:id="rId22"/>
    <p:sldId id="261" r:id="rId23"/>
    <p:sldId id="287" r:id="rId24"/>
    <p:sldId id="264" r:id="rId25"/>
    <p:sldId id="265" r:id="rId26"/>
    <p:sldId id="269" r:id="rId27"/>
    <p:sldId id="285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10A7B-8BAE-40C3-9783-17BF538C01AF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97BA6EE-5E0C-4659-8245-584313E1E0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3860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10A7B-8BAE-40C3-9783-17BF538C01AF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97BA6EE-5E0C-4659-8245-584313E1E0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33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10A7B-8BAE-40C3-9783-17BF538C01AF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97BA6EE-5E0C-4659-8245-584313E1E04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327869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10A7B-8BAE-40C3-9783-17BF538C01AF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97BA6EE-5E0C-4659-8245-584313E1E0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6197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10A7B-8BAE-40C3-9783-17BF538C01AF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97BA6EE-5E0C-4659-8245-584313E1E04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547542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10A7B-8BAE-40C3-9783-17BF538C01AF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97BA6EE-5E0C-4659-8245-584313E1E0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80807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10A7B-8BAE-40C3-9783-17BF538C01AF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BA6EE-5E0C-4659-8245-584313E1E0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9533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10A7B-8BAE-40C3-9783-17BF538C01AF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BA6EE-5E0C-4659-8245-584313E1E0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509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10A7B-8BAE-40C3-9783-17BF538C01AF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BA6EE-5E0C-4659-8245-584313E1E0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394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10A7B-8BAE-40C3-9783-17BF538C01AF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97BA6EE-5E0C-4659-8245-584313E1E0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726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10A7B-8BAE-40C3-9783-17BF538C01AF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97BA6EE-5E0C-4659-8245-584313E1E0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567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10A7B-8BAE-40C3-9783-17BF538C01AF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97BA6EE-5E0C-4659-8245-584313E1E0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139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10A7B-8BAE-40C3-9783-17BF538C01AF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BA6EE-5E0C-4659-8245-584313E1E0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6728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10A7B-8BAE-40C3-9783-17BF538C01AF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BA6EE-5E0C-4659-8245-584313E1E0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750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10A7B-8BAE-40C3-9783-17BF538C01AF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BA6EE-5E0C-4659-8245-584313E1E0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0211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10A7B-8BAE-40C3-9783-17BF538C01AF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97BA6EE-5E0C-4659-8245-584313E1E0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667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10A7B-8BAE-40C3-9783-17BF538C01AF}" type="datetimeFigureOut">
              <a:rPr lang="ru-RU" smtClean="0"/>
              <a:t>29.10.2023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97BA6EE-5E0C-4659-8245-584313E1E0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918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  <p:sldLayoutId id="2147483820" r:id="rId12"/>
    <p:sldLayoutId id="2147483821" r:id="rId13"/>
    <p:sldLayoutId id="2147483822" r:id="rId14"/>
    <p:sldLayoutId id="2147483823" r:id="rId15"/>
    <p:sldLayoutId id="214748382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g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048472"/>
            <a:ext cx="9144000" cy="23876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0000FF"/>
                </a:solidFill>
              </a:rPr>
              <a:t>ПРОЕКТ</a:t>
            </a:r>
            <a:r>
              <a:rPr lang="ru-RU" b="1" i="1" dirty="0" smtClean="0">
                <a:solidFill>
                  <a:srgbClr val="FF0000"/>
                </a:solidFill>
              </a:rPr>
              <a:t/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«Педагогическая династия</a:t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семьи </a:t>
            </a:r>
            <a:r>
              <a:rPr lang="ru-RU" b="1" i="1" dirty="0" err="1" smtClean="0">
                <a:solidFill>
                  <a:srgbClr val="FF0000"/>
                </a:solidFill>
              </a:rPr>
              <a:t>Планиных</a:t>
            </a:r>
            <a:r>
              <a:rPr lang="ru-RU" b="1" i="1" dirty="0" smtClean="0">
                <a:solidFill>
                  <a:srgbClr val="FF0000"/>
                </a:solidFill>
              </a:rPr>
              <a:t>»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89213" y="3879273"/>
            <a:ext cx="8915399" cy="2024389"/>
          </a:xfrm>
        </p:spPr>
        <p:txBody>
          <a:bodyPr>
            <a:noAutofit/>
          </a:bodyPr>
          <a:lstStyle/>
          <a:p>
            <a:pPr algn="ctr"/>
            <a:r>
              <a:rPr lang="ru-RU" sz="1600" b="1" dirty="0" smtClean="0">
                <a:solidFill>
                  <a:srgbClr val="0000FF"/>
                </a:solidFill>
              </a:rPr>
              <a:t>Выполнила: Алиева Анна, </a:t>
            </a:r>
          </a:p>
          <a:p>
            <a:pPr algn="ctr"/>
            <a:r>
              <a:rPr lang="ru-RU" sz="1600" b="1" dirty="0" smtClean="0">
                <a:solidFill>
                  <a:srgbClr val="0000FF"/>
                </a:solidFill>
              </a:rPr>
              <a:t>ученица </a:t>
            </a:r>
            <a:r>
              <a:rPr lang="ru-RU" sz="1600" b="1" dirty="0" smtClean="0">
                <a:solidFill>
                  <a:srgbClr val="0000FF"/>
                </a:solidFill>
              </a:rPr>
              <a:t>5 </a:t>
            </a:r>
            <a:r>
              <a:rPr lang="ru-RU" sz="1600" b="1" dirty="0" smtClean="0">
                <a:solidFill>
                  <a:srgbClr val="0000FF"/>
                </a:solidFill>
              </a:rPr>
              <a:t>класса </a:t>
            </a:r>
            <a:endParaRPr lang="ru-RU" sz="1600" b="1" dirty="0" smtClean="0">
              <a:solidFill>
                <a:srgbClr val="0000FF"/>
              </a:solidFill>
            </a:endParaRPr>
          </a:p>
          <a:p>
            <a:pPr algn="ctr"/>
            <a:r>
              <a:rPr lang="ru-RU" sz="1600" b="1" dirty="0" smtClean="0">
                <a:solidFill>
                  <a:srgbClr val="0000FF"/>
                </a:solidFill>
              </a:rPr>
              <a:t>МБОУ «Никольская СОШ»</a:t>
            </a:r>
          </a:p>
          <a:p>
            <a:pPr algn="ctr"/>
            <a:r>
              <a:rPr lang="ru-RU" sz="1600" b="1" dirty="0" smtClean="0">
                <a:solidFill>
                  <a:srgbClr val="0000FF"/>
                </a:solidFill>
              </a:rPr>
              <a:t>Руководитель : Малышкина Л.В.,</a:t>
            </a:r>
          </a:p>
          <a:p>
            <a:pPr algn="ctr"/>
            <a:r>
              <a:rPr lang="ru-RU" sz="1600" b="1" dirty="0" smtClean="0">
                <a:solidFill>
                  <a:srgbClr val="0000FF"/>
                </a:solidFill>
              </a:rPr>
              <a:t>учитель иностранного языка</a:t>
            </a:r>
            <a:endParaRPr lang="ru-RU" sz="16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38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5055" y="624110"/>
            <a:ext cx="9509557" cy="1280890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«Из воспоминаний» </a:t>
            </a:r>
            <a:br>
              <a:rPr lang="ru-RU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(Васильева Н.В.)</a:t>
            </a:r>
            <a:endParaRPr lang="ru-RU" sz="1800" b="1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905000"/>
            <a:ext cx="10515600" cy="4271962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«Каждое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утро я отправлялась </a:t>
            </a: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свою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школу. Она была не только местом моей работы, она была вторым домом, в котором были и радости, и заботы, и проблемы.  Профессия учителя особая и очень ответственная. Особенности её не только в том, что ежедневно и ежечасно нести знания ученикам, но и быть примером для них во всем. Учителя уважают за знания, за педагогический такт, за верность профессии и любовь к ней. Я всегда была увлечена своим делом, подходила к своей работе творчески. Поэтому я всегда говорила: </a:t>
            </a: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меня </a:t>
            </a: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замечательные дети!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когда мне было трудно и сложно,  </a:t>
            </a: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вспоминала 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своих </a:t>
            </a: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учеников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на душе становилось светло. Престиж учительской работы это не просто дипломированный педагог, а мастер своего </a:t>
            </a: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дела».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283390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6727" y="166255"/>
            <a:ext cx="9287885" cy="145010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/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Людмила Викторовна-</a:t>
            </a:r>
            <a:br>
              <a:rPr lang="ru-RU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иностранного языка </a:t>
            </a:r>
            <a:br>
              <a:rPr lang="ru-RU" sz="27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«Никольская СОШ» Спасского МР РТ</a:t>
            </a:r>
            <a:r>
              <a:rPr lang="ru-RU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– Казанский государственный педагогический институт, факультет иностранных языков, 1988 год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 педагогической деятельности – 33 года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Квалификационная категория - первая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Занимаемые должности: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1990- 1992 г.– учитель русского языка и литературы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1992-1993г.-  учитель математики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1993-1994 г.- учитель истории и биологии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1995-2023 г.- учитель немецкого и английского языков 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2006-2020 г.- заместитель директора по воспитательной работе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2020-2023 г.-заместитель директора по учебно-методической работе</a:t>
            </a:r>
            <a:endParaRPr 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839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Награды:</a:t>
            </a:r>
            <a:endParaRPr lang="ru-RU" b="1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560945"/>
            <a:ext cx="8915400" cy="4756727"/>
          </a:xfrm>
        </p:spPr>
        <p:txBody>
          <a:bodyPr>
            <a:normAutofit fontScale="77500" lnSpcReduction="20000"/>
          </a:bodyPr>
          <a:lstStyle/>
          <a:p>
            <a:r>
              <a:rPr lang="ru-RU" sz="2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 РОО за участие в конкурсе «Учитель года» -2004 год</a:t>
            </a:r>
          </a:p>
          <a:p>
            <a:r>
              <a:rPr lang="ru-RU" sz="2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Почетная 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грамота Отдела образования-2011 </a:t>
            </a:r>
            <a:r>
              <a:rPr lang="ru-RU" sz="2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</a:p>
          <a:p>
            <a:r>
              <a:rPr lang="ru-RU" sz="2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Почетная 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грамота ИМЦ Спасского муниципального района 2011 </a:t>
            </a:r>
            <a:r>
              <a:rPr lang="ru-RU" sz="2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</a:p>
          <a:p>
            <a:r>
              <a:rPr lang="ru-RU" sz="2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Благодарственное 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Главы Спасского муниципального района -2012 </a:t>
            </a:r>
            <a:r>
              <a:rPr lang="ru-RU" sz="2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</a:p>
          <a:p>
            <a:r>
              <a:rPr lang="ru-RU" sz="2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Благодарность 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Отдела образования -2013 </a:t>
            </a:r>
            <a:r>
              <a:rPr lang="ru-RU" sz="2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</a:p>
          <a:p>
            <a:r>
              <a:rPr lang="ru-RU" sz="2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Благодарственное 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Главы Спасского муниципального </a:t>
            </a:r>
            <a:r>
              <a:rPr lang="ru-RU" sz="2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района-2016 год</a:t>
            </a:r>
          </a:p>
          <a:p>
            <a:r>
              <a:rPr lang="ru-RU" sz="2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 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Отдела образования - 2017 </a:t>
            </a:r>
            <a:r>
              <a:rPr lang="ru-RU" sz="2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</a:p>
          <a:p>
            <a:r>
              <a:rPr lang="ru-RU" sz="2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Почетная 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грамота Отдела </a:t>
            </a:r>
            <a:r>
              <a:rPr lang="ru-RU" sz="2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(Призер конкурса «Лучший ЗДВР школы»)-2017 год</a:t>
            </a:r>
          </a:p>
          <a:p>
            <a:r>
              <a:rPr lang="ru-RU" sz="2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Почетная грамота Отдела образования , 2019 год</a:t>
            </a:r>
          </a:p>
          <a:p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Благодарственное письмо Главы Спасского муниципального </a:t>
            </a:r>
            <a:r>
              <a:rPr lang="ru-RU" sz="2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района-2020 </a:t>
            </a:r>
            <a:r>
              <a:rPr lang="ru-RU" sz="2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</a:p>
          <a:p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152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«Быть учителем- значит жить!»</a:t>
            </a:r>
            <a:r>
              <a:rPr lang="ru-RU" sz="40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(Малышкина Л.В.)</a:t>
            </a:r>
            <a:endParaRPr lang="ru-RU" sz="1800" b="1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34836" y="1560946"/>
            <a:ext cx="9869776" cy="423944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«Моя профессия – учитель. Я считаю, что это не столько профессия, сколько состояние души, образ мыслей, даже образ жизни. С ранних лет я мечтала стать учителем…Мне 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очень часто задают один вопрос: «Почему ты стала учителем»? Я отвечаю: «Насколько я себя </a:t>
            </a: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помню, 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всегда </a:t>
            </a: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мечтала стать  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учителем». Ещё в детстве я играла в «</a:t>
            </a: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школу». 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Сначала моими учениками были куклы, затем братья и сёстры. И когда пришло время выбора профессии, я уже знала, что буду педагогом. А любовь к немецкому языку мне привила моя учительница, из-за любви к которой я тоже стала учителем немецкого языка. Она была для меня образцом доброты, справедливости, тактичного отношения к детям. Я следила за каждым её словом, движением, взглядом.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Учитель. Этой профессии невозможно научиться только по учебникам. Эта профессия сама учит нас, выбравших её.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значит для меня быть учителем? Это не только возможность чему-то учить детей, но и в то же время открывать для себя что-то новое. Меняются дети, меняюсь и я вместе с ними.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меня быть учителем- это значит жить!»</a:t>
            </a:r>
            <a:endParaRPr 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847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756" y="79952"/>
            <a:ext cx="3073251" cy="435133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966" y="2896592"/>
            <a:ext cx="2711871" cy="36397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99" y="130897"/>
            <a:ext cx="2883759" cy="409935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555" y="2896592"/>
            <a:ext cx="2786898" cy="36986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364" y="154471"/>
            <a:ext cx="2918691" cy="4292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689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247" y="135371"/>
            <a:ext cx="3088270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059" y="2503055"/>
            <a:ext cx="2867819" cy="42181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758" y="163802"/>
            <a:ext cx="3126995" cy="432290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094" y="2531637"/>
            <a:ext cx="2949950" cy="416098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30" y="130897"/>
            <a:ext cx="2861337" cy="404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31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11" y="139445"/>
            <a:ext cx="2705245" cy="376432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85750" y="2828130"/>
            <a:ext cx="4438843" cy="33291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884" y="3480248"/>
            <a:ext cx="4378036" cy="328352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006" y="139445"/>
            <a:ext cx="2987386" cy="3983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837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01601"/>
            <a:ext cx="10515600" cy="158908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/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Наталья Викторовна-</a:t>
            </a:r>
            <a:br>
              <a:rPr lang="ru-RU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математики </a:t>
            </a:r>
            <a:br>
              <a:rPr lang="ru-RU" sz="27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«Александровская СОШ» </a:t>
            </a:r>
            <a:r>
              <a:rPr lang="ru-RU" sz="27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Бавлинского</a:t>
            </a:r>
            <a:r>
              <a:rPr lang="ru-RU" sz="27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МР РТ</a:t>
            </a:r>
            <a:endParaRPr lang="ru-RU" sz="27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022764"/>
            <a:ext cx="10515600" cy="447040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-высшее , Казанский государственный педагогический институт, физико-математический факультет ,1977 год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 работы :40 лет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Квалификационная категория -высшая</a:t>
            </a:r>
          </a:p>
          <a:p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Занимаемые должности:</a:t>
            </a:r>
          </a:p>
          <a:p>
            <a:pPr>
              <a:buFontTx/>
              <a:buChar char="-"/>
            </a:pP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1981-1989 г- учитель математики Поповской СОШ </a:t>
            </a:r>
            <a:r>
              <a:rPr lang="ru-RU" sz="2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Бавлинского</a:t>
            </a: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р-на РТ</a:t>
            </a:r>
          </a:p>
          <a:p>
            <a:pPr>
              <a:buFontTx/>
              <a:buChar char="-"/>
            </a:pP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1989-1998 г.- учитель математики Александровской СОШ </a:t>
            </a:r>
            <a:r>
              <a:rPr lang="ru-RU" sz="2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Бавлинского</a:t>
            </a: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р-на РТ</a:t>
            </a:r>
          </a:p>
          <a:p>
            <a:pPr>
              <a:buFontTx/>
              <a:buChar char="-"/>
            </a:pP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1998-2003 г.- заместитель директора по 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учебной работе Александровской СОШ </a:t>
            </a:r>
            <a:r>
              <a:rPr lang="ru-RU" sz="2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Бавлинского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р-на РТ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- 2003- 2016 г. – директор 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БОУ «Александровская СОШ» </a:t>
            </a:r>
          </a:p>
          <a:p>
            <a:pPr>
              <a:buFontTx/>
              <a:buChar char="-"/>
            </a:pP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2016- 2023 г. – </a:t>
            </a:r>
            <a:r>
              <a:rPr lang="ru-RU" sz="2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математики МБОУ «Александровская СОШ» </a:t>
            </a:r>
          </a:p>
          <a:p>
            <a:pPr>
              <a:buFontTx/>
              <a:buChar char="-"/>
            </a:pPr>
            <a:endParaRPr lang="ru-RU" dirty="0" smtClean="0">
              <a:solidFill>
                <a:srgbClr val="7030A0"/>
              </a:solidFill>
            </a:endParaRPr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3137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Награды: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92925" y="1862571"/>
            <a:ext cx="8760875" cy="4351338"/>
          </a:xfrm>
        </p:spPr>
        <p:txBody>
          <a:bodyPr>
            <a:normAutofit/>
          </a:bodyPr>
          <a:lstStyle/>
          <a:p>
            <a:endParaRPr lang="ru-RU" sz="2400" dirty="0" smtClean="0"/>
          </a:p>
          <a:p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Нагрудный </a:t>
            </a:r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 МО и НРТ «За заслуги в образовании» 2006 г</a:t>
            </a: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Победитель </a:t>
            </a:r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гранта «Наш лучший учитель»  2012 </a:t>
            </a: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</a:p>
          <a:p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Почетная </a:t>
            </a:r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грамота МО и Н РФ , </a:t>
            </a: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2015 год</a:t>
            </a:r>
          </a:p>
          <a:p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Почетное звание «Почетный работник сферы                                                                                         образования Российской Федерации»,2022 год</a:t>
            </a: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endParaRPr lang="ru-RU" dirty="0" smtClean="0">
              <a:solidFill>
                <a:srgbClr val="7030A0"/>
              </a:solidFill>
            </a:endParaRPr>
          </a:p>
          <a:p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24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 все это – школа!»</a:t>
            </a:r>
            <a:br>
              <a:rPr lang="ru-RU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b="1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Сахибуллина</a:t>
            </a:r>
            <a:r>
              <a:rPr lang="ru-RU" sz="18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Н.В.)</a:t>
            </a:r>
            <a:endParaRPr lang="ru-RU" sz="1800" b="1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21163" y="1625600"/>
            <a:ext cx="9799781" cy="428562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«Профессия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- одна из </a:t>
            </a: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самых  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ответственных </a:t>
            </a: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профессий, требующих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полной  отдачи своим ученикам не только своих знаний, но и всех душевных и физических </a:t>
            </a: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сил.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 учителем очень трудно. Хороший учитель для своих учеников должен быть лучшим другом и помощником. Учитель должен знать и уважать интересы своих учеников. Учитель по призванию всегда может понять ученика и найти к нему правильный подход</a:t>
            </a: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Именно таким  учителем я и старалась быть всю свою жизнь.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и в целом школьный коллектив — это живой и постоянно меняющийся организм. И это позволяет быть в тонусе современной жизни. Школа – это постоянные новые профессиональные вызовы. Это участие с учениками в </a:t>
            </a: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конференциях, олимпиадах, проектах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конкурсах. Поиск, труд, ошибки, успехи, </a:t>
            </a: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победы- и все это  школа!»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20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0109" y="193964"/>
            <a:ext cx="10054503" cy="785091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endParaRPr lang="ru-RU" b="1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7164" y="720436"/>
            <a:ext cx="11296072" cy="5456528"/>
          </a:xfrm>
        </p:spPr>
        <p:txBody>
          <a:bodyPr>
            <a:noAutofit/>
          </a:bodyPr>
          <a:lstStyle/>
          <a:p>
            <a:pPr marL="0" indent="0" algn="just" fontAlgn="base">
              <a:buNone/>
            </a:pPr>
            <a:r>
              <a:rPr lang="ru-RU" sz="2400" dirty="0" smtClean="0">
                <a:solidFill>
                  <a:srgbClr val="7030A0"/>
                </a:solidFill>
              </a:rPr>
              <a:t>               </a:t>
            </a: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Учитель…Что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стоит за этим привычным словом? Учитель это и отличный психолог, учитель – это и замечательный поэт, учитель – это и великолепный  актёр, но самое главное, что учитель – это незаменимый помощник и настоящий друг. Учитель ведет нас сквозь годы детства, отрочества, юности, совершает каждодневный, подчас незаметный подвиг – отдает нам свои знания, вкладывает в нас частицу своего сердца. Он помогает нам найти свой путь в жизни. Труд учителя благороден и прекрасен. Великое счастье встретить учителя, который учит доброте,   справедливости.  Учит быть Человеком. В своей работе я хотела бы рассказать не об одном учителе, а о семейной династии</a:t>
            </a: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семье </a:t>
            </a:r>
            <a:r>
              <a:rPr lang="ru-RU" sz="2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Планиных</a:t>
            </a: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в которой четыре дочери и все –учителя!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изучила историю </a:t>
            </a: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семейной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учительской династии, узнала, кто и когда работал, какие получил награды, звания.  Они достойны того, чтобы о них узнали. </a:t>
            </a:r>
          </a:p>
          <a:p>
            <a:pPr marL="0" indent="0" algn="just" fontAlgn="base">
              <a:buNone/>
            </a:pP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Педагогический </a:t>
            </a: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 семьи  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достаточно велик</a:t>
            </a: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 насчитывает около 200 лет.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с уверенностью могу сказать, что эти годы  потрачены не напрасно</a:t>
            </a: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Я  хочу собрать и сохранить материал для составления данных об учительской династии </a:t>
            </a: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семьи.  В этом я вижу актуальность своей  работы.</a:t>
            </a:r>
          </a:p>
          <a:p>
            <a:pPr algn="just"/>
            <a:endParaRPr lang="ru-RU" sz="2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70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60" y="365125"/>
            <a:ext cx="3263503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048" y="3544743"/>
            <a:ext cx="4919903" cy="36899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185" y="269443"/>
            <a:ext cx="4239491" cy="31796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0720" y="365125"/>
            <a:ext cx="3153641" cy="4204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13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310" y="69615"/>
            <a:ext cx="6127723" cy="3670769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9111" y="3294347"/>
            <a:ext cx="4728654" cy="33102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140" y="2332224"/>
            <a:ext cx="3302987" cy="42928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7749" y="2048491"/>
            <a:ext cx="3345503" cy="4576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570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Валентина Викторовна- </a:t>
            </a:r>
            <a:br>
              <a:rPr lang="ru-RU" sz="28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математики МБОУ « Школа №13» </a:t>
            </a:r>
            <a:b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г.Тольятти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Самарской области</a:t>
            </a:r>
            <a:endParaRPr lang="ru-RU" sz="2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44073" y="2133599"/>
            <a:ext cx="9860539" cy="4027055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Образование:  Казанский государственный педагогический институт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физико-математический </a:t>
            </a: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факультет,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1976 </a:t>
            </a: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</a:p>
          <a:p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Занимаемая должность- учитель математики МБУ «Школа №13 им. </a:t>
            </a:r>
            <a:r>
              <a:rPr lang="ru-RU" sz="2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Б.Б.Левицкого</a:t>
            </a: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 работы : 40 лет</a:t>
            </a:r>
          </a:p>
          <a:p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Квалификационная категория : высшая</a:t>
            </a:r>
          </a:p>
          <a:p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Награды:</a:t>
            </a:r>
          </a:p>
          <a:p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Значок «Отличник народного просвещения» -1996 год</a:t>
            </a:r>
          </a:p>
          <a:p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Благодарственное письмо 2003, 2009 год</a:t>
            </a:r>
          </a:p>
          <a:p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Почетная грамота  МО и Н Самарской области 2015 год</a:t>
            </a:r>
          </a:p>
          <a:p>
            <a:endParaRPr lang="ru-RU" dirty="0" smtClean="0">
              <a:solidFill>
                <a:srgbClr val="7030A0"/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8112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249382"/>
            <a:ext cx="8911687" cy="1655618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«Учительский труд сродни подвигу»</a:t>
            </a:r>
            <a:br>
              <a:rPr lang="ru-RU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(Королева В.В.)</a:t>
            </a:r>
            <a:endParaRPr lang="ru-RU" sz="1800" b="1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46910" y="969819"/>
            <a:ext cx="10594109" cy="444264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«Пожалуй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самым главным педагогическим качеством современного учителя является готовность самому постоянно учиться и совершенствоваться. К.Д. Ушинский писал: «Учитель живет до тех пор, пока учится». Современная эпоха предполагает непрерывность педагогического образования. Учитель должен ежедневно получать новые общие и профессиональные знания, быть в курсе интересов своих учеников, знать современные тенденции в науке, технике, искусстве и моде. Мотивом для саморазвития педагога должно быть не желание профессионального соответствия современным потребностям школы, а собственная потребность развивать свою личность, свой интеллектуальный потенциал и духовный мир.</a:t>
            </a:r>
            <a:b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учителя, который имеет свою семью, это, конечно, непросто. Поэтому учительский труд в наше время сродни подвигу. Он требует огромных затрат времени, сил, полной самоотдачи. Хороший учитель знает о своих учениках не меньше, чем их родители, он с интересом и удовольствием организует для них поездки, экскурсии и другие виды деятельности.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10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396" y="312157"/>
            <a:ext cx="2990702" cy="4351338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032" y="1923143"/>
            <a:ext cx="3410857" cy="46736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228" y="376812"/>
            <a:ext cx="3029363" cy="466566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3925" y="2075543"/>
            <a:ext cx="3227744" cy="452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876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806" y="90551"/>
            <a:ext cx="2739075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638" y="1228526"/>
            <a:ext cx="3057320" cy="45790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243" y="1657753"/>
            <a:ext cx="3440339" cy="491308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6424" y="90551"/>
            <a:ext cx="3356116" cy="4845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44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922" y="1264555"/>
            <a:ext cx="2447627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92822" y="3094492"/>
            <a:ext cx="2855551" cy="42653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123808" y="-707299"/>
            <a:ext cx="2780812" cy="45680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048816" y="2811932"/>
            <a:ext cx="3024395" cy="466161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17824" y="-543594"/>
            <a:ext cx="2805548" cy="4265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537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96690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 может так предсказано судьбой?»</a:t>
            </a:r>
            <a:endParaRPr lang="ru-RU" b="1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31999" y="1182255"/>
            <a:ext cx="9716655" cy="472896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делает человека образованным? Ответ очевиден – школа и жизнь. Жизнь дает запас впечатлений, развивает любознательность, формирует характер. Все эти качества являются непосредственными предпосылками к учению. Школа дает знания, без которых человек – ничто. Что делает человека учителем? Быть может некая генетическая предрасположенность или стечение обстоятельств? А может так предсказано судьбой? Учитель, врач, </a:t>
            </a: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военный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люди, от порядочности, честности, убежденности которых зависят судьбы других людей, вверенные им. Идти в такую профессию можно только с полным сознанием того, какую ответственность берет на себя человек, сделавший этот выбор. И когда продолжателями дела своих родителей становятся их дети, мы можем быть уверены: этот выбор осознанный, здесь нет игры, случая, нет ошибки, а есть полная уверенность в своих силах и в правильности избранного пути.</a:t>
            </a:r>
          </a:p>
        </p:txBody>
      </p:sp>
    </p:spTree>
    <p:extLst>
      <p:ext uri="{BB962C8B-B14F-4D97-AF65-F5344CB8AC3E}">
        <p14:creationId xmlns:p14="http://schemas.microsoft.com/office/powerpoint/2010/main" val="3368338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77091"/>
            <a:ext cx="10515600" cy="1034473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Обоснование темы</a:t>
            </a:r>
            <a:endParaRPr lang="ru-RU" b="1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399" y="914400"/>
            <a:ext cx="11360727" cy="5262563"/>
          </a:xfrm>
        </p:spPr>
        <p:txBody>
          <a:bodyPr>
            <a:noAutofit/>
          </a:bodyPr>
          <a:lstStyle/>
          <a:p>
            <a:pPr marL="0" indent="0" algn="just" fontAlgn="base">
              <a:lnSpc>
                <a:spcPct val="100000"/>
              </a:lnSpc>
              <a:buNone/>
            </a:pP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Учительская 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династия… Строго и возвышенно звучат эти слова. Они подчёркивают благородство и мужество, талант и образованность людей, избравших своей профессией обучение и воспитание подрастающего поколения. В чём сила педагогических династий? </a:t>
            </a: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мой взгляд, дело в том, что традиции семьи и людей, связанных не только нравственными, но и кровными родственными узами, позволяют хранить и передавать из поколения в поколение высокие идеалы добра, гражданского долга.</a:t>
            </a:r>
          </a:p>
          <a:p>
            <a:pPr marL="0" indent="0" algn="just" fontAlgn="base">
              <a:lnSpc>
                <a:spcPct val="100000"/>
              </a:lnSpc>
              <a:buNone/>
            </a:pP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Вглядитесь в историю династии семьи. И вы поймёте, </a:t>
            </a: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стоит за почётными наградами, победами в конкурсах, благодарностями в трудовых книжках.</a:t>
            </a:r>
          </a:p>
          <a:p>
            <a:pPr marL="0" indent="0" algn="just" fontAlgn="base">
              <a:lnSpc>
                <a:spcPct val="100000"/>
              </a:lnSpc>
              <a:buNone/>
            </a:pP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Каждая педагогическая династия составляет славу и гордость страны.   Каждый учитель – это целая история, история школы, история родного села, страны. А историю нужно знать. Нужно помнить о тех, кого с нами уже нет, знать о тех, кто живёт с тобой рядом, кто вкладывает в  свою работу душу, «сердце отдаёт детям».  </a:t>
            </a:r>
          </a:p>
          <a:p>
            <a:pPr marL="0" indent="0" algn="just" fontAlgn="base">
              <a:lnSpc>
                <a:spcPct val="100000"/>
              </a:lnSpc>
              <a:buNone/>
            </a:pP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Самое главное для учителя - когда его помнят. Именно это является доказательством искреннего уважения и любви.</a:t>
            </a:r>
          </a:p>
        </p:txBody>
      </p:sp>
    </p:spTree>
    <p:extLst>
      <p:ext uri="{BB962C8B-B14F-4D97-AF65-F5344CB8AC3E}">
        <p14:creationId xmlns:p14="http://schemas.microsoft.com/office/powerpoint/2010/main" val="36852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9829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40509"/>
            <a:ext cx="10515600" cy="533645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Профессия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</a:t>
            </a: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равнодушных людей, так как требует много душевных и эмоциональных затрат. Эта профессия сложна тем, что отнимает много свободного времени. Быть учителем-это значит постоянно задавать себе вопросы и искать на них каждый день ответы. Я думаю, что быть учителем-это значит «достучаться» до каждого ученика, думать над тем, что значит учение для конкретного ребенка, учить и учиться все время, решать, создавать, творить. Учитель- человек, несущий детям доброе, разумное, вечное. Человек, оставляющий негатив за порогом школы, как бы тяжело не было на душе! Учитель – это человек с большой буквы, с огромным, чистым и добрым сердцем. Человек, который отдает нам часть своей жизни, отдает ее каждому и при этом ни капли не жалеет. Человек, который всегда готов тебя выслушать и прийти на помощь. Он вкладывает в нас свою любовь и заботу, ничего не требуя взамен. Учитель – это незаменимый человек в судьбе каждого школьника. </a:t>
            </a:r>
          </a:p>
        </p:txBody>
      </p:sp>
    </p:spTree>
    <p:extLst>
      <p:ext uri="{BB962C8B-B14F-4D97-AF65-F5344CB8AC3E}">
        <p14:creationId xmlns:p14="http://schemas.microsoft.com/office/powerpoint/2010/main" val="281546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363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98764"/>
            <a:ext cx="10515600" cy="5678199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Учитель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человек, который необходим всем и каждому. Без учителя не будет ни врача, ни инженера. Все профессии важны для нормального существования в цивилизованном мире. Но если не будет учителей, то цивилизации придёт конец. Действительно, как много душевных качеств должен объединять в своем характере тот человек, кто хочет стать учителем: твердость, безграничное терпение, строгость и мягкость, доверие и умение быть примером во всем. А главное — любовь, любовь к жизни, к процессу обучения, и прежде всего, к детям.  </a:t>
            </a: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Еще Лев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Толстой отмечал, что хороший учитель — это тот, кто объединяет в себе любовь к своему делу и любовь к своим ученикам. Также очень точно и метко написал об учителе известный писатель С. Л. Соловейчик: «Он артист, но его слушатели и зрители не аплодируют ему. Он скульптор, но его труда никто не видит. Он-врач, но пациенты редко благодарят его за лечение. Где же ему взять силы для каждодневного вдохновения? Только в самом себе, только в сознании величия своего дела». Ведь, действительно, профессия учителя - это труд и призвание.</a:t>
            </a:r>
          </a:p>
          <a:p>
            <a:pPr algn="just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43217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значимость</a:t>
            </a:r>
            <a:endParaRPr lang="ru-RU" b="1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год в России объявлен Годом педагога и наставника. Соответствующий указ 27 июня </a:t>
            </a: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года подписал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 России Владимир Путин. Решение Президента объявить 2023 год Годом педагога и наставника еще раз говорит о высоком статусе этих специалистов в нашем обществе, о важности их работы.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современном мире, чтобы стать педагогом </a:t>
            </a: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недостаточно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одного образования, необходима глубокая мотивация, сформированное личностное отношение к профессии. В настоящее время одним из закрепленных в культуре механизмов передачи личностного отношения к профессии является династия.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27204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154545"/>
            <a:ext cx="8915400" cy="475667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  </a:t>
            </a:r>
            <a:r>
              <a:rPr lang="ru-RU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собрать материал и изучить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историю династии </a:t>
            </a: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  </a:t>
            </a:r>
          </a:p>
          <a:p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опросить родственников об известных им фактах из истории семьи;</a:t>
            </a:r>
          </a:p>
          <a:p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изучить материалы, хранящиеся в семейном архиве;</a:t>
            </a:r>
          </a:p>
          <a:p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собрать биографические сведения и систематизировать собранную информацию </a:t>
            </a: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Практическая </a:t>
            </a: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значимость</a:t>
            </a: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позволяет 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обобщить материалы, имеющие непреходящее воспитательное  значение, сохранить сведения об учительской </a:t>
            </a: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династии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9077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Воплощая материнскую мечту</a:t>
            </a:r>
            <a:endParaRPr lang="ru-RU" b="1" i="1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97236" y="1616364"/>
            <a:ext cx="5756564" cy="484909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«Наша мама, </a:t>
            </a:r>
            <a:r>
              <a:rPr lang="ru-RU" sz="2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Планина</a:t>
            </a:r>
            <a:r>
              <a:rPr lang="ru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Любовь Николаевна, всю свою жизнь проработала конюхом в Конной части Конезавода №57. Когда была еще подростком, мечтала стать учителем, но отец , лишь дочь закончила 7 классов, приказал ей: «Хватит учиться, пора работать». На этом все мечты стать учителем и разрушились. Но  ее тайная  любовь к учительской профессии передалась нам, ее детям. Все четверо стали учителями. Сейчас за плечами у каждой из нас большая жизнь, богатый опыт работы в школе. Но мы никогда не забываем о том, что начало всех начал- это мечта нашей мамы. Это она воспитала нас в духе любви и уважения к учительской профессии».</a:t>
            </a:r>
            <a:endParaRPr 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455" y="1690687"/>
            <a:ext cx="4858325" cy="39989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5490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3564" y="365125"/>
            <a:ext cx="5470236" cy="567545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sz="3600" b="1" i="1" dirty="0" smtClean="0">
                <a:solidFill>
                  <a:srgbClr val="0000FF"/>
                </a:solidFill>
              </a:rPr>
              <a:t>Надежда Викторовна- </a:t>
            </a:r>
            <a:br>
              <a:rPr lang="ru-RU" sz="3600" b="1" i="1" dirty="0" smtClean="0">
                <a:solidFill>
                  <a:srgbClr val="0000FF"/>
                </a:solidFill>
              </a:rPr>
            </a:br>
            <a:r>
              <a:rPr lang="ru-RU" sz="2200" b="1" i="1" dirty="0" smtClean="0">
                <a:solidFill>
                  <a:srgbClr val="7030A0"/>
                </a:solidFill>
              </a:rPr>
              <a:t>учитель начальных классов </a:t>
            </a:r>
            <a:br>
              <a:rPr lang="ru-RU" sz="2200" b="1" i="1" dirty="0" smtClean="0">
                <a:solidFill>
                  <a:srgbClr val="7030A0"/>
                </a:solidFill>
              </a:rPr>
            </a:br>
            <a:r>
              <a:rPr lang="ru-RU" sz="2200" b="1" i="1" dirty="0" err="1" smtClean="0">
                <a:solidFill>
                  <a:srgbClr val="7030A0"/>
                </a:solidFill>
              </a:rPr>
              <a:t>Отрадинской</a:t>
            </a:r>
            <a:r>
              <a:rPr lang="ru-RU" sz="2200" b="1" i="1" dirty="0" smtClean="0">
                <a:solidFill>
                  <a:srgbClr val="7030A0"/>
                </a:solidFill>
              </a:rPr>
              <a:t> начальной школы </a:t>
            </a:r>
            <a:br>
              <a:rPr lang="ru-RU" sz="2200" b="1" i="1" dirty="0" smtClean="0">
                <a:solidFill>
                  <a:srgbClr val="7030A0"/>
                </a:solidFill>
              </a:rPr>
            </a:br>
            <a:r>
              <a:rPr lang="ru-RU" sz="2200" b="1" i="1" dirty="0" smtClean="0">
                <a:solidFill>
                  <a:srgbClr val="7030A0"/>
                </a:solidFill>
              </a:rPr>
              <a:t>Спасского муниципального района  </a:t>
            </a:r>
            <a:br>
              <a:rPr lang="ru-RU" sz="2200" b="1" i="1" dirty="0" smtClean="0">
                <a:solidFill>
                  <a:srgbClr val="7030A0"/>
                </a:solidFill>
              </a:rPr>
            </a:br>
            <a:r>
              <a:rPr lang="ru-RU" sz="2200" b="1" i="1" dirty="0" smtClean="0">
                <a:solidFill>
                  <a:srgbClr val="7030A0"/>
                </a:solidFill>
              </a:rPr>
              <a:t>Республики Татарстан</a:t>
            </a:r>
            <a:br>
              <a:rPr lang="ru-RU" sz="2200" b="1" i="1" dirty="0" smtClean="0">
                <a:solidFill>
                  <a:srgbClr val="7030A0"/>
                </a:solidFill>
              </a:rPr>
            </a:br>
            <a:r>
              <a:rPr lang="ru-RU" sz="2200" b="1" i="1" dirty="0">
                <a:solidFill>
                  <a:srgbClr val="7030A0"/>
                </a:solidFill>
              </a:rPr>
              <a:t/>
            </a:r>
            <a:br>
              <a:rPr lang="ru-RU" sz="2200" b="1" i="1" dirty="0">
                <a:solidFill>
                  <a:srgbClr val="7030A0"/>
                </a:solidFill>
              </a:rPr>
            </a:br>
            <a:r>
              <a:rPr lang="ru-RU" sz="2200" b="1" i="1" dirty="0" smtClean="0">
                <a:solidFill>
                  <a:srgbClr val="7030A0"/>
                </a:solidFill>
              </a:rPr>
              <a:t/>
            </a:r>
            <a:br>
              <a:rPr lang="ru-RU" sz="2200" b="1" i="1" dirty="0" smtClean="0">
                <a:solidFill>
                  <a:srgbClr val="7030A0"/>
                </a:solidFill>
              </a:rPr>
            </a:br>
            <a:r>
              <a:rPr lang="ru-RU" sz="2200" b="1" i="1" dirty="0" smtClean="0">
                <a:solidFill>
                  <a:srgbClr val="7030A0"/>
                </a:solidFill>
              </a:rPr>
              <a:t>Образование- </a:t>
            </a:r>
            <a:r>
              <a:rPr lang="ru-RU" sz="2200" b="1" i="1" dirty="0" err="1" smtClean="0">
                <a:solidFill>
                  <a:srgbClr val="7030A0"/>
                </a:solidFill>
              </a:rPr>
              <a:t>Тетюшское</a:t>
            </a:r>
            <a:r>
              <a:rPr lang="ru-RU" sz="2200" b="1" i="1" dirty="0" smtClean="0">
                <a:solidFill>
                  <a:srgbClr val="7030A0"/>
                </a:solidFill>
              </a:rPr>
              <a:t> педагогическое училище, 1985 год</a:t>
            </a:r>
            <a:br>
              <a:rPr lang="ru-RU" sz="2200" b="1" i="1" dirty="0" smtClean="0">
                <a:solidFill>
                  <a:srgbClr val="7030A0"/>
                </a:solidFill>
              </a:rPr>
            </a:br>
            <a:r>
              <a:rPr lang="ru-RU" sz="2200" b="1" i="1" dirty="0" smtClean="0">
                <a:solidFill>
                  <a:srgbClr val="7030A0"/>
                </a:solidFill>
              </a:rPr>
              <a:t>Занимаемая должность- учитель начальных классов, директор </a:t>
            </a:r>
            <a:r>
              <a:rPr lang="ru-RU" sz="2200" b="1" i="1" dirty="0" err="1" smtClean="0">
                <a:solidFill>
                  <a:srgbClr val="7030A0"/>
                </a:solidFill>
              </a:rPr>
              <a:t>Отрадинской</a:t>
            </a:r>
            <a:r>
              <a:rPr lang="ru-RU" sz="2200" b="1" i="1" dirty="0" smtClean="0">
                <a:solidFill>
                  <a:srgbClr val="7030A0"/>
                </a:solidFill>
              </a:rPr>
              <a:t> начальной школы</a:t>
            </a:r>
            <a:br>
              <a:rPr lang="ru-RU" sz="2200" b="1" i="1" dirty="0" smtClean="0">
                <a:solidFill>
                  <a:srgbClr val="7030A0"/>
                </a:solidFill>
              </a:rPr>
            </a:br>
            <a:r>
              <a:rPr lang="ru-RU" sz="2200" b="1" i="1" dirty="0" smtClean="0">
                <a:solidFill>
                  <a:srgbClr val="7030A0"/>
                </a:solidFill>
              </a:rPr>
              <a:t>Стаж- 25 лет</a:t>
            </a:r>
            <a:br>
              <a:rPr lang="ru-RU" sz="2200" b="1" i="1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/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>
                <a:solidFill>
                  <a:srgbClr val="FF0000"/>
                </a:solidFill>
              </a:rPr>
              <a:t/>
            </a:r>
            <a:br>
              <a:rPr lang="ru-RU" b="1" i="1" dirty="0">
                <a:solidFill>
                  <a:srgbClr val="FF0000"/>
                </a:solidFill>
              </a:rPr>
            </a:b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682" y="846571"/>
            <a:ext cx="4196782" cy="43513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48160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592</TotalTime>
  <Words>1645</Words>
  <Application>Microsoft Office PowerPoint</Application>
  <PresentationFormat>Широкоэкранный</PresentationFormat>
  <Paragraphs>92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Arial</vt:lpstr>
      <vt:lpstr>Century Gothic</vt:lpstr>
      <vt:lpstr>Times New Roman</vt:lpstr>
      <vt:lpstr>Wingdings 3</vt:lpstr>
      <vt:lpstr>Легкий дым</vt:lpstr>
      <vt:lpstr>ПРОЕКТ «Педагогическая династия семьи Планиных»</vt:lpstr>
      <vt:lpstr>Актуальность</vt:lpstr>
      <vt:lpstr>Обоснование темы</vt:lpstr>
      <vt:lpstr>Презентация PowerPoint</vt:lpstr>
      <vt:lpstr>Презентация PowerPoint</vt:lpstr>
      <vt:lpstr>Социальная значимость</vt:lpstr>
      <vt:lpstr>Презентация PowerPoint</vt:lpstr>
      <vt:lpstr>Воплощая материнскую мечту</vt:lpstr>
      <vt:lpstr> Надежда Викторовна-  учитель начальных классов  Отрадинской начальной школы  Спасского муниципального района   Республики Татарстан   Образование- Тетюшское педагогическое училище, 1985 год Занимаемая должность- учитель начальных классов, директор Отрадинской начальной школы Стаж- 25 лет   </vt:lpstr>
      <vt:lpstr>«Из воспоминаний»  (Васильева Н.В.)</vt:lpstr>
      <vt:lpstr> Людмила Викторовна-  учитель иностранного языка  МБОУ «Никольская СОШ» Спасского МР РТ </vt:lpstr>
      <vt:lpstr>Награды:</vt:lpstr>
      <vt:lpstr>«Быть учителем- значит жить!» (Малышкина Л.В.)</vt:lpstr>
      <vt:lpstr>Презентация PowerPoint</vt:lpstr>
      <vt:lpstr>Презентация PowerPoint</vt:lpstr>
      <vt:lpstr>Презентация PowerPoint</vt:lpstr>
      <vt:lpstr> Наталья Викторовна-  учитель математики  МБОУ «Александровская СОШ» Бавлинского МР РТ</vt:lpstr>
      <vt:lpstr>Награды: </vt:lpstr>
      <vt:lpstr>«И все это – школа!» (Сахибуллина Н.В.)</vt:lpstr>
      <vt:lpstr>Презентация PowerPoint</vt:lpstr>
      <vt:lpstr>Презентация PowerPoint</vt:lpstr>
      <vt:lpstr>Валентина Викторовна-  учитель математики МБОУ « Школа №13»   г.Тольятти Самарской области</vt:lpstr>
      <vt:lpstr>«Учительский труд сродни подвигу» (Королева В.В.)</vt:lpstr>
      <vt:lpstr>Презентация PowerPoint</vt:lpstr>
      <vt:lpstr>Презентация PowerPoint</vt:lpstr>
      <vt:lpstr>Презентация PowerPoint</vt:lpstr>
      <vt:lpstr>«А может так предсказано судьбой?»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Педагогическая династия семьи Планиных</dc:title>
  <dc:creator>nikol</dc:creator>
  <cp:lastModifiedBy>nikol</cp:lastModifiedBy>
  <cp:revision>57</cp:revision>
  <dcterms:created xsi:type="dcterms:W3CDTF">2023-01-23T11:19:15Z</dcterms:created>
  <dcterms:modified xsi:type="dcterms:W3CDTF">2023-10-29T19:25:59Z</dcterms:modified>
</cp:coreProperties>
</file>