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45A00-2312-45F8-8131-C5721D2E7973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0975B-1A63-434B-9142-C7BD03A712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нжела Владимировна\Рабочий стол\Высоцкий\BKGR1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857224" y="928670"/>
            <a:ext cx="7620000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Georgia" pitchFamily="18" charset="0"/>
              </a:rPr>
              <a:t>«Владимир, или Прерванный полёт» </a:t>
            </a:r>
            <a:br>
              <a:rPr lang="ru-RU" sz="3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(к 80-летию со дня рождения В. С. Высоцкого) </a:t>
            </a:r>
            <a:endParaRPr lang="ru-RU" sz="22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5357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Актриса </a:t>
            </a:r>
            <a:r>
              <a:rPr lang="ru-RU" sz="1200" b="1" dirty="0" smtClean="0">
                <a:latin typeface="Georgia" pitchFamily="18" charset="0"/>
              </a:rPr>
              <a:t>Людмила Абрамова </a:t>
            </a:r>
            <a:r>
              <a:rPr lang="ru-RU" sz="1200" dirty="0" smtClean="0">
                <a:latin typeface="Georgia" pitchFamily="18" charset="0"/>
              </a:rPr>
              <a:t>прожила с Владимиром Высоцким семь лет и родила ему двоих сыновей – Аркадия (справа) и Никиту (слева).</a:t>
            </a:r>
            <a:endParaRPr lang="ru-RU" sz="1200" dirty="0">
              <a:latin typeface="Georgia" pitchFamily="18" charset="0"/>
            </a:endParaRPr>
          </a:p>
        </p:txBody>
      </p:sp>
      <p:pic>
        <p:nvPicPr>
          <p:cNvPr id="9218" name="Picture 2" descr="C:\Documents and Settings\Анжела Владимировна\Рабочий стол\Высоцкий\абрамова с деть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343400" cy="325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Documents and Settings\Анжела Владимировна\Рабочий стол\Высоцкий\с людмилой абрамовой второй жен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4879" y="285728"/>
            <a:ext cx="3649121" cy="2700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500694" y="3000372"/>
            <a:ext cx="3050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с  Людмилой Абрамовой, второй женой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42852"/>
            <a:ext cx="5715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Людмила Владимировна Абрамова</a:t>
            </a:r>
            <a:r>
              <a:rPr lang="ru-RU" sz="1200" dirty="0" smtClean="0">
                <a:latin typeface="Georgia" pitchFamily="18" charset="0"/>
              </a:rPr>
              <a:t>. </a:t>
            </a:r>
          </a:p>
          <a:p>
            <a:r>
              <a:rPr lang="ru-RU" sz="1200" dirty="0" smtClean="0">
                <a:latin typeface="Georgia" pitchFamily="18" charset="0"/>
              </a:rPr>
              <a:t>Родилась 16 августа 1939 года. </a:t>
            </a:r>
          </a:p>
          <a:p>
            <a:r>
              <a:rPr lang="ru-RU" sz="1200" dirty="0" smtClean="0">
                <a:latin typeface="Georgia" pitchFamily="18" charset="0"/>
              </a:rPr>
              <a:t>Женаты с 25 июля 1965 по 10 февраля 1970 года, разведены; </a:t>
            </a:r>
          </a:p>
          <a:p>
            <a:r>
              <a:rPr lang="ru-RU" sz="1200" dirty="0" smtClean="0">
                <a:latin typeface="Georgia" pitchFamily="18" charset="0"/>
              </a:rPr>
              <a:t>двое сыновей: Аркадий (род. 1962), Никита (род. 1964) 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Анжела Владимировна\Рабочий стол\Высоцкий\1311440274_0_43751_ffda03a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60648"/>
            <a:ext cx="2564910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Documents and Settings\Анжела Владимировна\Рабочий стол\Высоцкий\1311440298_0b041d6ef145a318848bd54984e0e96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3508816" cy="35004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078" name="AutoShape 6" descr="ВВ"/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88640"/>
            <a:ext cx="58909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Georgia" pitchFamily="18" charset="0"/>
              </a:rPr>
              <a:t>   </a:t>
            </a:r>
            <a:r>
              <a:rPr lang="ru-RU" sz="1200" dirty="0" smtClean="0">
                <a:latin typeface="Georgia" pitchFamily="18" charset="0"/>
              </a:rPr>
              <a:t>Третья жена - </a:t>
            </a:r>
            <a:r>
              <a:rPr lang="ru-RU" sz="1200" b="1" dirty="0" smtClean="0">
                <a:latin typeface="Georgia" pitchFamily="18" charset="0"/>
              </a:rPr>
              <a:t>Марина </a:t>
            </a:r>
            <a:r>
              <a:rPr lang="ru-RU" sz="1200" b="1" dirty="0" err="1" smtClean="0">
                <a:latin typeface="Georgia" pitchFamily="18" charset="0"/>
              </a:rPr>
              <a:t>Влади</a:t>
            </a:r>
            <a:r>
              <a:rPr lang="ru-RU" sz="1200" b="1" dirty="0" smtClean="0">
                <a:latin typeface="Georgia" pitchFamily="18" charset="0"/>
              </a:rPr>
              <a:t> </a:t>
            </a:r>
            <a:r>
              <a:rPr lang="ru-RU" sz="1200" dirty="0" smtClean="0">
                <a:latin typeface="Georgia" pitchFamily="18" charset="0"/>
              </a:rPr>
              <a:t>(настоящие имя и фамилия - Марина-Катрин Владимировна </a:t>
            </a:r>
            <a:r>
              <a:rPr lang="ru-RU" sz="1200" dirty="0" err="1" smtClean="0">
                <a:latin typeface="Georgia" pitchFamily="18" charset="0"/>
              </a:rPr>
              <a:t>Полякова-Байдарова</a:t>
            </a:r>
            <a:r>
              <a:rPr lang="ru-RU" sz="1200" dirty="0" smtClean="0">
                <a:latin typeface="Georgia" pitchFamily="18" charset="0"/>
              </a:rPr>
              <a:t>, 1938 г.р.) - вошла в его жизнь в 1967 году. Высоцкий влюбился в нее после просмотра кинофильма "Колдунья". Он смотрел фильм по нескольку раз в день, мечтал о встрече многие годы.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И вот, наконец, она состоялась. Первое знакомство произошло в ресторане ВТО - Высоцкий пришел туда после спектакля.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4941168"/>
            <a:ext cx="50331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Через несколько лет они поженились женаты с 1 декабря 1970 года). Марина </a:t>
            </a:r>
            <a:r>
              <a:rPr lang="ru-RU" sz="1200" dirty="0" err="1" smtClean="0">
                <a:latin typeface="Georgia" pitchFamily="18" charset="0"/>
              </a:rPr>
              <a:t>Влади</a:t>
            </a:r>
            <a:r>
              <a:rPr lang="ru-RU" sz="1200" dirty="0" smtClean="0">
                <a:latin typeface="Georgia" pitchFamily="18" charset="0"/>
              </a:rPr>
              <a:t> была с ним рядом двенадцать лет. "Я жив, двенадцать лет тобой храним..." - успеет написать он на обратной стороне телеграфного бланка. И все эти годы Марина </a:t>
            </a:r>
            <a:r>
              <a:rPr lang="ru-RU" sz="1200" dirty="0" err="1" smtClean="0">
                <a:latin typeface="Georgia" pitchFamily="18" charset="0"/>
              </a:rPr>
              <a:t>Влади</a:t>
            </a:r>
            <a:r>
              <a:rPr lang="ru-RU" sz="1200" dirty="0" smtClean="0">
                <a:latin typeface="Georgia" pitchFamily="18" charset="0"/>
              </a:rPr>
              <a:t> пыталась замедлить бешеный ритм жизни Высоцкого.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Супруга ввела актера и певца в круг европейских знаменитостей. На Западе вышло несколько пластинок Высоцкого.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500174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"Краешком глаза я замечаю, что к нам направляется невысокий, плохо одетый молодой человек. Я мельком смотрю на него, и только светло-серые глаза на миг привлекают мое внимание. Но возгласы в зале заставляют меня прервать рассказ, и я поворачиваюсь к нему. Он подходит, молча берет мою руку и долго не выпускает, потом целует ее, садится напротив и уже больше не сводит с меня глаз. Его молчание не стесняет меня, мы смотрим друг на друга, как будто всегда были знакомы. Я знаю, что это - ты", - так описывает свое первое знакомство с Высоцким Марина </a:t>
            </a:r>
            <a:r>
              <a:rPr lang="ru-RU" sz="1200" dirty="0" err="1" smtClean="0">
                <a:latin typeface="Georgia" pitchFamily="18" charset="0"/>
              </a:rPr>
              <a:t>Влади</a:t>
            </a:r>
            <a:r>
              <a:rPr lang="ru-RU" sz="1200" dirty="0" smtClean="0">
                <a:latin typeface="Georgia" pitchFamily="18" charset="0"/>
              </a:rPr>
              <a:t>. 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6143644"/>
            <a:ext cx="3751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Georgia" pitchFamily="18" charset="0"/>
              </a:rPr>
              <a:t>Могила Владимира Высоцкого в 1983 году</a:t>
            </a:r>
            <a:endParaRPr lang="ru-RU" sz="1400" dirty="0">
              <a:latin typeface="Georgia" pitchFamily="18" charset="0"/>
            </a:endParaRPr>
          </a:p>
        </p:txBody>
      </p:sp>
      <p:pic>
        <p:nvPicPr>
          <p:cNvPr id="26626" name="Picture 2" descr="C:\Documents and Settings\Анжела Владимировна\Рабочий стол\800px-Могила_Владимира_Высоцкого_в_1983_год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00372"/>
            <a:ext cx="4404063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Documents and Settings\Анжела Владимировна\Рабочий стол\324px-Vladimir_vysotsky_gra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85728"/>
            <a:ext cx="296227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500694" y="5857892"/>
            <a:ext cx="32861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Georgia" pitchFamily="18" charset="0"/>
              </a:rPr>
              <a:t>Памятник на могиле Высоцкого </a:t>
            </a:r>
          </a:p>
          <a:p>
            <a:r>
              <a:rPr lang="ru-RU" sz="1400" dirty="0" smtClean="0">
                <a:latin typeface="Georgia" pitchFamily="18" charset="0"/>
              </a:rPr>
              <a:t>на Ваганьковском кладбище. </a:t>
            </a:r>
          </a:p>
          <a:p>
            <a:r>
              <a:rPr lang="ru-RU" sz="1400" dirty="0" smtClean="0">
                <a:latin typeface="Georgia" pitchFamily="18" charset="0"/>
              </a:rPr>
              <a:t>Скульптор — А. Рукавишников</a:t>
            </a:r>
            <a:endParaRPr lang="ru-RU" sz="1400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57166"/>
            <a:ext cx="47863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Georgia" pitchFamily="18" charset="0"/>
              </a:rPr>
              <a:t>   ...25 июля 1980 года. Высоцкого хоронила, казалось, вся Москва, хотя официального сообщения о смерти не было - в это время проходила московская Олимпиада. </a:t>
            </a:r>
          </a:p>
          <a:p>
            <a:pPr algn="just"/>
            <a:r>
              <a:rPr lang="ru-RU" sz="1400" dirty="0" smtClean="0">
                <a:latin typeface="Georgia" pitchFamily="18" charset="0"/>
              </a:rPr>
              <a:t>   Только над окошком театральной кассы было вывешено скромное объявление: "Умер актер Владимир Высоцкий." Ни один человек не сдал обратно билет - каждый хранит его у себя как реликвию...</a:t>
            </a:r>
            <a:endParaRPr lang="ru-RU" sz="14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Всенародная любовь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571480"/>
            <a:ext cx="85011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До сих пор идут иногда споры: кем же Высоцкий был больше - актером или поэтом. Одни утверждают, что песни и стихи Высоцкого весьма заурядны, и только блестящее исполнение самим автором делает их произведениями искусства. Другие говорят, что никакие роли Высоцкого на сцене и на экране не могут сравниться по степени оригинальности и таланта с его песнями.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Дискуссия эта правомерна и, возможно, не кончится никогда, пока будут слушать, смотреть и помнить Высоцкого. Одна сторона его творчества неразрывно связана с другой стороной. Его песни - чаще всего монологи, от лица самых разных персонажей: шпаны, обывателей, военных, сказочных героев... В последние годы творчества - от лица самого себя. Здесь смешаны актерские, лицедейские, а также глубоко личностные сущности Высоцкого.   Ту же смесь мы найдем и в его лучших ролях: на сцене - Галилей и Гамлет, на экране - геолог в картине "Короткие встречи", белогвардейский офицер в фильме "Служили два товарища", радист в "Вертикали" и, конечно же, Глеб Жеглов в телесериале "Место встречи изменить нельзя".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49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И все же неслыханную, всенародную любовь Высоцкий заслужил, в большой степени, из-за социально-политической ситуации, в которой находилась страна в его время. Тупой и унылый "застой", казалось многим, обречен на вечное существование. Ощущение безнадежности, подавление любой инициативы, скука полунищенского прозябания ввергли мужское население страны в повальное пьянство, воровство и цинизм, негромкое злословие в адрес власти.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Все это было присуще, в той или иной мере, героям песен и актерских работ Высоцкого. Он вслух и открыто вещал о том, чем жила страна на самом деле. Он насмешничал и печалился о том же, о чем ехидничали и горевали миллионы людей. Он один отвечал за всех. Люди двоедушничали: делали одно, а делали вид о другом, думали одно, а говорили другое.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Одна юная поклонница творчества Высоцкого недаром объяснила свою любовь к нему: "Он не врал".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85749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Песни Владимира Высоцкого популярны и актуальны и сегодня. Его манера и стиль исполнения породили новый жанр: "русский шансон". Прекрасно смотрятся роли Высоцкого в кино - Ганнибал и </a:t>
            </a:r>
            <a:r>
              <a:rPr lang="ru-RU" sz="1200" dirty="0" err="1" smtClean="0">
                <a:latin typeface="Georgia" pitchFamily="18" charset="0"/>
              </a:rPr>
              <a:t>Бруснецов</a:t>
            </a:r>
            <a:r>
              <a:rPr lang="ru-RU" sz="1200" dirty="0" smtClean="0">
                <a:latin typeface="Georgia" pitchFamily="18" charset="0"/>
              </a:rPr>
              <a:t>, Фон Корен и Рябой и многие другие, а Глеб Жеглов и вовсе стал "народным" персонажем. Многие его стихи, напечатанные в книгах, захватывают своей неподдельной высокой поэзией.  Даже среди выдающихся личностей пантеона великой русской литературы, русского искусства Владимир Высоцкий не затерялся, не пропал. А это, конечно, означает, что его жизнь и творчество были не напрасны и, как говорил другой поэт, "любезны народу".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В Москве открыт Государственный культурный центр-музей Владимира Высоцкого. 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214290"/>
            <a:ext cx="77152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mtClean="0">
                <a:latin typeface="Georgia" pitchFamily="18" charset="0"/>
              </a:rPr>
              <a:t>С 1994 на Гоголевском бульваре в Москве действует постоянная выставка - профессиональные и любительские фотографии из жизни Высоцкого. </a:t>
            </a:r>
          </a:p>
          <a:p>
            <a:endParaRPr lang="ru-RU" sz="1200" smtClean="0">
              <a:latin typeface="Georgia" pitchFamily="18" charset="0"/>
            </a:endParaRPr>
          </a:p>
          <a:p>
            <a:r>
              <a:rPr lang="ru-RU" sz="1200" smtClean="0">
                <a:latin typeface="Georgia" pitchFamily="18" charset="0"/>
              </a:rPr>
              <a:t>В 1997 году Благотворительным фондом Владимира Высоцкого, министерством культуры РФ и Национальным Резервным банком учреждена ежегодная Премия Высоцкого </a:t>
            </a:r>
            <a:r>
              <a:rPr lang="ru-RU" sz="1200" b="1" smtClean="0">
                <a:latin typeface="Georgia" pitchFamily="18" charset="0"/>
              </a:rPr>
              <a:t>"Своя Колея". </a:t>
            </a:r>
            <a:endParaRPr lang="ru-RU" sz="1200" b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214422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В 1999 году Содружество актеров Таганки осуществило постановку спектакля "ВВС" (Высоцкий Владимир Семенович). </a:t>
            </a:r>
            <a:br>
              <a:rPr lang="ru-RU" sz="1200" dirty="0" smtClean="0">
                <a:latin typeface="Georgia" pitchFamily="18" charset="0"/>
              </a:rPr>
            </a:br>
            <a:r>
              <a:rPr lang="ru-RU" sz="1200" dirty="0" smtClean="0">
                <a:latin typeface="Georgia" pitchFamily="18" charset="0"/>
              </a:rPr>
              <a:t/>
            </a:r>
            <a:br>
              <a:rPr lang="ru-RU" sz="1200" dirty="0" smtClean="0">
                <a:latin typeface="Georgia" pitchFamily="18" charset="0"/>
              </a:rPr>
            </a:br>
            <a:endParaRPr lang="ru-RU" sz="1200" dirty="0">
              <a:latin typeface="Georgia" pitchFamily="18" charset="0"/>
            </a:endParaRPr>
          </a:p>
        </p:txBody>
      </p:sp>
      <p:pic>
        <p:nvPicPr>
          <p:cNvPr id="2050" name="Picture 2" descr="C:\Documents and Settings\Анжела Владимировна\Рабочий стол\Высоцкий\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857364"/>
            <a:ext cx="2000232" cy="2222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Анжела Владимировна\Рабочий стол\img_00121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885950"/>
            <a:ext cx="3314700" cy="4972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C:\Documents and Settings\Анжела Владимировна\Рабочий стол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857364"/>
            <a:ext cx="2552700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C:\Documents and Settings\Анжела Владимировна\Рабочий стол\120125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286256"/>
            <a:ext cx="2637990" cy="209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C:\Documents and Settings\Анжела Владимировна\Рабочий стол\inde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286256"/>
            <a:ext cx="2047875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Documents and Settings\Анжела Владимировна\Рабочий стол\Высоцкий\6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5" y="-15504"/>
            <a:ext cx="8953163" cy="6873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Анжела Владимировна\Рабочий стол\Высоцкий\1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86125"/>
            <a:ext cx="3714776" cy="2928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Documents and Settings\Анжела Владимировна\Рабочий стол\Высоцкий\17902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85" y="142853"/>
            <a:ext cx="2149211" cy="2571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Documents and Settings\Анжела Владимировна\Рабочий стол\Высоцкий\257652838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572264" y="857232"/>
            <a:ext cx="2179732" cy="4964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63688" y="2852936"/>
            <a:ext cx="4831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Georgia" pitchFamily="18" charset="0"/>
              </a:rPr>
              <a:t>Жил вместе с отцом в послевоенной Германии…</a:t>
            </a:r>
            <a:endParaRPr lang="ru-RU" sz="1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642918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Затем вернулся в Москву, где жил с матерью</a:t>
            </a:r>
          </a:p>
          <a:p>
            <a:r>
              <a:rPr lang="ru-RU" sz="1200" dirty="0" smtClean="0">
                <a:latin typeface="Georgia" pitchFamily="18" charset="0"/>
              </a:rPr>
              <a:t>в Большом Каретном переулке, 15. </a:t>
            </a:r>
          </a:p>
          <a:p>
            <a:r>
              <a:rPr lang="ru-RU" sz="1200" dirty="0" smtClean="0">
                <a:latin typeface="Georgia" pitchFamily="18" charset="0"/>
              </a:rPr>
              <a:t>Этот переулок увековечен в его песне — </a:t>
            </a:r>
          </a:p>
          <a:p>
            <a:r>
              <a:rPr lang="ru-RU" sz="1200" b="1" dirty="0" smtClean="0">
                <a:latin typeface="Georgia" pitchFamily="18" charset="0"/>
              </a:rPr>
              <a:t>«Где твои семнадцать лет? На Большом Каретном!..»</a:t>
            </a:r>
            <a:endParaRPr lang="ru-RU" sz="1200" b="1" dirty="0">
              <a:latin typeface="Georgia" pitchFamily="18" charset="0"/>
            </a:endParaRPr>
          </a:p>
        </p:txBody>
      </p:sp>
      <p:pic>
        <p:nvPicPr>
          <p:cNvPr id="1027" name="Picture 3" descr="C:\Documents and Settings\Анжела Владимировна\Рабочий стол\Высоцкий\1311440282_bi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560652" cy="3271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643438" y="5214950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Москва, Большой Каретный переулок, 15. </a:t>
            </a:r>
          </a:p>
          <a:p>
            <a:r>
              <a:rPr lang="ru-RU" sz="1200" dirty="0" smtClean="0">
                <a:latin typeface="Georgia" pitchFamily="18" charset="0"/>
              </a:rPr>
              <a:t>Задний фасад дома, </a:t>
            </a:r>
          </a:p>
          <a:p>
            <a:r>
              <a:rPr lang="ru-RU" sz="1200" dirty="0" smtClean="0">
                <a:latin typeface="Georgia" pitchFamily="18" charset="0"/>
              </a:rPr>
              <a:t>в котором Владимир Высоцкий жил в 1949—1955. </a:t>
            </a:r>
          </a:p>
          <a:p>
            <a:r>
              <a:rPr lang="ru-RU" sz="1200" dirty="0" smtClean="0">
                <a:latin typeface="Georgia" pitchFamily="18" charset="0"/>
              </a:rPr>
              <a:t>Видны табличка и барельеф.</a:t>
            </a:r>
            <a:endParaRPr lang="ru-RU" sz="1200" dirty="0">
              <a:latin typeface="Georgia" pitchFamily="18" charset="0"/>
            </a:endParaRPr>
          </a:p>
        </p:txBody>
      </p:sp>
      <p:pic>
        <p:nvPicPr>
          <p:cNvPr id="1028" name="Picture 4" descr="C:\Documents and Settings\Анжела Владимировна\Рабочий стол\800px-Vysotsky-B.Karetny15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3116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85720" y="40005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Здесь и сложился дружеский круг, которому Владимир Семенович показывал свои первые песни.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нжела Владимировна\Рабочий стол\Высоцкий\Гамлет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214422"/>
            <a:ext cx="3810000" cy="300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Роли в театре и кино</a:t>
            </a:r>
            <a:endParaRPr lang="ru-RU" sz="3200" b="1" dirty="0">
              <a:latin typeface="Georgia" pitchFamily="18" charset="0"/>
            </a:endParaRPr>
          </a:p>
        </p:txBody>
      </p:sp>
      <p:pic>
        <p:nvPicPr>
          <p:cNvPr id="4" name="Picture 2" descr="C:\Documents and Settings\Анжела Владимировна\Рабочий стол\Высоцкий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000372"/>
            <a:ext cx="2714644" cy="3544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488" y="1928802"/>
            <a:ext cx="21034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«Гамлет»    У. Шекспир</a:t>
            </a:r>
            <a:endParaRPr lang="ru-RU" sz="1200" b="1" dirty="0">
              <a:latin typeface="Georgia" pitchFamily="18" charset="0"/>
            </a:endParaRPr>
          </a:p>
        </p:txBody>
      </p:sp>
      <p:pic>
        <p:nvPicPr>
          <p:cNvPr id="3074" name="Picture 2" descr="C:\Documents and Settings\Анжела Владимировна\Рабочий стол\Высоцкий\гамле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5992"/>
            <a:ext cx="3204695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Анжела Владимировна\Рабочий стол\Высоцкий\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4000527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44" y="142852"/>
            <a:ext cx="25154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«Плохой хороший человек»</a:t>
            </a:r>
            <a:endParaRPr lang="ru-RU" sz="1200" dirty="0"/>
          </a:p>
        </p:txBody>
      </p:sp>
      <p:pic>
        <p:nvPicPr>
          <p:cNvPr id="6" name="Picture 2" descr="C:\Documents and Settings\Анжела Владимировна\Рабочий стол\Служили два товарищ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214686"/>
            <a:ext cx="2143140" cy="2933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715140" y="6215082"/>
            <a:ext cx="23118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«Служили два товарища»</a:t>
            </a:r>
            <a:endParaRPr lang="ru-RU" sz="1200" b="1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43233" y="2500306"/>
            <a:ext cx="28007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Georgia" pitchFamily="18" charset="0"/>
              </a:rPr>
              <a:t>«Интервенция» </a:t>
            </a:r>
            <a:r>
              <a:rPr lang="ru-RU" sz="1200" dirty="0" smtClean="0">
                <a:latin typeface="Georgia" pitchFamily="18" charset="0"/>
              </a:rPr>
              <a:t>в роли Бродского</a:t>
            </a:r>
            <a:endParaRPr lang="ru-RU" sz="1200" dirty="0">
              <a:latin typeface="Georgia" pitchFamily="18" charset="0"/>
            </a:endParaRPr>
          </a:p>
        </p:txBody>
      </p:sp>
      <p:pic>
        <p:nvPicPr>
          <p:cNvPr id="9" name="Picture 2" descr="C:\Documents and Settings\Анжела Владимировна\Рабочий стол\Высоцкий\Бродский Интервенц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14290"/>
            <a:ext cx="221457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5720" y="4071942"/>
            <a:ext cx="61436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Georgia" pitchFamily="18" charset="0"/>
              </a:rPr>
              <a:t>   В конце 60-х годов Владимир Высоцкий много снимался в кино. Среди его работ такие фильмы как: "Короткие встречи" (Максим), "Интервенция", "Служили два товарища" (</a:t>
            </a:r>
            <a:r>
              <a:rPr lang="ru-RU" sz="1400" dirty="0" err="1" smtClean="0">
                <a:latin typeface="Georgia" pitchFamily="18" charset="0"/>
              </a:rPr>
              <a:t>Бруснецов</a:t>
            </a:r>
            <a:r>
              <a:rPr lang="ru-RU" sz="1400" dirty="0" smtClean="0">
                <a:latin typeface="Georgia" pitchFamily="18" charset="0"/>
              </a:rPr>
              <a:t>), "Хозяин тайги" (Рябой), "Опасные гастроли".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5143512"/>
            <a:ext cx="61436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Georgia" pitchFamily="18" charset="0"/>
              </a:rPr>
              <a:t>   У всех фильмов с участием Высоцкого была трудная судьба. Мелодрама "Короткие встречи", собрав 4,4 миллионов зрителей, была остановлена в прокате, несмотря на то, что было сделано 725 копий. Вновь на экраны картина вышла лишь в 1987 году. Еще хуже обстояло дело с эксцентрической трагикомедией режиссера Геннадия </a:t>
            </a:r>
            <a:r>
              <a:rPr lang="ru-RU" sz="1400" dirty="0" err="1" smtClean="0">
                <a:latin typeface="Georgia" pitchFamily="18" charset="0"/>
              </a:rPr>
              <a:t>Полоки</a:t>
            </a:r>
            <a:r>
              <a:rPr lang="ru-RU" sz="1400" dirty="0" smtClean="0">
                <a:latin typeface="Georgia" pitchFamily="18" charset="0"/>
              </a:rPr>
              <a:t> "Интервенция", которая вообще была запрещена к прокату.  </a:t>
            </a:r>
            <a:endParaRPr lang="ru-RU" sz="14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нжела Владимировна\Рабочий стол\Высоцкий\рябой хозяин тайг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506071" cy="2009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2357430"/>
            <a:ext cx="2606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 </a:t>
            </a:r>
            <a:r>
              <a:rPr lang="ru-RU" sz="1200" b="1" dirty="0" smtClean="0">
                <a:latin typeface="Georgia" pitchFamily="18" charset="0"/>
              </a:rPr>
              <a:t>«Хозяин тайги» </a:t>
            </a:r>
            <a:r>
              <a:rPr lang="ru-RU" sz="1200" dirty="0" smtClean="0">
                <a:latin typeface="Georgia" pitchFamily="18" charset="0"/>
              </a:rPr>
              <a:t>в роли Рябого</a:t>
            </a:r>
            <a:endParaRPr lang="ru-RU" sz="1200" dirty="0">
              <a:latin typeface="Georgia" pitchFamily="18" charset="0"/>
            </a:endParaRPr>
          </a:p>
        </p:txBody>
      </p:sp>
      <p:pic>
        <p:nvPicPr>
          <p:cNvPr id="5126" name="Picture 6" descr="C:\Documents and Settings\Анжела Владимировна\Рабочий стол\Высоцкий\427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3" y="332656"/>
            <a:ext cx="1944216" cy="275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084168" y="3140968"/>
            <a:ext cx="2500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В роли </a:t>
            </a:r>
            <a:r>
              <a:rPr lang="ru-RU" sz="1200" b="1" dirty="0" smtClean="0">
                <a:latin typeface="Georgia" pitchFamily="18" charset="0"/>
              </a:rPr>
              <a:t>Жорж Бенгальский / </a:t>
            </a:r>
          </a:p>
          <a:p>
            <a:r>
              <a:rPr lang="ru-RU" sz="1200" b="1" dirty="0" smtClean="0">
                <a:latin typeface="Georgia" pitchFamily="18" charset="0"/>
              </a:rPr>
              <a:t>Николай Коваленко</a:t>
            </a:r>
            <a:r>
              <a:rPr lang="ru-RU" sz="1200" dirty="0" smtClean="0">
                <a:latin typeface="Georgia" pitchFamily="18" charset="0"/>
              </a:rPr>
              <a:t/>
            </a:r>
            <a:br>
              <a:rPr lang="ru-RU" sz="1200" dirty="0" smtClean="0">
                <a:latin typeface="Georgia" pitchFamily="18" charset="0"/>
              </a:rPr>
            </a:br>
            <a:r>
              <a:rPr lang="ru-RU" sz="1200" dirty="0" smtClean="0">
                <a:latin typeface="Georgia" pitchFamily="18" charset="0"/>
              </a:rPr>
              <a:t>артист-куплетист, подпольщик</a:t>
            </a:r>
            <a:endParaRPr lang="ru-RU" sz="1200" dirty="0">
              <a:latin typeface="Georgia" pitchFamily="18" charset="0"/>
            </a:endParaRPr>
          </a:p>
        </p:txBody>
      </p:sp>
      <p:pic>
        <p:nvPicPr>
          <p:cNvPr id="5127" name="Picture 7" descr="C:\Documents and Settings\Анжела Владимировна\Рабочий стол\Высоцкий\417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61048"/>
            <a:ext cx="3714744" cy="1671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Documents and Settings\Анжела Владимировна\Рабочий стол\Короткие встреч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928934"/>
            <a:ext cx="3429004" cy="2377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85720" y="5429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1200" dirty="0" smtClean="0">
                <a:latin typeface="Georgia" pitchFamily="18" charset="0"/>
              </a:rPr>
              <a:t>Кира Муратова в роли Валентины Ивановны, </a:t>
            </a:r>
          </a:p>
          <a:p>
            <a:pPr>
              <a:buNone/>
            </a:pPr>
            <a:r>
              <a:rPr lang="ru-RU" sz="1200" dirty="0" smtClean="0">
                <a:latin typeface="Georgia" pitchFamily="18" charset="0"/>
              </a:rPr>
              <a:t>Владимир Высоцкий в роли Максима.</a:t>
            </a:r>
            <a:br>
              <a:rPr lang="ru-RU" sz="1200" dirty="0" smtClean="0">
                <a:latin typeface="Georgia" pitchFamily="18" charset="0"/>
              </a:rPr>
            </a:br>
            <a:r>
              <a:rPr lang="ru-RU" sz="1200" dirty="0" smtClean="0">
                <a:latin typeface="Georgia" pitchFamily="18" charset="0"/>
              </a:rPr>
              <a:t>Кадр из фильма </a:t>
            </a:r>
            <a:r>
              <a:rPr lang="ru-RU" sz="1200" b="1" dirty="0" smtClean="0">
                <a:latin typeface="Georgia" pitchFamily="18" charset="0"/>
              </a:rPr>
              <a:t>«Короткие встречи», </a:t>
            </a:r>
            <a:r>
              <a:rPr lang="ru-RU" sz="1200" dirty="0" smtClean="0">
                <a:latin typeface="Georgia" pitchFamily="18" charset="0"/>
              </a:rPr>
              <a:t>1967 год.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5721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Героико-приключенческий музыкальный фильм Георгия </a:t>
            </a:r>
            <a:r>
              <a:rPr lang="ru-RU" sz="1200" dirty="0" err="1" smtClean="0">
                <a:latin typeface="Georgia" pitchFamily="18" charset="0"/>
              </a:rPr>
              <a:t>Юнгвальд-Хилькевича</a:t>
            </a:r>
            <a:r>
              <a:rPr lang="ru-RU" sz="1200" dirty="0" smtClean="0">
                <a:latin typeface="Georgia" pitchFamily="18" charset="0"/>
              </a:rPr>
              <a:t> "Опасные гастроли" подвергся критике, но все же вышел на экраны. Картина обошла по популярности даже знаменитый фильм "Белое солнце пустыни".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3071802" cy="357166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>
                <a:latin typeface="Georgia" pitchFamily="18" charset="0"/>
              </a:rPr>
              <a:t>«Вертикаль»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3794" name="Picture 2" descr="C:\Documents and Settings\Анжела Владимировна\Рабочий стол\Vertikal.0-22-45.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5186399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214282" y="4143380"/>
            <a:ext cx="464347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В 1967 году на экраны выходит картина "Вертикаль", которая приносит Высоцкому настоящий успех, особенно его песням из фильма.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Вспоминает режиссер фильма Станислав Говорухин: </a:t>
            </a:r>
            <a:br>
              <a:rPr lang="ru-RU" sz="1200" dirty="0" smtClean="0">
                <a:latin typeface="Georgia" pitchFamily="18" charset="0"/>
              </a:rPr>
            </a:br>
            <a:r>
              <a:rPr lang="ru-RU" sz="1200" i="1" dirty="0" smtClean="0">
                <a:latin typeface="Georgia" pitchFamily="18" charset="0"/>
              </a:rPr>
              <a:t>"Актерам довелось пожить недельку в палатке под ледником. Надо было набраться альпинистского опыта, вообще "почувствовать" горы. Особенно Володе. Мы очень рассчитывали на песни, которые он напишет. Без них картина не могла состояться. </a:t>
            </a:r>
            <a:br>
              <a:rPr lang="ru-RU" sz="1200" i="1" dirty="0" smtClean="0">
                <a:latin typeface="Georgia" pitchFamily="18" charset="0"/>
              </a:rPr>
            </a:br>
            <a:r>
              <a:rPr lang="ru-RU" sz="1200" i="1" dirty="0" smtClean="0">
                <a:latin typeface="Georgia" pitchFamily="18" charset="0"/>
              </a:rPr>
              <a:t>   Альпинисты считали его своим. Верили, что он опытный восходитель. А он увидел горы впервые за два месяца до того, как написал ставшие такими популярными песни о горах". </a:t>
            </a:r>
            <a:endParaRPr lang="ru-RU" sz="1200" i="1" dirty="0">
              <a:latin typeface="Georg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715008" y="785794"/>
            <a:ext cx="285748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Песня о друге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друг оказался вдруг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И не друг, и не враг, а так...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сразу не разберешь,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Плох он или хорош, 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Парня в горы тяни - рискни,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Не бросай одного его,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Пусть он в связке в одной с тобой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Там поймешь, кто такой.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парень в горах - не ах,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сразу раскис - и вниз,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Шаг ступил на ледник - и сник,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Оступился - и в крик,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Значит, рядом с тобой чужой,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Ты его не брани - гони: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Вверх таких не берут и тут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Про таких не поют.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ж он не скулил, не ныл,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Пусть он хмур был и зол, но шел,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А когда ты упал со скал,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Он стонал, но держал,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Если шел за тобой, как в бой,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На вершине стоял, хмельной,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Значит, как на себя самого,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Положись на него.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«Место встречи изменить нельзя»</a:t>
            </a:r>
            <a:endParaRPr lang="ru-RU" sz="2400" b="1" dirty="0">
              <a:latin typeface="Georgia" pitchFamily="18" charset="0"/>
            </a:endParaRPr>
          </a:p>
        </p:txBody>
      </p:sp>
      <p:pic>
        <p:nvPicPr>
          <p:cNvPr id="32770" name="Picture 2" descr="C:\Documents and Settings\Анжела Владимировна\Рабочий стол\1жегл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929066"/>
            <a:ext cx="3108325" cy="233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2" name="Picture 4" descr="C:\Documents and Settings\Анжела Владимировна\Рабочий стол\27ddac8c37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000108"/>
            <a:ext cx="30480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6248" y="392906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В 1979 году Владимир Высоцкий сыграл свою самую значительную роль в кино - Глеба Жеглова в сериале "Место встречи изменить нельзя". Как признавался сам актер, это была его самая любимая роль. Тем не менее, этой роли могло и не быть... </a:t>
            </a:r>
          </a:p>
          <a:p>
            <a:pPr algn="just"/>
            <a:r>
              <a:rPr lang="ru-RU" sz="1200" dirty="0" smtClean="0">
                <a:latin typeface="Georgia" pitchFamily="18" charset="0"/>
              </a:rPr>
              <a:t>   Майским вечером 78-го года, на даче в Одессе Высоцкий, </a:t>
            </a:r>
            <a:r>
              <a:rPr lang="ru-RU" sz="1200" dirty="0" err="1" smtClean="0">
                <a:latin typeface="Georgia" pitchFamily="18" charset="0"/>
              </a:rPr>
              <a:t>Влади</a:t>
            </a:r>
            <a:r>
              <a:rPr lang="ru-RU" sz="1200" dirty="0" smtClean="0">
                <a:latin typeface="Georgia" pitchFamily="18" charset="0"/>
              </a:rPr>
              <a:t> и Говорухин собрались, чтобы обсудить сценарий будущего фильма. И вдруг Марина </a:t>
            </a:r>
            <a:r>
              <a:rPr lang="ru-RU" sz="1200" dirty="0" err="1" smtClean="0">
                <a:latin typeface="Georgia" pitchFamily="18" charset="0"/>
              </a:rPr>
              <a:t>Влади</a:t>
            </a:r>
            <a:r>
              <a:rPr lang="ru-RU" sz="1200" dirty="0" smtClean="0">
                <a:latin typeface="Georgia" pitchFamily="18" charset="0"/>
              </a:rPr>
              <a:t> со слезами на глазах взяла Говорухина за руку и увела из комнаты. </a:t>
            </a:r>
            <a:r>
              <a:rPr lang="ru-RU" sz="1200" i="1" dirty="0" smtClean="0">
                <a:latin typeface="Georgia" pitchFamily="18" charset="0"/>
              </a:rPr>
              <a:t>"Отпусти Володю, снимай другого артиста!". </a:t>
            </a:r>
            <a:r>
              <a:rPr lang="ru-RU" sz="1200" dirty="0" smtClean="0">
                <a:latin typeface="Georgia" pitchFamily="18" charset="0"/>
              </a:rPr>
              <a:t>Ей вторил Высоцкий: "</a:t>
            </a:r>
            <a:r>
              <a:rPr lang="ru-RU" sz="1200" i="1" dirty="0" smtClean="0">
                <a:latin typeface="Georgia" pitchFamily="18" charset="0"/>
              </a:rPr>
              <a:t>Пойми, мне так мало осталось! Я не могу год жизни тратить на эту роль</a:t>
            </a:r>
            <a:r>
              <a:rPr lang="ru-RU" sz="1200" dirty="0" smtClean="0">
                <a:latin typeface="Georgia" pitchFamily="18" charset="0"/>
              </a:rPr>
              <a:t>". </a:t>
            </a:r>
            <a:r>
              <a:rPr lang="ru-RU" sz="1200" i="1" dirty="0" smtClean="0">
                <a:latin typeface="Georgia" pitchFamily="18" charset="0"/>
              </a:rPr>
              <a:t>"Как много потеряли бы зрители, если бы я сдался в тот вечер</a:t>
            </a:r>
            <a:r>
              <a:rPr lang="ru-RU" sz="1200" dirty="0" smtClean="0">
                <a:latin typeface="Georgia" pitchFamily="18" charset="0"/>
              </a:rPr>
              <a:t>", - вспоминает Говорухин. 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00108"/>
            <a:ext cx="55721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Georgia" pitchFamily="18" charset="0"/>
              </a:rPr>
              <a:t>   Во время съемок Станиславу Говорухину пришлось покинуть съемочную площадку из-за отъезда на фестиваль. И тогда он доверил режиссуру Высоцкому. Говорухин вспоминает: </a:t>
            </a:r>
            <a:r>
              <a:rPr lang="ru-RU" sz="1200" i="1" dirty="0" smtClean="0">
                <a:latin typeface="Georgia" pitchFamily="18" charset="0"/>
              </a:rPr>
              <a:t>"Он давно подумывал о режиссуре. И я с радостным облегчением уступил ему режиссерский жезл. </a:t>
            </a:r>
          </a:p>
          <a:p>
            <a:pPr algn="just"/>
            <a:r>
              <a:rPr lang="ru-RU" sz="1200" i="1" dirty="0" smtClean="0">
                <a:latin typeface="Georgia" pitchFamily="18" charset="0"/>
              </a:rPr>
              <a:t>   Когда я вернулся, группа встретила меня словами: "Он нас измучил!".     </a:t>
            </a:r>
            <a:r>
              <a:rPr lang="ru-RU" sz="1200" dirty="0" smtClean="0">
                <a:latin typeface="Georgia" pitchFamily="18" charset="0"/>
              </a:rPr>
              <a:t>Шутка, конечно, но, как в каждой шутке, тут была лишь доля шутки. Привыкших к долгому раскачиванию работников группы поначалу ошарашила его неслыханная требовательность. Обычно ведь как? "Почему не снимаем?" - "</a:t>
            </a:r>
            <a:r>
              <a:rPr lang="ru-RU" sz="1200" dirty="0" err="1" smtClean="0">
                <a:latin typeface="Georgia" pitchFamily="18" charset="0"/>
              </a:rPr>
              <a:t>Тс-с</a:t>
            </a:r>
            <a:r>
              <a:rPr lang="ru-RU" sz="1200" dirty="0" smtClean="0">
                <a:latin typeface="Georgia" pitchFamily="18" charset="0"/>
              </a:rPr>
              <a:t>, дайте настроиться. Режиссеру надо подумать". У Высоцкого камера начинала крутиться через несколько минут после того, как он входил в павильон. Объект, рассчитанный на неделю съемок, был "готов" за четыре дня. Он бы в мое отсутствие снял всю картину, если бы ему позволили. Он, несущийся на своих конях к краю пропасти, не имел права терять ни минуты. </a:t>
            </a:r>
            <a:endParaRPr 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615262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Georgia" pitchFamily="18" charset="0"/>
              </a:rPr>
              <a:t>Роли в кино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1071546"/>
            <a:ext cx="4572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1959 — Сверстницы— </a:t>
            </a:r>
            <a:r>
              <a:rPr lang="ru-RU" sz="1200" i="1" dirty="0" smtClean="0"/>
              <a:t>Петя</a:t>
            </a:r>
            <a:endParaRPr lang="ru-RU" sz="1200" dirty="0" smtClean="0"/>
          </a:p>
          <a:p>
            <a:r>
              <a:rPr lang="ru-RU" sz="1200" dirty="0" smtClean="0"/>
              <a:t>1962 — 713-й просит посадку — </a:t>
            </a:r>
            <a:r>
              <a:rPr lang="ru-RU" sz="1200" i="1" dirty="0" smtClean="0"/>
              <a:t>Солдат морской пехоты</a:t>
            </a:r>
            <a:endParaRPr lang="ru-RU" sz="1200" dirty="0" smtClean="0"/>
          </a:p>
          <a:p>
            <a:r>
              <a:rPr lang="ru-RU" sz="1200" dirty="0" smtClean="0"/>
              <a:t>1962 — Карьера Димы Горина — </a:t>
            </a:r>
            <a:r>
              <a:rPr lang="ru-RU" sz="1200" i="1" dirty="0" err="1" smtClean="0"/>
              <a:t>Софрон</a:t>
            </a:r>
            <a:endParaRPr lang="ru-RU" sz="1200" dirty="0" smtClean="0"/>
          </a:p>
          <a:p>
            <a:r>
              <a:rPr lang="ru-RU" sz="1200" dirty="0" smtClean="0"/>
              <a:t>1962 — Увольнение на берег — </a:t>
            </a:r>
            <a:r>
              <a:rPr lang="ru-RU" sz="1200" i="1" dirty="0" smtClean="0"/>
              <a:t>Пётр, друг </a:t>
            </a:r>
            <a:r>
              <a:rPr lang="ru-RU" sz="1200" i="1" dirty="0" err="1" smtClean="0"/>
              <a:t>Валежникова</a:t>
            </a:r>
            <a:endParaRPr lang="ru-RU" sz="1200" dirty="0" smtClean="0"/>
          </a:p>
          <a:p>
            <a:r>
              <a:rPr lang="ru-RU" sz="1200" dirty="0" smtClean="0"/>
              <a:t>1962 — Штрафной удар — </a:t>
            </a:r>
            <a:r>
              <a:rPr lang="ru-RU" sz="1200" i="1" dirty="0" smtClean="0"/>
              <a:t>Юрий Никулин</a:t>
            </a:r>
            <a:endParaRPr lang="ru-RU" sz="1200" dirty="0" smtClean="0"/>
          </a:p>
          <a:p>
            <a:r>
              <a:rPr lang="ru-RU" sz="1200" dirty="0" smtClean="0"/>
              <a:t>1963 — Живые и мёртвые — </a:t>
            </a:r>
            <a:r>
              <a:rPr lang="ru-RU" sz="1200" i="1" dirty="0" smtClean="0"/>
              <a:t>весёлый солдат</a:t>
            </a:r>
            <a:endParaRPr lang="ru-RU" sz="1200" dirty="0" smtClean="0"/>
          </a:p>
          <a:p>
            <a:r>
              <a:rPr lang="ru-RU" sz="1200" dirty="0" smtClean="0"/>
              <a:t>1965 — Наш дом — </a:t>
            </a:r>
            <a:r>
              <a:rPr lang="ru-RU" sz="1200" i="1" dirty="0" smtClean="0"/>
              <a:t>Механик</a:t>
            </a:r>
            <a:endParaRPr lang="ru-RU" sz="1200" dirty="0" smtClean="0"/>
          </a:p>
          <a:p>
            <a:r>
              <a:rPr lang="ru-RU" sz="1200" dirty="0" smtClean="0"/>
              <a:t>1965 — На завтрашней улице — </a:t>
            </a:r>
            <a:r>
              <a:rPr lang="ru-RU" sz="1200" i="1" dirty="0" smtClean="0"/>
              <a:t>Пётр Маркин</a:t>
            </a:r>
            <a:endParaRPr lang="ru-RU" sz="1200" dirty="0" smtClean="0"/>
          </a:p>
          <a:p>
            <a:r>
              <a:rPr lang="ru-RU" sz="1200" dirty="0" smtClean="0"/>
              <a:t>1965 — Стряпуха — </a:t>
            </a:r>
            <a:r>
              <a:rPr lang="ru-RU" sz="1200" i="1" dirty="0" smtClean="0"/>
              <a:t>Андрей Пчелка</a:t>
            </a:r>
            <a:endParaRPr lang="ru-RU" sz="1200" dirty="0" smtClean="0"/>
          </a:p>
          <a:p>
            <a:r>
              <a:rPr lang="ru-RU" sz="1200" dirty="0" smtClean="0"/>
              <a:t>1966 — Вертикаль — </a:t>
            </a:r>
            <a:r>
              <a:rPr lang="ru-RU" sz="1200" i="1" dirty="0" smtClean="0"/>
              <a:t>Володя</a:t>
            </a:r>
            <a:endParaRPr lang="ru-RU" sz="1200" dirty="0" smtClean="0"/>
          </a:p>
          <a:p>
            <a:r>
              <a:rPr lang="ru-RU" sz="1200" dirty="0" smtClean="0"/>
              <a:t>1966 — Я родом из детства — </a:t>
            </a:r>
            <a:r>
              <a:rPr lang="ru-RU" sz="1200" i="1" dirty="0" smtClean="0"/>
              <a:t>капитан-танкист Володя</a:t>
            </a:r>
            <a:endParaRPr lang="ru-RU" sz="1200" dirty="0" smtClean="0"/>
          </a:p>
          <a:p>
            <a:r>
              <a:rPr lang="ru-RU" sz="1200" dirty="0" smtClean="0"/>
              <a:t>1967 — Короткие встречи — </a:t>
            </a:r>
            <a:r>
              <a:rPr lang="ru-RU" sz="1200" i="1" dirty="0" smtClean="0"/>
              <a:t>Максим</a:t>
            </a:r>
            <a:endParaRPr lang="ru-RU" sz="1200" dirty="0" smtClean="0"/>
          </a:p>
          <a:p>
            <a:r>
              <a:rPr lang="ru-RU" sz="1200" dirty="0" smtClean="0"/>
              <a:t>1967 — Война под крышами («</a:t>
            </a:r>
            <a:r>
              <a:rPr lang="ru-RU" sz="1200" dirty="0" err="1" smtClean="0"/>
              <a:t>Беларусьфильм</a:t>
            </a:r>
            <a:r>
              <a:rPr lang="ru-RU" sz="1200" dirty="0" smtClean="0"/>
              <a:t>», режиссёр В. Туров) — </a:t>
            </a:r>
            <a:r>
              <a:rPr lang="ru-RU" sz="1200" i="1" dirty="0" smtClean="0"/>
              <a:t>полицай на свадьбе</a:t>
            </a:r>
            <a:endParaRPr lang="ru-RU" sz="1200" dirty="0" smtClean="0"/>
          </a:p>
          <a:p>
            <a:r>
              <a:rPr lang="ru-RU" sz="1200" dirty="0" smtClean="0"/>
              <a:t>1968 — Интервенция — </a:t>
            </a:r>
            <a:r>
              <a:rPr lang="ru-RU" sz="1200" i="1" dirty="0" smtClean="0"/>
              <a:t>Мишель Воронов/Евгений Бродский</a:t>
            </a:r>
            <a:endParaRPr lang="ru-RU" sz="1200" dirty="0" smtClean="0"/>
          </a:p>
          <a:p>
            <a:r>
              <a:rPr lang="ru-RU" sz="1200" dirty="0" smtClean="0"/>
              <a:t>1968 — Служили два товарища — </a:t>
            </a:r>
            <a:r>
              <a:rPr lang="ru-RU" sz="1200" i="1" dirty="0" err="1" smtClean="0"/>
              <a:t>Брусенцов</a:t>
            </a:r>
            <a:endParaRPr lang="ru-RU" sz="1200" dirty="0" smtClean="0"/>
          </a:p>
          <a:p>
            <a:r>
              <a:rPr lang="ru-RU" sz="1200" dirty="0" smtClean="0"/>
              <a:t>1968 — Хозяин тайги — </a:t>
            </a:r>
            <a:r>
              <a:rPr lang="ru-RU" sz="1200" i="1" dirty="0" smtClean="0"/>
              <a:t>Рябой</a:t>
            </a:r>
            <a:endParaRPr lang="ru-RU" sz="1200" dirty="0" smtClean="0"/>
          </a:p>
          <a:p>
            <a:r>
              <a:rPr lang="ru-RU" sz="1200" dirty="0" smtClean="0"/>
              <a:t>1969 — Опасные гастроли — </a:t>
            </a:r>
            <a:r>
              <a:rPr lang="ru-RU" sz="1200" i="1" dirty="0" smtClean="0"/>
              <a:t>Жорж, Николай</a:t>
            </a:r>
            <a:endParaRPr lang="ru-RU" sz="1200" dirty="0" smtClean="0"/>
          </a:p>
          <a:p>
            <a:r>
              <a:rPr lang="ru-RU" sz="1200" dirty="0" smtClean="0"/>
              <a:t>1969 — Белый взрыв — </a:t>
            </a:r>
            <a:r>
              <a:rPr lang="ru-RU" sz="1200" i="1" dirty="0" smtClean="0"/>
              <a:t>Капитан</a:t>
            </a:r>
            <a:endParaRPr lang="ru-RU" sz="1200" dirty="0" smtClean="0"/>
          </a:p>
          <a:p>
            <a:r>
              <a:rPr lang="ru-RU" sz="1200" dirty="0" smtClean="0"/>
              <a:t>1972 — Четвёртый — </a:t>
            </a:r>
            <a:r>
              <a:rPr lang="ru-RU" sz="1200" i="1" dirty="0" smtClean="0"/>
              <a:t>Он</a:t>
            </a:r>
            <a:endParaRPr lang="ru-RU" sz="1200" dirty="0" smtClean="0"/>
          </a:p>
          <a:p>
            <a:r>
              <a:rPr lang="ru-RU" sz="1200" dirty="0" smtClean="0"/>
              <a:t>1973 — Плохой хороший человек — </a:t>
            </a:r>
            <a:r>
              <a:rPr lang="ru-RU" sz="1200" i="1" dirty="0" smtClean="0"/>
              <a:t>Фон Корен</a:t>
            </a:r>
            <a:endParaRPr lang="ru-RU" sz="1200" dirty="0" smtClean="0"/>
          </a:p>
          <a:p>
            <a:r>
              <a:rPr lang="ru-RU" sz="1200" dirty="0" smtClean="0"/>
              <a:t>1974 — Единственная дорога — </a:t>
            </a:r>
            <a:r>
              <a:rPr lang="ru-RU" sz="1200" i="1" dirty="0" smtClean="0"/>
              <a:t>Солодов</a:t>
            </a:r>
            <a:endParaRPr lang="ru-RU" sz="1200" dirty="0" smtClean="0"/>
          </a:p>
          <a:p>
            <a:r>
              <a:rPr lang="ru-RU" sz="1200" dirty="0" smtClean="0"/>
              <a:t>1975 — Бегство мистера Мак-Кинли — </a:t>
            </a:r>
            <a:r>
              <a:rPr lang="ru-RU" sz="1200" i="1" dirty="0" smtClean="0"/>
              <a:t>Билл Сигер</a:t>
            </a:r>
            <a:endParaRPr lang="ru-RU" sz="1200" dirty="0" smtClean="0"/>
          </a:p>
          <a:p>
            <a:r>
              <a:rPr lang="ru-RU" sz="1200" dirty="0" smtClean="0"/>
              <a:t>1975 — Знаки зодиака (сценарий, музыка)</a:t>
            </a:r>
          </a:p>
          <a:p>
            <a:r>
              <a:rPr lang="ru-RU" sz="1200" dirty="0" smtClean="0"/>
              <a:t>1975 — Единственная — </a:t>
            </a:r>
            <a:r>
              <a:rPr lang="ru-RU" sz="1200" i="1" dirty="0" smtClean="0"/>
              <a:t>Борис Ильич</a:t>
            </a:r>
            <a:endParaRPr lang="ru-RU" sz="1200" dirty="0" smtClean="0"/>
          </a:p>
          <a:p>
            <a:r>
              <a:rPr lang="ru-RU" sz="1200" dirty="0" smtClean="0"/>
              <a:t>1976 — Сказ про то, как царь Пётр арапа женил — </a:t>
            </a:r>
            <a:r>
              <a:rPr lang="ru-RU" sz="1200" i="1" dirty="0" smtClean="0"/>
              <a:t>Ганнибал</a:t>
            </a:r>
            <a:endParaRPr lang="ru-RU" sz="1200" dirty="0" smtClean="0"/>
          </a:p>
          <a:p>
            <a:r>
              <a:rPr lang="ru-RU" sz="1200" dirty="0" smtClean="0"/>
              <a:t>1977 — Их двое («</a:t>
            </a:r>
            <a:r>
              <a:rPr lang="ru-RU" sz="1200" dirty="0" err="1" smtClean="0"/>
              <a:t>Мафильм</a:t>
            </a:r>
            <a:r>
              <a:rPr lang="ru-RU" sz="1200" dirty="0" smtClean="0"/>
              <a:t>», Венгрия, режиссёр М. </a:t>
            </a:r>
            <a:r>
              <a:rPr lang="ru-RU" sz="1200" dirty="0" err="1" smtClean="0"/>
              <a:t>Месарош</a:t>
            </a:r>
            <a:r>
              <a:rPr lang="ru-RU" sz="1200" dirty="0" smtClean="0"/>
              <a:t>)</a:t>
            </a:r>
          </a:p>
          <a:p>
            <a:r>
              <a:rPr lang="ru-RU" sz="1200" dirty="0" smtClean="0"/>
              <a:t>1979 — Место встречи изменить нельзя — </a:t>
            </a:r>
            <a:r>
              <a:rPr lang="ru-RU" sz="1200" i="1" dirty="0" smtClean="0"/>
              <a:t>капитан Жеглов</a:t>
            </a:r>
            <a:endParaRPr lang="ru-RU" sz="1200" dirty="0" smtClean="0"/>
          </a:p>
          <a:p>
            <a:r>
              <a:rPr lang="ru-RU" sz="1200" dirty="0" smtClean="0"/>
              <a:t>1979 — Маленькие трагедии — </a:t>
            </a:r>
            <a:r>
              <a:rPr lang="ru-RU" sz="1200" i="1" dirty="0" smtClean="0"/>
              <a:t>Дон </a:t>
            </a:r>
            <a:r>
              <a:rPr lang="ru-RU" sz="1200" i="1" dirty="0" err="1" smtClean="0"/>
              <a:t>Г</a:t>
            </a:r>
            <a:r>
              <a:rPr lang="ru-RU" sz="1400" i="1" dirty="0" err="1" smtClean="0"/>
              <a:t>уан</a:t>
            </a:r>
            <a:endParaRPr lang="ru-RU" sz="1400" dirty="0"/>
          </a:p>
        </p:txBody>
      </p:sp>
      <p:pic>
        <p:nvPicPr>
          <p:cNvPr id="5" name="Picture 2" descr="C:\Documents and Settings\Анжела Владимировна\Рабочий стол\Высоцкий\1311440318_0_43747_1b419374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2737790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1584</Words>
  <Application>Microsoft Office PowerPoint</Application>
  <PresentationFormat>Экран (4:3)</PresentationFormat>
  <Paragraphs>117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«Владимир, или Прерванный полёт»  (к 80-летию со дня рождения В. С. Высоцкого) </vt:lpstr>
      <vt:lpstr>Слайд 2</vt:lpstr>
      <vt:lpstr>Слайд 3</vt:lpstr>
      <vt:lpstr>Роли в театре и кино</vt:lpstr>
      <vt:lpstr>Слайд 5</vt:lpstr>
      <vt:lpstr>Слайд 6</vt:lpstr>
      <vt:lpstr>   «Вертикаль» </vt:lpstr>
      <vt:lpstr>«Место встречи изменить нельзя»</vt:lpstr>
      <vt:lpstr>Роли в кино</vt:lpstr>
      <vt:lpstr>Слайд 10</vt:lpstr>
      <vt:lpstr>Слайд 11</vt:lpstr>
      <vt:lpstr>Слайд 12</vt:lpstr>
      <vt:lpstr>Всенародная любовь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«Владимир, или Прерванный полёт»  (к 80-летию со дня рождения В. С. Высоцкого) </dc:title>
  <dc:creator>1</dc:creator>
  <cp:lastModifiedBy>1</cp:lastModifiedBy>
  <cp:revision>1</cp:revision>
  <dcterms:created xsi:type="dcterms:W3CDTF">2018-01-22T10:35:06Z</dcterms:created>
  <dcterms:modified xsi:type="dcterms:W3CDTF">2018-01-22T10:50:14Z</dcterms:modified>
</cp:coreProperties>
</file>