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drawings/drawing1.xml" ContentType="application/vnd.openxmlformats-officedocument.drawingml.chartshapes+xml"/>
  <Override PartName="/ppt/notesSlides/notesSlide7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331" r:id="rId2"/>
    <p:sldId id="316" r:id="rId3"/>
    <p:sldId id="338" r:id="rId4"/>
    <p:sldId id="336" r:id="rId5"/>
    <p:sldId id="346" r:id="rId6"/>
    <p:sldId id="344" r:id="rId7"/>
    <p:sldId id="345" r:id="rId8"/>
    <p:sldId id="347" r:id="rId9"/>
    <p:sldId id="337" r:id="rId10"/>
    <p:sldId id="339" r:id="rId11"/>
    <p:sldId id="332" r:id="rId12"/>
    <p:sldId id="353" r:id="rId13"/>
    <p:sldId id="354" r:id="rId14"/>
    <p:sldId id="355" r:id="rId15"/>
    <p:sldId id="356" r:id="rId16"/>
    <p:sldId id="357" r:id="rId17"/>
    <p:sldId id="340" r:id="rId18"/>
    <p:sldId id="315" r:id="rId19"/>
  </p:sldIdLst>
  <p:sldSz cx="9144000" cy="5143500" type="screen16x9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118" autoAdjust="0"/>
    <p:restoredTop sz="94660"/>
  </p:normalViewPr>
  <p:slideViewPr>
    <p:cSldViewPr>
      <p:cViewPr varScale="1">
        <p:scale>
          <a:sx n="124" d="100"/>
          <a:sy n="124" d="100"/>
        </p:scale>
        <p:origin x="346" y="91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5" Type="http://schemas.openxmlformats.org/officeDocument/2006/relationships/chartUserShapes" Target="../drawings/drawing1.xml"/><Relationship Id="rId4" Type="http://schemas.openxmlformats.org/officeDocument/2006/relationships/package" Target="../embeddings/_____Microsoft_Excel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>
                <a:solidFill>
                  <a:srgbClr val="002060"/>
                </a:solidFill>
              </a:rPr>
              <a:t>Распределение участников по набранным баллам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numRef>
              <c:f>'Page 1'!$D$3331:$D$3349</c:f>
              <c:numCache>
                <c:formatCode>General</c:formatCode>
                <c:ptCount val="19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</c:numCache>
            </c:numRef>
          </c:cat>
          <c:val>
            <c:numRef>
              <c:f>'Page 1'!$E$3331:$E$3349</c:f>
              <c:numCache>
                <c:formatCode>General</c:formatCode>
                <c:ptCount val="19"/>
                <c:pt idx="0">
                  <c:v>1</c:v>
                </c:pt>
                <c:pt idx="1">
                  <c:v>2</c:v>
                </c:pt>
                <c:pt idx="2">
                  <c:v>7</c:v>
                </c:pt>
                <c:pt idx="3">
                  <c:v>14</c:v>
                </c:pt>
                <c:pt idx="4">
                  <c:v>20</c:v>
                </c:pt>
                <c:pt idx="5">
                  <c:v>19</c:v>
                </c:pt>
                <c:pt idx="6">
                  <c:v>27</c:v>
                </c:pt>
                <c:pt idx="7">
                  <c:v>23</c:v>
                </c:pt>
                <c:pt idx="8">
                  <c:v>42</c:v>
                </c:pt>
                <c:pt idx="9">
                  <c:v>349</c:v>
                </c:pt>
                <c:pt idx="10">
                  <c:v>310</c:v>
                </c:pt>
                <c:pt idx="11">
                  <c:v>366</c:v>
                </c:pt>
                <c:pt idx="12">
                  <c:v>375</c:v>
                </c:pt>
                <c:pt idx="13">
                  <c:v>424</c:v>
                </c:pt>
                <c:pt idx="14">
                  <c:v>402</c:v>
                </c:pt>
                <c:pt idx="15">
                  <c:v>370</c:v>
                </c:pt>
                <c:pt idx="16">
                  <c:v>287</c:v>
                </c:pt>
                <c:pt idx="17">
                  <c:v>164</c:v>
                </c:pt>
                <c:pt idx="18">
                  <c:v>116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A16-4C0D-B719-B32C83AF1DC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693635776"/>
        <c:axId val="1693637024"/>
      </c:barChart>
      <c:catAx>
        <c:axId val="16936357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693637024"/>
        <c:crosses val="autoZero"/>
        <c:auto val="1"/>
        <c:lblAlgn val="ctr"/>
        <c:lblOffset val="100"/>
        <c:noMultiLvlLbl val="0"/>
      </c:catAx>
      <c:valAx>
        <c:axId val="16936370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6936357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  <c:userShapes r:id="rId5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r>
              <a:rPr lang="ru-RU">
                <a:solidFill>
                  <a:srgbClr val="002060"/>
                </a:solidFill>
              </a:rPr>
              <a:t>Критерии оценивания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rgbClr val="002060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1"/>
          <c:order val="1"/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'Page 1'!$D$3352:$V$3352</c:f>
              <c:strCache>
                <c:ptCount val="19"/>
                <c:pt idx="0">
                  <c:v>ИЧ</c:v>
                </c:pt>
                <c:pt idx="1">
                  <c:v>ТЧ</c:v>
                </c:pt>
                <c:pt idx="2">
                  <c:v>П1</c:v>
                </c:pt>
                <c:pt idx="3">
                  <c:v>П2</c:v>
                </c:pt>
                <c:pt idx="4">
                  <c:v>П3</c:v>
                </c:pt>
                <c:pt idx="5">
                  <c:v>П4</c:v>
                </c:pt>
                <c:pt idx="6">
                  <c:v>Г</c:v>
                </c:pt>
                <c:pt idx="7">
                  <c:v>О</c:v>
                </c:pt>
                <c:pt idx="8">
                  <c:v>Р</c:v>
                </c:pt>
                <c:pt idx="9">
                  <c:v>Иск</c:v>
                </c:pt>
                <c:pt idx="10">
                  <c:v>М1</c:v>
                </c:pt>
                <c:pt idx="11">
                  <c:v>М2</c:v>
                </c:pt>
                <c:pt idx="12">
                  <c:v>М3</c:v>
                </c:pt>
                <c:pt idx="13">
                  <c:v>Д1</c:v>
                </c:pt>
                <c:pt idx="14">
                  <c:v>Д2</c:v>
                </c:pt>
                <c:pt idx="15">
                  <c:v>Г</c:v>
                </c:pt>
                <c:pt idx="16">
                  <c:v>О</c:v>
                </c:pt>
                <c:pt idx="17">
                  <c:v>Р</c:v>
                </c:pt>
                <c:pt idx="18">
                  <c:v>РО</c:v>
                </c:pt>
              </c:strCache>
            </c:strRef>
          </c:cat>
          <c:val>
            <c:numRef>
              <c:f>'Page 1'!$D$3353:$V$3353</c:f>
              <c:numCache>
                <c:formatCode>0.0</c:formatCode>
                <c:ptCount val="19"/>
                <c:pt idx="0">
                  <c:v>94.213381555153703</c:v>
                </c:pt>
                <c:pt idx="1">
                  <c:v>95.02712477396021</c:v>
                </c:pt>
                <c:pt idx="2">
                  <c:v>75.889089813140444</c:v>
                </c:pt>
                <c:pt idx="3">
                  <c:v>65.913200723327307</c:v>
                </c:pt>
                <c:pt idx="4">
                  <c:v>57.444243520192884</c:v>
                </c:pt>
                <c:pt idx="5">
                  <c:v>59.64436407474382</c:v>
                </c:pt>
                <c:pt idx="6">
                  <c:v>41.169379144062688</c:v>
                </c:pt>
                <c:pt idx="7">
                  <c:v>69.439421338155512</c:v>
                </c:pt>
                <c:pt idx="8">
                  <c:v>77.215189873417728</c:v>
                </c:pt>
                <c:pt idx="9">
                  <c:v>63.984327908378546</c:v>
                </c:pt>
                <c:pt idx="10">
                  <c:v>73.176612417118747</c:v>
                </c:pt>
                <c:pt idx="11">
                  <c:v>90.626883664858354</c:v>
                </c:pt>
                <c:pt idx="12">
                  <c:v>61.633514165159731</c:v>
                </c:pt>
                <c:pt idx="13">
                  <c:v>86.377335744424357</c:v>
                </c:pt>
                <c:pt idx="14">
                  <c:v>93.339361060880037</c:v>
                </c:pt>
                <c:pt idx="15">
                  <c:v>54.309825195901141</c:v>
                </c:pt>
                <c:pt idx="16">
                  <c:v>89.813140446051847</c:v>
                </c:pt>
                <c:pt idx="17">
                  <c:v>66.696805304400243</c:v>
                </c:pt>
                <c:pt idx="18">
                  <c:v>43.911995177817964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A37-4E8E-9C0B-17274E2913D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797632240"/>
        <c:axId val="1797626832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'Page 1'!$D$3352:$V$3352</c15:sqref>
                        </c15:formulaRef>
                      </c:ext>
                    </c:extLst>
                    <c:strCache>
                      <c:ptCount val="19"/>
                      <c:pt idx="0">
                        <c:v>ИЧ</c:v>
                      </c:pt>
                      <c:pt idx="1">
                        <c:v>ТЧ</c:v>
                      </c:pt>
                      <c:pt idx="2">
                        <c:v>П1</c:v>
                      </c:pt>
                      <c:pt idx="3">
                        <c:v>П2</c:v>
                      </c:pt>
                      <c:pt idx="4">
                        <c:v>П3</c:v>
                      </c:pt>
                      <c:pt idx="5">
                        <c:v>П4</c:v>
                      </c:pt>
                      <c:pt idx="6">
                        <c:v>Г</c:v>
                      </c:pt>
                      <c:pt idx="7">
                        <c:v>О</c:v>
                      </c:pt>
                      <c:pt idx="8">
                        <c:v>Р</c:v>
                      </c:pt>
                      <c:pt idx="9">
                        <c:v>Иск</c:v>
                      </c:pt>
                      <c:pt idx="10">
                        <c:v>М1</c:v>
                      </c:pt>
                      <c:pt idx="11">
                        <c:v>М2</c:v>
                      </c:pt>
                      <c:pt idx="12">
                        <c:v>М3</c:v>
                      </c:pt>
                      <c:pt idx="13">
                        <c:v>Д1</c:v>
                      </c:pt>
                      <c:pt idx="14">
                        <c:v>Д2</c:v>
                      </c:pt>
                      <c:pt idx="15">
                        <c:v>Г</c:v>
                      </c:pt>
                      <c:pt idx="16">
                        <c:v>О</c:v>
                      </c:pt>
                      <c:pt idx="17">
                        <c:v>Р</c:v>
                      </c:pt>
                      <c:pt idx="18">
                        <c:v>РО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'Page 1'!#REF!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1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1-CA37-4E8E-9C0B-17274E2913DD}"/>
                  </c:ext>
                </c:extLst>
              </c15:ser>
            </c15:filteredBarSeries>
          </c:ext>
        </c:extLst>
      </c:barChart>
      <c:catAx>
        <c:axId val="17976322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797626832"/>
        <c:crosses val="autoZero"/>
        <c:auto val="1"/>
        <c:lblAlgn val="ctr"/>
        <c:lblOffset val="100"/>
        <c:noMultiLvlLbl val="0"/>
      </c:catAx>
      <c:valAx>
        <c:axId val="17976268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7976322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</cdr:x>
      <cdr:y>0.25033</cdr:y>
    </cdr:from>
    <cdr:to>
      <cdr:x>0.6</cdr:x>
      <cdr:y>0.46187</cdr:y>
    </cdr:to>
    <cdr:sp macro="" textlink="">
      <cdr:nvSpPr>
        <cdr:cNvPr id="2" name="Овал 1"/>
        <cdr:cNvSpPr/>
      </cdr:nvSpPr>
      <cdr:spPr>
        <a:xfrm xmlns:a="http://schemas.openxmlformats.org/drawingml/2006/main">
          <a:off x="3024336" y="937342"/>
          <a:ext cx="1512168" cy="792088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>
          <a:solidFill>
            <a:srgbClr val="C00000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A5A130-5D12-4CC7-814E-5D8A14242D38}" type="datetimeFigureOut">
              <a:rPr lang="ru-RU" smtClean="0"/>
              <a:t>19.12.2018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B4B75F-4A81-47FF-8F7D-BFC751AC68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06728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A28C25-E196-4EB3-97E0-D3528C177313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949169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A28C25-E196-4EB3-97E0-D3528C177313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17760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A28C25-E196-4EB3-97E0-D3528C177313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949169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5A28C25-E196-4EB3-97E0-D3528C177313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5024864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5A28C25-E196-4EB3-97E0-D3528C177313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3851842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5A28C25-E196-4EB3-97E0-D3528C177313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8505909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5A28C25-E196-4EB3-97E0-D3528C177313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6210019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5A28C25-E196-4EB3-97E0-D3528C177313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389989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A28C25-E196-4EB3-97E0-D3528C177313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71413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A28C25-E196-4EB3-97E0-D3528C177313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94916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A28C25-E196-4EB3-97E0-D3528C177313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46922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A28C25-E196-4EB3-97E0-D3528C177313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42101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A28C25-E196-4EB3-97E0-D3528C177313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22212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A28C25-E196-4EB3-97E0-D3528C177313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63125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A28C25-E196-4EB3-97E0-D3528C177313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046563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A28C25-E196-4EB3-97E0-D3528C177313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6018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A28C25-E196-4EB3-97E0-D3528C177313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51635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22493-0F13-47F1-9C00-C226C49378F6}" type="datetimeFigureOut">
              <a:rPr lang="ru-RU" smtClean="0"/>
              <a:t>19.12.2018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45C21-4879-4279-A50C-741DBAE96A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54545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22493-0F13-47F1-9C00-C226C49378F6}" type="datetimeFigureOut">
              <a:rPr lang="ru-RU" smtClean="0"/>
              <a:t>19.12.2018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45C21-4879-4279-A50C-741DBAE96A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12899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22493-0F13-47F1-9C00-C226C49378F6}" type="datetimeFigureOut">
              <a:rPr lang="ru-RU" smtClean="0"/>
              <a:t>19.12.2018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45C21-4879-4279-A50C-741DBAE96A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53741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22493-0F13-47F1-9C00-C226C49378F6}" type="datetimeFigureOut">
              <a:rPr lang="ru-RU" smtClean="0"/>
              <a:t>19.12.2018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45C21-4879-4279-A50C-741DBAE96A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5749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22493-0F13-47F1-9C00-C226C49378F6}" type="datetimeFigureOut">
              <a:rPr lang="ru-RU" smtClean="0"/>
              <a:t>19.12.2018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45C21-4879-4279-A50C-741DBAE96A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94198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22493-0F13-47F1-9C00-C226C49378F6}" type="datetimeFigureOut">
              <a:rPr lang="ru-RU" smtClean="0"/>
              <a:t>19.12.2018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45C21-4879-4279-A50C-741DBAE96A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00397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22493-0F13-47F1-9C00-C226C49378F6}" type="datetimeFigureOut">
              <a:rPr lang="ru-RU" smtClean="0"/>
              <a:t>19.12.2018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45C21-4879-4279-A50C-741DBAE96A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46500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22493-0F13-47F1-9C00-C226C49378F6}" type="datetimeFigureOut">
              <a:rPr lang="ru-RU" smtClean="0"/>
              <a:t>19.12.2018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45C21-4879-4279-A50C-741DBAE96A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94355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22493-0F13-47F1-9C00-C226C49378F6}" type="datetimeFigureOut">
              <a:rPr lang="ru-RU" smtClean="0"/>
              <a:t>19.12.2018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45C21-4879-4279-A50C-741DBAE96A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5643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22493-0F13-47F1-9C00-C226C49378F6}" type="datetimeFigureOut">
              <a:rPr lang="ru-RU" smtClean="0"/>
              <a:t>19.12.2018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45C21-4879-4279-A50C-741DBAE96A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87522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22493-0F13-47F1-9C00-C226C49378F6}" type="datetimeFigureOut">
              <a:rPr lang="ru-RU" smtClean="0"/>
              <a:t>19.12.2018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45C21-4879-4279-A50C-741DBAE96A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00337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F22493-0F13-47F1-9C00-C226C49378F6}" type="datetimeFigureOut">
              <a:rPr lang="ru-RU" smtClean="0"/>
              <a:t>19.12.2018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245C21-4879-4279-A50C-741DBAE96A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51326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fipi.ru/oge-i-gve-9/demoversii-specifikacii-kodifikatory" TargetMode="External"/><Relationship Id="rId4" Type="http://schemas.openxmlformats.org/officeDocument/2006/relationships/hyperlink" Target="https://events.webinar.ru/316717/1659509/record-new/1692545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e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Users\Afanaseva\Desktop\Августовка 2014, 2015, 2016, 2017\Августовка 2017\Доклад министра\От Адели\Актуальные\фон презентация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29" y="0"/>
            <a:ext cx="9144000" cy="5164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99151" y="2036337"/>
            <a:ext cx="7945700" cy="403954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algn="just"/>
            <a:r>
              <a:rPr lang="ru-RU" sz="2000" b="1" dirty="0">
                <a:solidFill>
                  <a:srgbClr val="002060"/>
                </a:solidFill>
                <a:ea typeface="+mj-ea"/>
                <a:cs typeface="+mj-cs"/>
              </a:rPr>
              <a:t>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827584" y="699542"/>
            <a:ext cx="741682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Calibri" panose="020F0502020204030204" pitchFamily="34" charset="0"/>
              </a:rPr>
              <a:t>Итоговое собеседование </a:t>
            </a:r>
            <a:endParaRPr lang="ru-RU" sz="32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Calibri" panose="020F0502020204030204" pitchFamily="34" charset="0"/>
            </a:endParaRPr>
          </a:p>
          <a:p>
            <a:pPr algn="ctr"/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Calibri" panose="020F0502020204030204" pitchFamily="34" charset="0"/>
              </a:rPr>
              <a:t>по </a:t>
            </a: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Calibri" panose="020F0502020204030204" pitchFamily="34" charset="0"/>
              </a:rPr>
              <a:t>русскому </a:t>
            </a: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Calibri" panose="020F0502020204030204" pitchFamily="34" charset="0"/>
              </a:rPr>
              <a:t>языку в </a:t>
            </a: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Calibri" panose="020F0502020204030204" pitchFamily="34" charset="0"/>
              </a:rPr>
              <a:t>9-х </a:t>
            </a: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Calibri" panose="020F0502020204030204" pitchFamily="34" charset="0"/>
              </a:rPr>
              <a:t>классах</a:t>
            </a:r>
          </a:p>
          <a:p>
            <a:pPr algn="ctr"/>
            <a:endParaRPr lang="ru-RU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Calibri" panose="020F0502020204030204" pitchFamily="34" charset="0"/>
            </a:endParaRPr>
          </a:p>
          <a:p>
            <a:pPr algn="ctr"/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Calibri" panose="020F0502020204030204" pitchFamily="34" charset="0"/>
              </a:rPr>
              <a:t> Результаты апробации и перспективы проведения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415442" y="3723878"/>
            <a:ext cx="51125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Алексеева М.В., ведущий советник отдела общего образования и итоговой аттестации обучающихся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0045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Users\Afanaseva\Desktop\Августовка 2014, 2015, 2016, 2017\Августовка 2017\Доклад министра\От Адели\Актуальные\фон презентация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94" y="21730"/>
            <a:ext cx="9144000" cy="5164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143508" y="21730"/>
            <a:ext cx="8856984" cy="830995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algn="ctr" fontAlgn="base">
              <a:spcAft>
                <a:spcPct val="0"/>
              </a:spcAft>
              <a:defRPr/>
            </a:pPr>
            <a:r>
              <a:rPr lang="ru-RU" alt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Подготовка к проведению итогового собеседования </a:t>
            </a:r>
            <a:r>
              <a:rPr lang="ru-RU" alt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2018/2019 учебном году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957145"/>
            <a:ext cx="8616140" cy="3785650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algn="just"/>
            <a:r>
              <a:rPr lang="ru-RU" sz="1600" b="1" dirty="0" smtClean="0">
                <a:solidFill>
                  <a:srgbClr val="C00000"/>
                </a:solidFill>
              </a:rPr>
              <a:t>Методические обеспечение:</a:t>
            </a:r>
          </a:p>
          <a:p>
            <a:pPr algn="just"/>
            <a:r>
              <a:rPr lang="ru-RU" sz="1600" dirty="0" smtClean="0">
                <a:solidFill>
                  <a:srgbClr val="002060"/>
                </a:solidFill>
              </a:rPr>
              <a:t>Методические рекомендации </a:t>
            </a:r>
            <a:r>
              <a:rPr lang="ru-RU" sz="1600" dirty="0" err="1" smtClean="0">
                <a:solidFill>
                  <a:srgbClr val="002060"/>
                </a:solidFill>
              </a:rPr>
              <a:t>Рособрнадзора</a:t>
            </a:r>
            <a:endParaRPr lang="ru-RU" sz="1600" dirty="0" smtClean="0">
              <a:solidFill>
                <a:srgbClr val="002060"/>
              </a:solidFill>
            </a:endParaRPr>
          </a:p>
          <a:p>
            <a:pPr algn="just"/>
            <a:r>
              <a:rPr lang="ru-RU" sz="1600" dirty="0" smtClean="0">
                <a:solidFill>
                  <a:srgbClr val="002060"/>
                </a:solidFill>
              </a:rPr>
              <a:t>Приказ МОиН РТ</a:t>
            </a:r>
          </a:p>
          <a:p>
            <a:pPr algn="just"/>
            <a:endParaRPr lang="ru-RU" sz="1600" dirty="0" smtClean="0">
              <a:solidFill>
                <a:srgbClr val="002060"/>
              </a:solidFill>
            </a:endParaRPr>
          </a:p>
          <a:p>
            <a:pPr algn="just"/>
            <a:r>
              <a:rPr lang="ru-RU" sz="1600" dirty="0" smtClean="0">
                <a:solidFill>
                  <a:srgbClr val="002060"/>
                </a:solidFill>
              </a:rPr>
              <a:t>Материалы вебинаров </a:t>
            </a:r>
            <a:r>
              <a:rPr lang="en-US" sz="1600" dirty="0">
                <a:solidFill>
                  <a:srgbClr val="002060"/>
                </a:solidFill>
                <a:hlinkClick r:id="rId4"/>
              </a:rPr>
              <a:t>https://</a:t>
            </a:r>
            <a:r>
              <a:rPr lang="en-US" sz="1600" dirty="0" smtClean="0">
                <a:solidFill>
                  <a:srgbClr val="002060"/>
                </a:solidFill>
                <a:hlinkClick r:id="rId4"/>
              </a:rPr>
              <a:t>events.webinar.ru/316717/1659509/record-new/1692545</a:t>
            </a:r>
            <a:endParaRPr lang="ru-RU" sz="1600" dirty="0" smtClean="0">
              <a:solidFill>
                <a:srgbClr val="002060"/>
              </a:solidFill>
            </a:endParaRPr>
          </a:p>
          <a:p>
            <a:pPr algn="just"/>
            <a:endParaRPr lang="ru-RU" sz="1600" dirty="0" smtClean="0">
              <a:solidFill>
                <a:srgbClr val="002060"/>
              </a:solidFill>
            </a:endParaRPr>
          </a:p>
          <a:p>
            <a:pPr algn="just"/>
            <a:r>
              <a:rPr lang="ru-RU" sz="1600" dirty="0" smtClean="0">
                <a:solidFill>
                  <a:srgbClr val="002060"/>
                </a:solidFill>
              </a:rPr>
              <a:t>Критерии </a:t>
            </a:r>
            <a:r>
              <a:rPr lang="ru-RU" sz="1600" dirty="0">
                <a:solidFill>
                  <a:srgbClr val="002060"/>
                </a:solidFill>
              </a:rPr>
              <a:t>для экспертов </a:t>
            </a:r>
            <a:r>
              <a:rPr lang="ru-RU" sz="1600" dirty="0" smtClean="0">
                <a:solidFill>
                  <a:srgbClr val="002060"/>
                </a:solidFill>
              </a:rPr>
              <a:t>на официальном сайте </a:t>
            </a:r>
            <a:r>
              <a:rPr lang="ru-RU" sz="1600" dirty="0">
                <a:solidFill>
                  <a:srgbClr val="002060"/>
                </a:solidFill>
              </a:rPr>
              <a:t>ФГБНУ «ФИПИ» в разделе «ОГЭ и ГВЭ-9» </a:t>
            </a:r>
            <a:endParaRPr lang="ru-RU" sz="1600" dirty="0" smtClean="0">
              <a:solidFill>
                <a:srgbClr val="002060"/>
              </a:solidFill>
            </a:endParaRPr>
          </a:p>
          <a:p>
            <a:pPr algn="just"/>
            <a:r>
              <a:rPr lang="en-US" sz="1600" dirty="0">
                <a:solidFill>
                  <a:srgbClr val="002060"/>
                </a:solidFill>
                <a:hlinkClick r:id="rId5"/>
              </a:rPr>
              <a:t>http://</a:t>
            </a:r>
            <a:r>
              <a:rPr lang="en-US" sz="1600" dirty="0" smtClean="0">
                <a:solidFill>
                  <a:srgbClr val="002060"/>
                </a:solidFill>
                <a:hlinkClick r:id="rId5"/>
              </a:rPr>
              <a:t>www.fipi.ru/oge-i-gve-9/demoversii-specifikacii-kodifikatory</a:t>
            </a:r>
            <a:endParaRPr lang="ru-RU" sz="1600" dirty="0" smtClean="0">
              <a:solidFill>
                <a:srgbClr val="002060"/>
              </a:solidFill>
            </a:endParaRPr>
          </a:p>
          <a:p>
            <a:pPr algn="just"/>
            <a:r>
              <a:rPr lang="ru-RU" sz="1600" dirty="0" smtClean="0">
                <a:solidFill>
                  <a:srgbClr val="002060"/>
                </a:solidFill>
              </a:rPr>
              <a:t>(</a:t>
            </a:r>
            <a:r>
              <a:rPr lang="ru-RU" sz="1600" dirty="0">
                <a:solidFill>
                  <a:srgbClr val="002060"/>
                </a:solidFill>
              </a:rPr>
              <a:t>вкладка «Демоверсии, спецификации, кодификаторы», «Русский язык», «</a:t>
            </a:r>
            <a:r>
              <a:rPr lang="ru-RU" sz="1600" dirty="0" err="1">
                <a:solidFill>
                  <a:srgbClr val="002060"/>
                </a:solidFill>
              </a:rPr>
              <a:t>Ру</a:t>
            </a:r>
            <a:r>
              <a:rPr lang="ru-RU" sz="1600" dirty="0">
                <a:solidFill>
                  <a:srgbClr val="002060"/>
                </a:solidFill>
              </a:rPr>
              <a:t>-итоговое собеседование»)</a:t>
            </a:r>
          </a:p>
          <a:p>
            <a:pPr algn="ctr"/>
            <a:r>
              <a:rPr lang="ru-RU" sz="1600" b="1" dirty="0" smtClean="0">
                <a:solidFill>
                  <a:srgbClr val="C00000"/>
                </a:solidFill>
              </a:rPr>
              <a:t>Обучение </a:t>
            </a:r>
          </a:p>
          <a:p>
            <a:pPr algn="ctr"/>
            <a:r>
              <a:rPr lang="ru-RU" sz="1600" b="1" dirty="0" smtClean="0">
                <a:solidFill>
                  <a:srgbClr val="C00000"/>
                </a:solidFill>
              </a:rPr>
              <a:t>1800 экспертов (учителя русского языка и литературы) </a:t>
            </a:r>
          </a:p>
          <a:p>
            <a:pPr algn="ctr"/>
            <a:r>
              <a:rPr lang="ru-RU" sz="1600" b="1" dirty="0" smtClean="0">
                <a:solidFill>
                  <a:srgbClr val="C00000"/>
                </a:solidFill>
              </a:rPr>
              <a:t>1800 экзаменаторов-собеседников (учителя начальных классов)</a:t>
            </a:r>
          </a:p>
          <a:p>
            <a:pPr algn="ctr"/>
            <a:r>
              <a:rPr lang="ru-RU" sz="1600" b="1" dirty="0" smtClean="0">
                <a:solidFill>
                  <a:srgbClr val="C00000"/>
                </a:solidFill>
              </a:rPr>
              <a:t>900 технических специалистов (учителя информатики, физики…)</a:t>
            </a:r>
          </a:p>
          <a:p>
            <a:pPr algn="ctr"/>
            <a:endParaRPr lang="ru-RU" sz="1600" b="1" dirty="0" smtClean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58748" y="1851670"/>
            <a:ext cx="8208912" cy="369330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 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99151" y="2036337"/>
            <a:ext cx="7945700" cy="403954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algn="just"/>
            <a:r>
              <a:rPr lang="ru-RU" sz="2000" b="1" dirty="0">
                <a:solidFill>
                  <a:srgbClr val="002060"/>
                </a:solidFill>
                <a:ea typeface="+mj-ea"/>
                <a:cs typeface="+mj-cs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13349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Users\Afanaseva\Desktop\Августовка 2014, 2015, 2016, 2017\Августовка 2017\Доклад министра\От Адели\Актуальные\фон презентация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732" y="0"/>
            <a:ext cx="9144000" cy="5164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99151" y="2036337"/>
            <a:ext cx="7945700" cy="403954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algn="just"/>
            <a:r>
              <a:rPr lang="ru-RU" sz="2000" b="1" dirty="0">
                <a:solidFill>
                  <a:srgbClr val="002060"/>
                </a:solidFill>
                <a:ea typeface="+mj-ea"/>
                <a:cs typeface="+mj-cs"/>
              </a:rPr>
              <a:t>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43508" y="51470"/>
            <a:ext cx="8856984" cy="523218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algn="ctr" fontAlgn="base">
              <a:spcAft>
                <a:spcPct val="0"/>
              </a:spcAft>
              <a:defRPr/>
            </a:pPr>
            <a:r>
              <a:rPr lang="ru-RU" alt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Итоговое собеседование в 2018/2019 учебном году</a:t>
            </a:r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3508" y="699542"/>
            <a:ext cx="8856984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1500" dirty="0">
                <a:solidFill>
                  <a:srgbClr val="002060"/>
                </a:solidFill>
              </a:rPr>
              <a:t>Дата: </a:t>
            </a:r>
            <a:r>
              <a:rPr lang="ru-RU" sz="1500" b="1" dirty="0" smtClean="0">
                <a:solidFill>
                  <a:srgbClr val="C00000"/>
                </a:solidFill>
              </a:rPr>
              <a:t>13 февраля 2019 </a:t>
            </a:r>
            <a:r>
              <a:rPr lang="ru-RU" sz="1500" b="1" dirty="0">
                <a:solidFill>
                  <a:srgbClr val="C00000"/>
                </a:solidFill>
              </a:rPr>
              <a:t>года </a:t>
            </a:r>
            <a:endParaRPr lang="ru-RU" sz="1500" b="1" dirty="0" smtClean="0">
              <a:solidFill>
                <a:srgbClr val="C00000"/>
              </a:solidFill>
            </a:endParaRPr>
          </a:p>
          <a:p>
            <a:pPr lvl="0" algn="just"/>
            <a:r>
              <a:rPr lang="ru-RU" sz="1500" dirty="0" smtClean="0">
                <a:solidFill>
                  <a:srgbClr val="002060"/>
                </a:solidFill>
              </a:rPr>
              <a:t>Дополнительные сроки: </a:t>
            </a:r>
            <a:r>
              <a:rPr lang="ru-RU" sz="1500" dirty="0" smtClean="0">
                <a:solidFill>
                  <a:srgbClr val="C00000"/>
                </a:solidFill>
              </a:rPr>
              <a:t>13 марта 2019 года, 6 мая 2019 года</a:t>
            </a:r>
          </a:p>
          <a:p>
            <a:pPr lvl="0" algn="just"/>
            <a:r>
              <a:rPr lang="ru-RU" sz="1500" b="1" dirty="0" smtClean="0">
                <a:solidFill>
                  <a:srgbClr val="C00000"/>
                </a:solidFill>
              </a:rPr>
              <a:t>Заявление</a:t>
            </a:r>
            <a:r>
              <a:rPr lang="ru-RU" sz="1500" dirty="0" smtClean="0">
                <a:solidFill>
                  <a:srgbClr val="C00000"/>
                </a:solidFill>
              </a:rPr>
              <a:t> </a:t>
            </a:r>
            <a:r>
              <a:rPr lang="ru-RU" sz="1500" dirty="0" smtClean="0">
                <a:solidFill>
                  <a:srgbClr val="002060"/>
                </a:solidFill>
              </a:rPr>
              <a:t>не позднее, чем за 2 недели</a:t>
            </a:r>
            <a:endParaRPr lang="ru-RU" sz="1500" dirty="0">
              <a:solidFill>
                <a:srgbClr val="002060"/>
              </a:solidFill>
            </a:endParaRPr>
          </a:p>
          <a:p>
            <a:pPr lvl="0" algn="just"/>
            <a:endParaRPr lang="ru-RU" sz="1500" dirty="0">
              <a:solidFill>
                <a:srgbClr val="002060"/>
              </a:solidFill>
            </a:endParaRPr>
          </a:p>
          <a:p>
            <a:pPr lvl="0" algn="just"/>
            <a:r>
              <a:rPr lang="ru-RU" sz="1500" dirty="0">
                <a:solidFill>
                  <a:srgbClr val="002060"/>
                </a:solidFill>
              </a:rPr>
              <a:t>Место проведения: </a:t>
            </a:r>
            <a:r>
              <a:rPr lang="ru-RU" sz="1500" dirty="0">
                <a:solidFill>
                  <a:srgbClr val="C00000"/>
                </a:solidFill>
              </a:rPr>
              <a:t>общеобразовательные организации</a:t>
            </a:r>
          </a:p>
          <a:p>
            <a:pPr lvl="0" algn="just"/>
            <a:r>
              <a:rPr lang="ru-RU" sz="1500" dirty="0" smtClean="0">
                <a:solidFill>
                  <a:srgbClr val="002060"/>
                </a:solidFill>
              </a:rPr>
              <a:t>Доставка комплекта текстов – в день проведения собеседования</a:t>
            </a:r>
          </a:p>
          <a:p>
            <a:pPr lvl="0" algn="just"/>
            <a:endParaRPr lang="ru-RU" sz="1500" dirty="0">
              <a:solidFill>
                <a:srgbClr val="002060"/>
              </a:solidFill>
            </a:endParaRPr>
          </a:p>
          <a:p>
            <a:pPr lvl="0" algn="just"/>
            <a:r>
              <a:rPr lang="ru-RU" sz="1500" dirty="0" smtClean="0">
                <a:solidFill>
                  <a:srgbClr val="002060"/>
                </a:solidFill>
              </a:rPr>
              <a:t>Участники: </a:t>
            </a:r>
            <a:r>
              <a:rPr lang="ru-RU" sz="1500" dirty="0" smtClean="0">
                <a:solidFill>
                  <a:srgbClr val="C00000"/>
                </a:solidFill>
              </a:rPr>
              <a:t>все </a:t>
            </a:r>
            <a:r>
              <a:rPr lang="ru-RU" sz="1500" dirty="0" smtClean="0">
                <a:solidFill>
                  <a:srgbClr val="002060"/>
                </a:solidFill>
              </a:rPr>
              <a:t>обучающиеся 9 классов, в том числе на семейном обучении</a:t>
            </a:r>
          </a:p>
          <a:p>
            <a:pPr lvl="0" algn="just"/>
            <a:endParaRPr lang="ru-RU" sz="1500" dirty="0">
              <a:solidFill>
                <a:srgbClr val="002060"/>
              </a:solidFill>
            </a:endParaRPr>
          </a:p>
          <a:p>
            <a:pPr lvl="0" algn="just"/>
            <a:r>
              <a:rPr lang="ru-RU" sz="1500" dirty="0" smtClean="0">
                <a:solidFill>
                  <a:srgbClr val="002060"/>
                </a:solidFill>
              </a:rPr>
              <a:t>Продолжительность </a:t>
            </a:r>
            <a:r>
              <a:rPr lang="ru-RU" sz="1500" dirty="0">
                <a:solidFill>
                  <a:srgbClr val="002060"/>
                </a:solidFill>
              </a:rPr>
              <a:t>собеседования с одним обучающимся: </a:t>
            </a:r>
            <a:r>
              <a:rPr lang="ru-RU" sz="1500" dirty="0">
                <a:solidFill>
                  <a:srgbClr val="C00000"/>
                </a:solidFill>
              </a:rPr>
              <a:t>15 минут</a:t>
            </a:r>
            <a:endParaRPr lang="ru-RU" sz="1500" dirty="0">
              <a:solidFill>
                <a:srgbClr val="002060"/>
              </a:solidFill>
            </a:endParaRPr>
          </a:p>
          <a:p>
            <a:pPr lvl="0" algn="just"/>
            <a:r>
              <a:rPr lang="ru-RU" sz="1500" dirty="0" smtClean="0">
                <a:solidFill>
                  <a:srgbClr val="002060"/>
                </a:solidFill>
              </a:rPr>
              <a:t>Продолжительность </a:t>
            </a:r>
            <a:r>
              <a:rPr lang="ru-RU" sz="1500" dirty="0">
                <a:solidFill>
                  <a:srgbClr val="002060"/>
                </a:solidFill>
              </a:rPr>
              <a:t>собеседования с одним обучающимся с ОВЗ: </a:t>
            </a:r>
            <a:r>
              <a:rPr lang="en-US" sz="1500" dirty="0" smtClean="0">
                <a:solidFill>
                  <a:srgbClr val="C00000"/>
                </a:solidFill>
              </a:rPr>
              <a:t>15 + </a:t>
            </a:r>
            <a:r>
              <a:rPr lang="ru-RU" sz="1500" dirty="0" smtClean="0">
                <a:solidFill>
                  <a:srgbClr val="C00000"/>
                </a:solidFill>
              </a:rPr>
              <a:t>30 </a:t>
            </a:r>
            <a:r>
              <a:rPr lang="ru-RU" sz="1500" dirty="0" smtClean="0">
                <a:solidFill>
                  <a:srgbClr val="C00000"/>
                </a:solidFill>
              </a:rPr>
              <a:t>минут</a:t>
            </a:r>
          </a:p>
          <a:p>
            <a:pPr lvl="0" algn="just"/>
            <a:endParaRPr lang="ru-RU" sz="1500" dirty="0" smtClean="0">
              <a:solidFill>
                <a:srgbClr val="C00000"/>
              </a:solidFill>
            </a:endParaRPr>
          </a:p>
          <a:p>
            <a:pPr lvl="0" algn="just"/>
            <a:r>
              <a:rPr lang="ru-RU" sz="1500" dirty="0" smtClean="0">
                <a:solidFill>
                  <a:srgbClr val="C00000"/>
                </a:solidFill>
              </a:rPr>
              <a:t>Проверка </a:t>
            </a:r>
            <a:r>
              <a:rPr lang="ru-RU" sz="1500" dirty="0" smtClean="0">
                <a:solidFill>
                  <a:srgbClr val="002060"/>
                </a:solidFill>
              </a:rPr>
              <a:t>не более 5 дней</a:t>
            </a:r>
            <a:endParaRPr lang="ru-RU" sz="1500" dirty="0">
              <a:solidFill>
                <a:srgbClr val="002060"/>
              </a:solidFill>
            </a:endParaRPr>
          </a:p>
          <a:p>
            <a:pPr lvl="0" algn="just"/>
            <a:r>
              <a:rPr lang="ru-RU" sz="1500" dirty="0" smtClean="0">
                <a:solidFill>
                  <a:srgbClr val="002060"/>
                </a:solidFill>
              </a:rPr>
              <a:t>Возможна дополнительная перепроверка </a:t>
            </a:r>
          </a:p>
          <a:p>
            <a:pPr lvl="0" algn="just"/>
            <a:endParaRPr lang="ru-RU" sz="1500" dirty="0">
              <a:solidFill>
                <a:srgbClr val="C00000"/>
              </a:solidFill>
            </a:endParaRPr>
          </a:p>
          <a:p>
            <a:pPr lvl="0" algn="ctr"/>
            <a:r>
              <a:rPr lang="ru-RU" sz="1500" b="1" dirty="0" smtClean="0">
                <a:solidFill>
                  <a:srgbClr val="C00000"/>
                </a:solidFill>
              </a:rPr>
              <a:t>Результат: допуск обучающихся и экстернов к государственной итоговой аттестации по программам основного общего образования  в 2018/2019 учебном году </a:t>
            </a:r>
            <a:r>
              <a:rPr lang="ru-RU" sz="1500" b="1" dirty="0" smtClean="0">
                <a:solidFill>
                  <a:srgbClr val="002060"/>
                </a:solidFill>
              </a:rPr>
              <a:t>(необходимый минимум 10 баллов из 19)</a:t>
            </a:r>
            <a:endParaRPr lang="ru-RU" sz="15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849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Users\Afanaseva\Desktop\Августовка 2014, 2015, 2016, 2017\Августовка 2017\Доклад министра\От Адели\Актуальные\фон презентация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732" y="0"/>
            <a:ext cx="9144000" cy="5164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99151" y="2036337"/>
            <a:ext cx="7945700" cy="403954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43508" y="51470"/>
            <a:ext cx="8856984" cy="523218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Действия экзаменатора-собеседника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9" name="Объект 8"/>
          <p:cNvGraphicFramePr>
            <a:graphicFrameLocks noChangeAspect="1"/>
          </p:cNvGraphicFramePr>
          <p:nvPr>
            <p:extLst/>
          </p:nvPr>
        </p:nvGraphicFramePr>
        <p:xfrm>
          <a:off x="2699792" y="504246"/>
          <a:ext cx="3672407" cy="43324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7" name="Документ" r:id="rId5" imgW="6490875" imgH="7657703" progId="Word.Document.12">
                  <p:embed/>
                </p:oleObj>
              </mc:Choice>
              <mc:Fallback>
                <p:oleObj name="Документ" r:id="rId5" imgW="6490875" imgH="7657703" progId="Word.Document.12">
                  <p:embed/>
                  <p:pic>
                    <p:nvPicPr>
                      <p:cNvPr id="9" name="Объект 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699792" y="504246"/>
                        <a:ext cx="3672407" cy="433242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1988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Users\Afanaseva\Desktop\Августовка 2014, 2015, 2016, 2017\Августовка 2017\Доклад министра\От Адели\Актуальные\фон презентация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732" y="0"/>
            <a:ext cx="9144000" cy="5164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99151" y="2036337"/>
            <a:ext cx="7945700" cy="403954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43508" y="51470"/>
            <a:ext cx="8856984" cy="523218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Протокол экзаменатора-собеседника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31318" y="830808"/>
            <a:ext cx="6481363" cy="3481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7029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Users\Afanaseva\Desktop\Августовка 2014, 2015, 2016, 2017\Августовка 2017\Доклад министра\От Адели\Актуальные\фон презентация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0538"/>
            <a:ext cx="9144000" cy="5164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99151" y="2036337"/>
            <a:ext cx="7945700" cy="403954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-21751"/>
            <a:ext cx="8928992" cy="4970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44958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+mn-cs"/>
              </a:rPr>
              <a:t>Описание действий эксперта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Times New Roman" panose="02020603050405020304" pitchFamily="18" charset="0"/>
              <a:cs typeface="+mn-cs"/>
            </a:endParaRPr>
          </a:p>
          <a:p>
            <a:pPr marL="0" marR="0" lvl="0" indent="450215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Calibri" panose="020F0502020204030204" pitchFamily="34" charset="0"/>
              <a:cs typeface="+mn-cs"/>
            </a:endParaRPr>
          </a:p>
          <a:p>
            <a:pPr marL="0" marR="0" lvl="0" indent="450215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Calibri" panose="020F0502020204030204" pitchFamily="34" charset="0"/>
              <a:cs typeface="+mn-cs"/>
            </a:endParaRPr>
          </a:p>
          <a:p>
            <a:pPr marL="0" marR="0" lvl="0" indent="450215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+mn-cs"/>
              </a:rPr>
              <a:t>1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+mn-cs"/>
              </a:rPr>
              <a:t>. 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+mn-cs"/>
              </a:rPr>
              <a:t>Знакомится 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+mn-cs"/>
              </a:rPr>
              <a:t>с демоверсиями материалов для проведения итогового собеседования, размещенными на официальном сайте ФГБНУ «ФИПИ», включая критерии оценивания.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Times New Roman" panose="02020603050405020304" pitchFamily="18" charset="0"/>
              <a:cs typeface="+mn-cs"/>
            </a:endParaRPr>
          </a:p>
          <a:p>
            <a:pPr marL="0" marR="0" lvl="0" indent="450215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+mn-cs"/>
              </a:rPr>
              <a:t>2. В день 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+mn-cs"/>
              </a:rPr>
              <a:t>ИС 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+mn-cs"/>
              </a:rPr>
              <a:t>получает от ответственного организатора ОО: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Times New Roman" panose="02020603050405020304" pitchFamily="18" charset="0"/>
              <a:cs typeface="+mn-cs"/>
            </a:endParaRPr>
          </a:p>
          <a:p>
            <a:pPr marL="0" marR="0" lvl="0" indent="450215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+mn-cs"/>
              </a:rPr>
              <a:t>- протокол эксперта для оценивания ответов участников итогового собеседования;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Times New Roman" panose="02020603050405020304" pitchFamily="18" charset="0"/>
              <a:cs typeface="+mn-cs"/>
            </a:endParaRPr>
          </a:p>
          <a:p>
            <a:pPr marL="0" marR="0" lvl="0" indent="450215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+mn-cs"/>
              </a:rPr>
              <a:t>- комплект материалов для проведения итогового собеседования.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Times New Roman" panose="02020603050405020304" pitchFamily="18" charset="0"/>
              <a:cs typeface="+mn-cs"/>
            </a:endParaRPr>
          </a:p>
          <a:p>
            <a:pPr marL="0" marR="0" lvl="0" indent="44958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+mn-cs"/>
              </a:rPr>
              <a:t>3. Вместе с экзаменатором-собеседником знакомится с материалами 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+mn-cs"/>
              </a:rPr>
              <a:t>ИС.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Times New Roman" panose="02020603050405020304" pitchFamily="18" charset="0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+mn-cs"/>
              </a:rPr>
              <a:t>4. </a:t>
            </a: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+mn-cs"/>
              </a:rPr>
              <a:t>Оценивает ответы участников итогового собеседования непосредственно в аудитории по ходу собеседования или после проведения собеседования, прослушивая аудиозапись </a:t>
            </a:r>
            <a:r>
              <a:rPr kumimoji="0" lang="ru-RU" sz="1200" b="0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+mn-cs"/>
              </a:rPr>
              <a:t>(определяется при выборе варианта оценивания).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Times New Roman" panose="02020603050405020304" pitchFamily="18" charset="0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+mn-cs"/>
              </a:rPr>
              <a:t>5. Вносит в протокол эксперта для оценивания ответов участников итогового собеседования следующие сведения: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Times New Roman" panose="02020603050405020304" pitchFamily="18" charset="0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alibri" panose="020F0502020204030204" pitchFamily="34" charset="0"/>
              <a:buChar char="―"/>
              <a:tabLst>
                <a:tab pos="457200" algn="l"/>
              </a:tabLst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Times New Roman" panose="02020603050405020304" pitchFamily="18" charset="0"/>
                <a:cs typeface="Times New Roman" panose="02020603050405020304" pitchFamily="18" charset="0"/>
              </a:rPr>
              <a:t>ФИО участника;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alibri" panose="020F0502020204030204" pitchFamily="34" charset="0"/>
              <a:buChar char="―"/>
              <a:tabLst>
                <a:tab pos="457200" algn="l"/>
              </a:tabLst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Times New Roman" panose="02020603050405020304" pitchFamily="18" charset="0"/>
                <a:cs typeface="Times New Roman" panose="02020603050405020304" pitchFamily="18" charset="0"/>
              </a:rPr>
              <a:t>класс;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alibri" panose="020F0502020204030204" pitchFamily="34" charset="0"/>
              <a:buChar char="―"/>
              <a:tabLst>
                <a:tab pos="457200" algn="l"/>
              </a:tabLst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Times New Roman" panose="02020603050405020304" pitchFamily="18" charset="0"/>
                <a:cs typeface="Times New Roman" panose="02020603050405020304" pitchFamily="18" charset="0"/>
              </a:rPr>
              <a:t>номер варианта;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alibri" panose="020F0502020204030204" pitchFamily="34" charset="0"/>
              <a:buChar char="―"/>
              <a:tabLst>
                <a:tab pos="457200" algn="l"/>
              </a:tabLst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Times New Roman" panose="02020603050405020304" pitchFamily="18" charset="0"/>
                <a:cs typeface="Times New Roman" panose="02020603050405020304" pitchFamily="18" charset="0"/>
              </a:rPr>
              <a:t>номер аудитории;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alibri" panose="020F0502020204030204" pitchFamily="34" charset="0"/>
              <a:buChar char="―"/>
              <a:tabLst>
                <a:tab pos="457200" algn="l"/>
              </a:tabLst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Times New Roman" panose="02020603050405020304" pitchFamily="18" charset="0"/>
                <a:cs typeface="Times New Roman" panose="02020603050405020304" pitchFamily="18" charset="0"/>
              </a:rPr>
              <a:t>баллы по каждому критерию оценивания;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alibri" panose="020F0502020204030204" pitchFamily="34" charset="0"/>
              <a:buChar char="―"/>
              <a:tabLst>
                <a:tab pos="457200" algn="l"/>
              </a:tabLst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Times New Roman" panose="02020603050405020304" pitchFamily="18" charset="0"/>
                <a:cs typeface="Times New Roman" panose="02020603050405020304" pitchFamily="18" charset="0"/>
              </a:rPr>
              <a:t>общее количество баллов;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alibri" panose="020F0502020204030204" pitchFamily="34" charset="0"/>
              <a:buChar char="―"/>
              <a:tabLst>
                <a:tab pos="457200" algn="l"/>
              </a:tabLst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Times New Roman" panose="02020603050405020304" pitchFamily="18" charset="0"/>
                <a:cs typeface="Times New Roman" panose="02020603050405020304" pitchFamily="18" charset="0"/>
              </a:rPr>
              <a:t>метку зачет/незачет;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alibri" panose="020F0502020204030204" pitchFamily="34" charset="0"/>
              <a:buChar char="―"/>
              <a:tabLst>
                <a:tab pos="457200" algn="l"/>
              </a:tabLst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Times New Roman" panose="02020603050405020304" pitchFamily="18" charset="0"/>
                <a:cs typeface="Times New Roman" panose="02020603050405020304" pitchFamily="18" charset="0"/>
              </a:rPr>
              <a:t>ФИО, подпись и дату проверки.</a:t>
            </a:r>
          </a:p>
          <a:p>
            <a:pPr marL="228600" marR="0" lvl="0" indent="-2286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 startAt="6"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+mn-cs"/>
              </a:rPr>
              <a:t>По 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+mn-cs"/>
              </a:rPr>
              <a:t>окончании 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+mn-cs"/>
              </a:rPr>
              <a:t>ИС пересчитывает </a:t>
            </a:r>
            <a:r>
              <a:rPr kumimoji="0" lang="ru-RU" sz="1200" b="0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+mn-cs"/>
              </a:rPr>
              <a:t>протоколы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+mn-cs"/>
              </a:rPr>
              <a:t> </a:t>
            </a:r>
            <a:r>
              <a:rPr kumimoji="0" lang="ru-RU" sz="1200" b="0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+mn-cs"/>
              </a:rPr>
              <a:t>для оценивания ответов участников итогового собеседования, 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+mn-cs"/>
              </a:rPr>
              <a:t>упаковывает их в  доставочный конверт и передает экзаменатору-собеседнику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+mn-cs"/>
              </a:rPr>
              <a:t>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Times New Roman" panose="02020603050405020304" pitchFamily="18" charset="0"/>
              <a:cs typeface="+mn-cs"/>
            </a:endParaRPr>
          </a:p>
          <a:p>
            <a:pPr marL="0" marR="0" lvl="0" indent="450215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+mn-cs"/>
              </a:rPr>
              <a:t>* Эксперт не должен  вмешиваться в беседу участника и экзаменатора-собеседника</a:t>
            </a: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+mn-cs"/>
              </a:rPr>
              <a:t> </a:t>
            </a:r>
            <a:r>
              <a:rPr kumimoji="0" lang="ru-RU" sz="1200" b="0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+mn-cs"/>
              </a:rPr>
              <a:t>(ни с дополнительными вопросами, ни с исправлением ошибок ученика) 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Times New Roman" panose="02020603050405020304" pitchFamily="18" charset="0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30555" algn="l"/>
              </a:tabLst>
              <a:defRPr/>
            </a:pP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+mn-cs"/>
              </a:rPr>
              <a:t> </a:t>
            </a:r>
            <a:endParaRPr kumimoji="0" lang="ru-RU" sz="11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Times New Roman" panose="02020603050405020304" pitchFamily="18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56833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Users\Afanaseva\Desktop\Августовка 2014, 2015, 2016, 2017\Августовка 2017\Доклад министра\От Адели\Актуальные\фон презентация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0538"/>
            <a:ext cx="9144000" cy="5164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99151" y="2036337"/>
            <a:ext cx="7945700" cy="403954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/>
          </p:nvPr>
        </p:nvGraphicFramePr>
        <p:xfrm>
          <a:off x="899592" y="0"/>
          <a:ext cx="7344815" cy="4813025"/>
        </p:xfrm>
        <a:graphic>
          <a:graphicData uri="http://schemas.openxmlformats.org/drawingml/2006/table">
            <a:tbl>
              <a:tblPr firstRow="1" firstCol="1" bandRow="1"/>
              <a:tblGrid>
                <a:gridCol w="451492">
                  <a:extLst>
                    <a:ext uri="{9D8B030D-6E8A-4147-A177-3AD203B41FA5}">
                      <a16:colId xmlns:a16="http://schemas.microsoft.com/office/drawing/2014/main" val="1644431935"/>
                    </a:ext>
                  </a:extLst>
                </a:gridCol>
                <a:gridCol w="6048360">
                  <a:extLst>
                    <a:ext uri="{9D8B030D-6E8A-4147-A177-3AD203B41FA5}">
                      <a16:colId xmlns:a16="http://schemas.microsoft.com/office/drawing/2014/main" val="1778171307"/>
                    </a:ext>
                  </a:extLst>
                </a:gridCol>
                <a:gridCol w="844963">
                  <a:extLst>
                    <a:ext uri="{9D8B030D-6E8A-4147-A177-3AD203B41FA5}">
                      <a16:colId xmlns:a16="http://schemas.microsoft.com/office/drawing/2014/main" val="540753873"/>
                    </a:ext>
                  </a:extLst>
                </a:gridCol>
              </a:tblGrid>
              <a:tr h="260882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№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8183" marR="38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Критерий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8183" marR="38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Балл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 // 0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8183" marR="38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1378699"/>
                  </a:ext>
                </a:extLst>
              </a:tr>
              <a:tr h="129105">
                <a:tc grid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Задание 1. Чтение вслух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8183" marR="381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18632887"/>
                  </a:ext>
                </a:extLst>
              </a:tr>
              <a:tr h="17802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ИЧ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8183" marR="381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Интонация соответствует // не соответствует пунктуационному оформлению текста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8183" marR="3818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183" marR="3818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9517135"/>
                  </a:ext>
                </a:extLst>
              </a:tr>
              <a:tr h="129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ТЧ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8183" marR="381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Темп чтения соответствует // не соответствует коммуникативной задаче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8183" marR="3818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183" marR="3818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2541304"/>
                  </a:ext>
                </a:extLst>
              </a:tr>
              <a:tr h="129105">
                <a:tc grid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Задание 2. Пересказ текста с включением высказывания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8183" marR="381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56923663"/>
                  </a:ext>
                </a:extLst>
              </a:tr>
              <a:tr h="14080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П1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8183" marR="381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Все основные </a:t>
                      </a:r>
                      <a:r>
                        <a:rPr lang="ru-RU" sz="9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микротемы</a:t>
                      </a:r>
                      <a:r>
                        <a:rPr lang="ru-RU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исходного текста сохранены // упущена или добавлена </a:t>
                      </a:r>
                      <a:r>
                        <a:rPr lang="ru-RU" sz="9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микротема</a:t>
                      </a:r>
                      <a:r>
                        <a:rPr lang="ru-RU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(1 или более)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8183" marR="3818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183" marR="3818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5534665"/>
                  </a:ext>
                </a:extLst>
              </a:tr>
              <a:tr h="129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П2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8183" marR="381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Фактических ошибок нет // допущены фактические ошибки (1 или более)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8183" marR="3818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183" marR="3818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112166"/>
                  </a:ext>
                </a:extLst>
              </a:tr>
              <a:tr h="14080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П3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8183" marR="381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Высказывание включено в текст уместно, логично // не включено или приведено неуместно и нелогично 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8183" marR="3818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183" marR="3818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769629"/>
                  </a:ext>
                </a:extLst>
              </a:tr>
              <a:tr h="129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П4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8183" marR="381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Ошибок при цитировании нет //есть ошибки при цитировании (1 или более)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8183" marR="3818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183" marR="3818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6341259"/>
                  </a:ext>
                </a:extLst>
              </a:tr>
              <a:tr h="129105">
                <a:tc grid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Грамотность речи (задания 1 и 2)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8183" marR="381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6421827"/>
                  </a:ext>
                </a:extLst>
              </a:tr>
              <a:tr h="129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Г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8183" marR="381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Грамматических ошибок нет // допущены грамматические ошибки (1 или более)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8183" marR="3818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183" marR="3818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5731893"/>
                  </a:ext>
                </a:extLst>
              </a:tr>
              <a:tr h="2582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8183" marR="381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Орфоэпических ошибок нет, или допущено не более 1 орфоэпической ошибки (исключая слово в тексте с поставленным ударением) // допущены 2 или более орфоэпические ошибки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8183" marR="3818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183" marR="3818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4961620"/>
                  </a:ext>
                </a:extLst>
              </a:tr>
              <a:tr h="14080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Р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8183" marR="381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Речевых ошибок нет, или допущено не более 3 речевых ошибок // допущены 4 или более речевых ошибок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8183" marR="3818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183" marR="3818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3281226"/>
                  </a:ext>
                </a:extLst>
              </a:tr>
              <a:tr h="129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Иск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8183" marR="381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Искажения слов нет // допущены искажения слов (1 или более)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8183" marR="3818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183" marR="3818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8878929"/>
                  </a:ext>
                </a:extLst>
              </a:tr>
              <a:tr h="143357">
                <a:tc grid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Задание 3. Монолог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8183" marR="381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4914704"/>
                  </a:ext>
                </a:extLst>
              </a:tr>
              <a:tr h="2582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М1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8183" marR="381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Приведено 10 или более фраз по теме высказывания без фактических ошибок // приведено менее 10 фраз, и/или допущены фактические ошибки (1 или более)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8183" marR="381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183" marR="3818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8955981"/>
                  </a:ext>
                </a:extLst>
              </a:tr>
              <a:tr h="129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М2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8183" marR="381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Речевая ситуация учтена // речевая ситуация не учтена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8183" marR="3818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183" marR="3818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6777649"/>
                  </a:ext>
                </a:extLst>
              </a:tr>
              <a:tr h="3873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М3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8183" marR="381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Высказывание характеризуется смысловой цельностью, речевой связностью и последовательностью, логикой изложения // высказывание нелогично, изложение непоследовательно, допущены логические ошибки (1 или более)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8183" marR="3818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183" marR="3818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3433899"/>
                  </a:ext>
                </a:extLst>
              </a:tr>
              <a:tr h="129105">
                <a:tc grid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Задание 4. Диалог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8183" marR="381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60008513"/>
                  </a:ext>
                </a:extLst>
              </a:tr>
              <a:tr h="129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Д1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8183" marR="381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Даны ответы на все вопросы // ответы не даны или даны односложные ответы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8183" marR="3818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183" marR="3818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9242206"/>
                  </a:ext>
                </a:extLst>
              </a:tr>
              <a:tr h="129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Д2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8183" marR="381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Речевая ситуация учтена // речевая ситуация не учтена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8183" marR="3818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183" marR="3818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7445480"/>
                  </a:ext>
                </a:extLst>
              </a:tr>
              <a:tr h="129105">
                <a:tc grid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Грамотность речи (задания 3 и 4)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8183" marR="381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90014168"/>
                  </a:ext>
                </a:extLst>
              </a:tr>
              <a:tr h="129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Г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8183" marR="381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Грамматических ошибок нет // допущены (1 или более)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8183" marR="3818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183" marR="3818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5314220"/>
                  </a:ext>
                </a:extLst>
              </a:tr>
              <a:tr h="2582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8183" marR="381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Орфоэпических ошибок нет, или допущено не более 2-х ошибок // допущены 3 или более орфоэпических ошибок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8183" marR="3818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183" marR="3818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3336340"/>
                  </a:ext>
                </a:extLst>
              </a:tr>
              <a:tr h="14080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Р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8183" marR="381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Речевых ошибок нет, или допущено не более 3 речевых ошибок // допущены 4 или более речевых ошибок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8183" marR="3818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183" marR="3818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6188890"/>
                  </a:ext>
                </a:extLst>
              </a:tr>
              <a:tr h="3873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РО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8183" marR="381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Речь отличается богатством и точностью словаря, используются разнообразные синтаксические конструкции // отличается бедностью и/ или неточностью словаря, используются однотипные синтаксические конструкции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8183" marR="3818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183" marR="3818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9195518"/>
                  </a:ext>
                </a:extLst>
              </a:tr>
              <a:tr h="129105"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Итого: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8183" marR="381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8183" marR="3818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17162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49147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Users\Afanaseva\Desktop\Августовка 2014, 2015, 2016, 2017\Августовка 2017\Доклад министра\От Адели\Актуальные\фон презентация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665" y="8441"/>
            <a:ext cx="9144000" cy="5164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99151" y="2036337"/>
            <a:ext cx="7945700" cy="403954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7544" y="267494"/>
            <a:ext cx="8352928" cy="4464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3008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Users\Afanaseva\Desktop\Августовка 2014, 2015, 2016, 2017\Августовка 2017\Доклад министра\От Адели\Актуальные\фон презентация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732" y="0"/>
            <a:ext cx="9144000" cy="5164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99151" y="2036337"/>
            <a:ext cx="7945700" cy="403954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algn="just"/>
            <a:r>
              <a:rPr lang="ru-RU" sz="2000" b="1" dirty="0">
                <a:solidFill>
                  <a:srgbClr val="002060"/>
                </a:solidFill>
                <a:ea typeface="+mj-ea"/>
                <a:cs typeface="+mj-cs"/>
              </a:rPr>
              <a:t>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43508" y="51470"/>
            <a:ext cx="8856984" cy="523218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algn="ctr" fontAlgn="base">
              <a:spcAft>
                <a:spcPct val="0"/>
              </a:spcAft>
              <a:defRPr/>
            </a:pPr>
            <a:r>
              <a:rPr lang="ru-RU" alt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Итоговое собеседование в 2018/2019 учебном году</a:t>
            </a:r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1119971"/>
            <a:ext cx="8352927" cy="3508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1600" b="1" dirty="0" smtClean="0">
                <a:solidFill>
                  <a:srgbClr val="C00000"/>
                </a:solidFill>
              </a:rPr>
              <a:t>Задачи:</a:t>
            </a:r>
          </a:p>
          <a:p>
            <a:pPr lvl="0" algn="just"/>
            <a:endParaRPr lang="ru-RU" sz="1600" dirty="0" smtClean="0">
              <a:solidFill>
                <a:srgbClr val="002060"/>
              </a:solidFill>
            </a:endParaRPr>
          </a:p>
          <a:p>
            <a:pPr lvl="0" algn="just"/>
            <a:r>
              <a:rPr lang="ru-RU" sz="1600" dirty="0" smtClean="0">
                <a:solidFill>
                  <a:srgbClr val="002060"/>
                </a:solidFill>
              </a:rPr>
              <a:t>Подготовка персонала пунктов проведения:</a:t>
            </a:r>
          </a:p>
          <a:p>
            <a:pPr lvl="0" algn="just"/>
            <a:endParaRPr lang="ru-RU" sz="1600" dirty="0" smtClean="0">
              <a:solidFill>
                <a:srgbClr val="002060"/>
              </a:solidFill>
            </a:endParaRPr>
          </a:p>
          <a:p>
            <a:pPr lvl="0" algn="just"/>
            <a:r>
              <a:rPr lang="ru-RU" sz="1600" dirty="0" smtClean="0">
                <a:solidFill>
                  <a:srgbClr val="002060"/>
                </a:solidFill>
              </a:rPr>
              <a:t>ответственный организатор, технический специалист, экзаменатор-собеседник, эксперт</a:t>
            </a:r>
          </a:p>
          <a:p>
            <a:pPr lvl="0" algn="just"/>
            <a:endParaRPr lang="ru-RU" sz="1600" dirty="0">
              <a:solidFill>
                <a:srgbClr val="002060"/>
              </a:solidFill>
            </a:endParaRPr>
          </a:p>
          <a:p>
            <a:pPr lvl="0" algn="just"/>
            <a:endParaRPr lang="ru-RU" sz="1600" dirty="0" smtClean="0">
              <a:solidFill>
                <a:srgbClr val="002060"/>
              </a:solidFill>
            </a:endParaRPr>
          </a:p>
          <a:p>
            <a:pPr lvl="0" algn="just"/>
            <a:r>
              <a:rPr lang="ru-RU" sz="1600" dirty="0" smtClean="0">
                <a:solidFill>
                  <a:srgbClr val="002060"/>
                </a:solidFill>
              </a:rPr>
              <a:t>Информирование </a:t>
            </a:r>
            <a:r>
              <a:rPr lang="ru-RU" sz="1600" dirty="0" smtClean="0">
                <a:solidFill>
                  <a:srgbClr val="C00000"/>
                </a:solidFill>
              </a:rPr>
              <a:t>обучающихся и их родителей </a:t>
            </a:r>
            <a:r>
              <a:rPr lang="ru-RU" sz="1600" dirty="0" smtClean="0">
                <a:solidFill>
                  <a:srgbClr val="002060"/>
                </a:solidFill>
              </a:rPr>
              <a:t>о процедуре Итогового собеседования, в том числе о заданиях, примерных временных рамках, критериях оценивания</a:t>
            </a:r>
          </a:p>
          <a:p>
            <a:pPr lvl="0" algn="just"/>
            <a:endParaRPr lang="ru-RU" sz="1600" dirty="0">
              <a:solidFill>
                <a:srgbClr val="002060"/>
              </a:solidFill>
            </a:endParaRPr>
          </a:p>
          <a:p>
            <a:pPr lvl="0" algn="just"/>
            <a:endParaRPr lang="ru-RU" sz="1600" dirty="0" smtClean="0">
              <a:solidFill>
                <a:srgbClr val="002060"/>
              </a:solidFill>
            </a:endParaRPr>
          </a:p>
          <a:p>
            <a:pPr lvl="0" algn="just"/>
            <a:r>
              <a:rPr lang="ru-RU" sz="1600" dirty="0" smtClean="0">
                <a:solidFill>
                  <a:srgbClr val="002060"/>
                </a:solidFill>
              </a:rPr>
              <a:t>Подготовка обучающихся</a:t>
            </a:r>
          </a:p>
          <a:p>
            <a:pPr lvl="0" algn="just"/>
            <a:endParaRPr lang="ru-RU" sz="1500" dirty="0">
              <a:solidFill>
                <a:srgbClr val="002060"/>
              </a:solidFill>
            </a:endParaRPr>
          </a:p>
          <a:p>
            <a:pPr lvl="0" algn="just"/>
            <a:endParaRPr lang="ru-RU" sz="1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1702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2546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75" y="-44449"/>
            <a:ext cx="9175750" cy="5237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0" y="2028800"/>
            <a:ext cx="9144000" cy="830997"/>
          </a:xfrm>
          <a:prstGeom prst="rect">
            <a:avLst/>
          </a:prstGeom>
        </p:spPr>
        <p:txBody>
          <a:bodyPr wrap="square" lIns="91410" tIns="45705" rIns="91410" bIns="45705">
            <a:spAutoFit/>
          </a:bodyPr>
          <a:lstStyle/>
          <a:p>
            <a:pPr algn="ctr"/>
            <a:r>
              <a:rPr lang="ru-RU" altLang="ru-RU" sz="4800" b="1" kern="0" dirty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СПАСИБО ЗА ВНИМАНИЕ!</a:t>
            </a:r>
            <a:endParaRPr lang="ru-RU" sz="4800" kern="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7253539"/>
      </p:ext>
    </p:extLst>
  </p:cSld>
  <p:clrMapOvr>
    <a:masterClrMapping/>
  </p:clrMapOvr>
  <p:transition spd="slow">
    <p:cut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Users\Afanaseva\Desktop\Августовка 2014, 2015, 2016, 2017\Августовка 2017\Доклад министра\От Адели\Актуальные\фон презентация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64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143508" y="51470"/>
            <a:ext cx="8856984" cy="523218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algn="ctr" fontAlgn="base">
              <a:spcAft>
                <a:spcPct val="0"/>
              </a:spcAft>
              <a:defRPr/>
            </a:pPr>
            <a:r>
              <a:rPr lang="ru-RU" alt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Тренировочные мероприятия</a:t>
            </a:r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4344" y="669922"/>
            <a:ext cx="8712968" cy="4262703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algn="just"/>
            <a:r>
              <a:rPr lang="ru-RU" sz="1500" dirty="0" smtClean="0">
                <a:solidFill>
                  <a:srgbClr val="002060"/>
                </a:solidFill>
              </a:rPr>
              <a:t>1. Пилотная апробация </a:t>
            </a:r>
            <a:r>
              <a:rPr lang="ru-RU" sz="1500" dirty="0">
                <a:solidFill>
                  <a:srgbClr val="002060"/>
                </a:solidFill>
              </a:rPr>
              <a:t>организационных </a:t>
            </a:r>
            <a:r>
              <a:rPr lang="ru-RU" sz="1500" b="1" dirty="0">
                <a:solidFill>
                  <a:srgbClr val="C00000"/>
                </a:solidFill>
              </a:rPr>
              <a:t>моделей</a:t>
            </a:r>
            <a:r>
              <a:rPr lang="ru-RU" sz="1500" dirty="0">
                <a:solidFill>
                  <a:srgbClr val="002060"/>
                </a:solidFill>
              </a:rPr>
              <a:t> проведения устной части государственной итоговой аттестации по русскому языку в 9 классе </a:t>
            </a:r>
            <a:r>
              <a:rPr lang="ru-RU" sz="1500" dirty="0">
                <a:solidFill>
                  <a:srgbClr val="C00000"/>
                </a:solidFill>
              </a:rPr>
              <a:t>25 октября 2016 года</a:t>
            </a:r>
            <a:r>
              <a:rPr lang="ru-RU" sz="1500" dirty="0" smtClean="0">
                <a:solidFill>
                  <a:srgbClr val="002060"/>
                </a:solidFill>
              </a:rPr>
              <a:t>: модель </a:t>
            </a:r>
            <a:r>
              <a:rPr lang="ru-RU" sz="1500" dirty="0">
                <a:solidFill>
                  <a:srgbClr val="002060"/>
                </a:solidFill>
              </a:rPr>
              <a:t>с использованием компьютерных технологий; модель итогового </a:t>
            </a:r>
            <a:r>
              <a:rPr lang="ru-RU" sz="1500" dirty="0" smtClean="0">
                <a:solidFill>
                  <a:srgbClr val="002060"/>
                </a:solidFill>
              </a:rPr>
              <a:t>собеседования:</a:t>
            </a:r>
          </a:p>
          <a:p>
            <a:pPr algn="just"/>
            <a:r>
              <a:rPr lang="ru-RU" sz="1500" dirty="0">
                <a:solidFill>
                  <a:srgbClr val="002060"/>
                </a:solidFill>
              </a:rPr>
              <a:t>280 обучающихся, </a:t>
            </a:r>
            <a:r>
              <a:rPr lang="ru-RU" sz="1500" dirty="0" smtClean="0">
                <a:solidFill>
                  <a:srgbClr val="002060"/>
                </a:solidFill>
              </a:rPr>
              <a:t>10 </a:t>
            </a:r>
            <a:r>
              <a:rPr lang="ru-RU" sz="1500" dirty="0">
                <a:solidFill>
                  <a:srgbClr val="002060"/>
                </a:solidFill>
              </a:rPr>
              <a:t>школ (</a:t>
            </a:r>
            <a:r>
              <a:rPr lang="ru-RU" sz="1500" dirty="0" smtClean="0">
                <a:solidFill>
                  <a:srgbClr val="002060"/>
                </a:solidFill>
              </a:rPr>
              <a:t>г.Казань) </a:t>
            </a:r>
          </a:p>
          <a:p>
            <a:pPr algn="just"/>
            <a:endParaRPr lang="ru-RU" sz="1500" dirty="0">
              <a:solidFill>
                <a:srgbClr val="002060"/>
              </a:solidFill>
            </a:endParaRPr>
          </a:p>
          <a:p>
            <a:pPr algn="just"/>
            <a:r>
              <a:rPr lang="ru-RU" sz="1500" dirty="0" smtClean="0">
                <a:solidFill>
                  <a:srgbClr val="002060"/>
                </a:solidFill>
              </a:rPr>
              <a:t>2. Апробация </a:t>
            </a:r>
            <a:r>
              <a:rPr lang="ru-RU" sz="1500" dirty="0">
                <a:solidFill>
                  <a:srgbClr val="002060"/>
                </a:solidFill>
              </a:rPr>
              <a:t>разработанных </a:t>
            </a:r>
            <a:r>
              <a:rPr lang="ru-RU" sz="1500" b="1" dirty="0">
                <a:solidFill>
                  <a:srgbClr val="C00000"/>
                </a:solidFill>
              </a:rPr>
              <a:t>образцов контрольно-измерительных материалов </a:t>
            </a:r>
            <a:r>
              <a:rPr lang="ru-RU" sz="1500" dirty="0">
                <a:solidFill>
                  <a:srgbClr val="002060"/>
                </a:solidFill>
              </a:rPr>
              <a:t>для модели раздела «Говорение» государственной итоговой аттестации по русскому языку в 9 классе </a:t>
            </a:r>
            <a:r>
              <a:rPr lang="ru-RU" sz="1500" dirty="0">
                <a:solidFill>
                  <a:srgbClr val="C00000"/>
                </a:solidFill>
              </a:rPr>
              <a:t>2, 3 октября 2017 </a:t>
            </a:r>
            <a:r>
              <a:rPr lang="ru-RU" sz="1500" dirty="0" smtClean="0">
                <a:solidFill>
                  <a:srgbClr val="C00000"/>
                </a:solidFill>
              </a:rPr>
              <a:t>года: </a:t>
            </a:r>
          </a:p>
          <a:p>
            <a:pPr algn="just"/>
            <a:r>
              <a:rPr lang="ru-RU" sz="1500" dirty="0">
                <a:solidFill>
                  <a:srgbClr val="002060"/>
                </a:solidFill>
              </a:rPr>
              <a:t>280 </a:t>
            </a:r>
            <a:r>
              <a:rPr lang="ru-RU" sz="1500" dirty="0" smtClean="0">
                <a:solidFill>
                  <a:srgbClr val="002060"/>
                </a:solidFill>
              </a:rPr>
              <a:t>обучающихся, 14 школ (г.Казань, Высокогорский, </a:t>
            </a:r>
            <a:r>
              <a:rPr lang="ru-RU" sz="1500" dirty="0" err="1" smtClean="0">
                <a:solidFill>
                  <a:srgbClr val="002060"/>
                </a:solidFill>
              </a:rPr>
              <a:t>Лаишевский</a:t>
            </a:r>
            <a:r>
              <a:rPr lang="ru-RU" sz="1500" dirty="0" smtClean="0">
                <a:solidFill>
                  <a:srgbClr val="002060"/>
                </a:solidFill>
              </a:rPr>
              <a:t>, </a:t>
            </a:r>
            <a:r>
              <a:rPr lang="ru-RU" sz="1500" dirty="0" err="1" smtClean="0">
                <a:solidFill>
                  <a:srgbClr val="002060"/>
                </a:solidFill>
              </a:rPr>
              <a:t>Пестречинский</a:t>
            </a:r>
            <a:r>
              <a:rPr lang="ru-RU" sz="1500" dirty="0" smtClean="0">
                <a:solidFill>
                  <a:srgbClr val="002060"/>
                </a:solidFill>
              </a:rPr>
              <a:t> муниципальный районы)</a:t>
            </a:r>
          </a:p>
          <a:p>
            <a:pPr algn="just"/>
            <a:endParaRPr lang="ru-RU" sz="1500" dirty="0">
              <a:solidFill>
                <a:srgbClr val="002060"/>
              </a:solidFill>
            </a:endParaRPr>
          </a:p>
          <a:p>
            <a:pPr algn="just"/>
            <a:r>
              <a:rPr lang="ru-RU" sz="1500" dirty="0" smtClean="0">
                <a:solidFill>
                  <a:srgbClr val="002060"/>
                </a:solidFill>
              </a:rPr>
              <a:t>3</a:t>
            </a:r>
            <a:r>
              <a:rPr lang="ru-RU" sz="1500" dirty="0">
                <a:solidFill>
                  <a:srgbClr val="002060"/>
                </a:solidFill>
              </a:rPr>
              <a:t>. </a:t>
            </a:r>
            <a:r>
              <a:rPr lang="ru-RU" sz="1500" b="1" dirty="0" smtClean="0">
                <a:solidFill>
                  <a:srgbClr val="C00000"/>
                </a:solidFill>
              </a:rPr>
              <a:t>Мониторинг</a:t>
            </a:r>
            <a:r>
              <a:rPr lang="ru-RU" sz="1500" dirty="0" smtClean="0">
                <a:solidFill>
                  <a:srgbClr val="002060"/>
                </a:solidFill>
              </a:rPr>
              <a:t> </a:t>
            </a:r>
            <a:r>
              <a:rPr lang="ru-RU" sz="1500" dirty="0">
                <a:solidFill>
                  <a:srgbClr val="002060"/>
                </a:solidFill>
              </a:rPr>
              <a:t>качества подготовки обучающихся 9 классов по учебному предмету «русский язык» в форме итогового собеседования </a:t>
            </a:r>
            <a:r>
              <a:rPr lang="ru-RU" sz="1500" dirty="0">
                <a:solidFill>
                  <a:srgbClr val="C00000"/>
                </a:solidFill>
              </a:rPr>
              <a:t>13 и 16 апреля 2018 </a:t>
            </a:r>
            <a:r>
              <a:rPr lang="ru-RU" sz="1500" dirty="0" smtClean="0">
                <a:solidFill>
                  <a:srgbClr val="C00000"/>
                </a:solidFill>
              </a:rPr>
              <a:t>года:</a:t>
            </a:r>
          </a:p>
          <a:p>
            <a:pPr algn="just"/>
            <a:r>
              <a:rPr lang="ru-RU" sz="1500" dirty="0" smtClean="0">
                <a:solidFill>
                  <a:srgbClr val="002060"/>
                </a:solidFill>
              </a:rPr>
              <a:t>11 000 обучающихся, 300 средних школ (все муниципальные образования)</a:t>
            </a:r>
          </a:p>
          <a:p>
            <a:pPr algn="just"/>
            <a:endParaRPr lang="ru-RU" sz="1500" dirty="0">
              <a:solidFill>
                <a:srgbClr val="002060"/>
              </a:solidFill>
            </a:endParaRPr>
          </a:p>
          <a:p>
            <a:pPr algn="just"/>
            <a:r>
              <a:rPr lang="ru-RU" sz="1500" dirty="0" smtClean="0">
                <a:solidFill>
                  <a:srgbClr val="002060"/>
                </a:solidFill>
              </a:rPr>
              <a:t>4</a:t>
            </a:r>
            <a:r>
              <a:rPr lang="ru-RU" sz="1500" dirty="0">
                <a:solidFill>
                  <a:srgbClr val="002060"/>
                </a:solidFill>
              </a:rPr>
              <a:t>. </a:t>
            </a:r>
            <a:r>
              <a:rPr lang="ru-RU" sz="1500" dirty="0" smtClean="0">
                <a:solidFill>
                  <a:srgbClr val="002060"/>
                </a:solidFill>
              </a:rPr>
              <a:t>Апробация </a:t>
            </a:r>
            <a:r>
              <a:rPr lang="ru-RU" sz="1500" dirty="0">
                <a:solidFill>
                  <a:srgbClr val="002060"/>
                </a:solidFill>
              </a:rPr>
              <a:t>модели проведения итогового устного собеседования по русскому языку в 9 </a:t>
            </a:r>
            <a:r>
              <a:rPr lang="ru-RU" sz="1500" dirty="0" smtClean="0">
                <a:solidFill>
                  <a:srgbClr val="002060"/>
                </a:solidFill>
              </a:rPr>
              <a:t>классе </a:t>
            </a:r>
            <a:r>
              <a:rPr lang="ru-RU" sz="1500" dirty="0" smtClean="0">
                <a:solidFill>
                  <a:srgbClr val="C00000"/>
                </a:solidFill>
              </a:rPr>
              <a:t>9  ноября 2018 года: </a:t>
            </a:r>
          </a:p>
          <a:p>
            <a:pPr algn="just"/>
            <a:r>
              <a:rPr lang="ru-RU" sz="1500" dirty="0" smtClean="0">
                <a:solidFill>
                  <a:srgbClr val="002060"/>
                </a:solidFill>
              </a:rPr>
              <a:t>3318  обучающихся, 227 средних и основных школ (от 2 до 173 обучающихся)</a:t>
            </a:r>
          </a:p>
          <a:p>
            <a:pPr algn="just"/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58748" y="1851670"/>
            <a:ext cx="8208912" cy="369330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 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99151" y="2036337"/>
            <a:ext cx="7945700" cy="403954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algn="just"/>
            <a:r>
              <a:rPr lang="ru-RU" sz="2000" b="1" dirty="0">
                <a:solidFill>
                  <a:srgbClr val="002060"/>
                </a:solidFill>
                <a:ea typeface="+mj-ea"/>
                <a:cs typeface="+mj-cs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03831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Users\Afanaseva\Desktop\Августовка 2014, 2015, 2016, 2017\Августовка 2017\Доклад министра\От Адели\Актуальные\фон презентация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-20538"/>
            <a:ext cx="9144000" cy="5164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143508" y="2211710"/>
            <a:ext cx="8856984" cy="523218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algn="ctr" fontAlgn="base">
              <a:spcAft>
                <a:spcPct val="0"/>
              </a:spcAft>
              <a:defRPr/>
            </a:pPr>
            <a:r>
              <a:rPr lang="ru-RU" alt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Проблемы и нарушения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3508" y="2772094"/>
            <a:ext cx="8856983" cy="2062101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algn="just"/>
            <a:r>
              <a:rPr lang="ru-RU" sz="1600" dirty="0" smtClean="0">
                <a:solidFill>
                  <a:srgbClr val="002060"/>
                </a:solidFill>
              </a:rPr>
              <a:t>Приглашение </a:t>
            </a:r>
            <a:r>
              <a:rPr lang="ru-RU" sz="1600" dirty="0">
                <a:solidFill>
                  <a:srgbClr val="002060"/>
                </a:solidFill>
              </a:rPr>
              <a:t>на собеседование обучающихся, не включенных в </a:t>
            </a:r>
            <a:r>
              <a:rPr lang="ru-RU" sz="1600" dirty="0" smtClean="0">
                <a:solidFill>
                  <a:srgbClr val="002060"/>
                </a:solidFill>
              </a:rPr>
              <a:t>Базу данных</a:t>
            </a:r>
          </a:p>
          <a:p>
            <a:pPr algn="just"/>
            <a:endParaRPr lang="ru-RU" sz="1600" dirty="0" smtClean="0">
              <a:solidFill>
                <a:srgbClr val="002060"/>
              </a:solidFill>
            </a:endParaRPr>
          </a:p>
          <a:p>
            <a:pPr algn="just"/>
            <a:r>
              <a:rPr lang="ru-RU" sz="1600" dirty="0" smtClean="0">
                <a:solidFill>
                  <a:srgbClr val="002060"/>
                </a:solidFill>
              </a:rPr>
              <a:t>Перенос </a:t>
            </a:r>
            <a:r>
              <a:rPr lang="ru-RU" sz="1600" dirty="0">
                <a:solidFill>
                  <a:srgbClr val="002060"/>
                </a:solidFill>
              </a:rPr>
              <a:t>собеседования на другой </a:t>
            </a:r>
            <a:r>
              <a:rPr lang="ru-RU" sz="1600" dirty="0" smtClean="0">
                <a:solidFill>
                  <a:srgbClr val="002060"/>
                </a:solidFill>
              </a:rPr>
              <a:t>день</a:t>
            </a:r>
          </a:p>
          <a:p>
            <a:pPr algn="just"/>
            <a:endParaRPr lang="ru-RU" sz="1600" dirty="0">
              <a:solidFill>
                <a:srgbClr val="002060"/>
              </a:solidFill>
            </a:endParaRPr>
          </a:p>
          <a:p>
            <a:pPr algn="just"/>
            <a:r>
              <a:rPr lang="ru-RU" sz="1600" dirty="0" smtClean="0">
                <a:solidFill>
                  <a:srgbClr val="002060"/>
                </a:solidFill>
              </a:rPr>
              <a:t>Использование </a:t>
            </a:r>
            <a:r>
              <a:rPr lang="ru-RU" sz="1600" dirty="0">
                <a:solidFill>
                  <a:srgbClr val="002060"/>
                </a:solidFill>
              </a:rPr>
              <a:t>на собеседовании контрольно-измерительных материалов, предназначенных обучающимся другого </a:t>
            </a:r>
            <a:r>
              <a:rPr lang="ru-RU" sz="1600" dirty="0" smtClean="0">
                <a:solidFill>
                  <a:srgbClr val="002060"/>
                </a:solidFill>
              </a:rPr>
              <a:t>региона</a:t>
            </a:r>
          </a:p>
          <a:p>
            <a:pPr algn="just"/>
            <a:endParaRPr lang="ru-RU" sz="1600" dirty="0" smtClean="0">
              <a:solidFill>
                <a:srgbClr val="002060"/>
              </a:solidFill>
            </a:endParaRPr>
          </a:p>
          <a:p>
            <a:pPr algn="just"/>
            <a:r>
              <a:rPr lang="ru-RU" sz="1600" dirty="0" smtClean="0">
                <a:solidFill>
                  <a:srgbClr val="002060"/>
                </a:solidFill>
              </a:rPr>
              <a:t>Отправка незаполненных электронных протоколов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58748" y="1851670"/>
            <a:ext cx="8208912" cy="369330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 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99151" y="2036337"/>
            <a:ext cx="7945700" cy="403954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algn="just"/>
            <a:r>
              <a:rPr lang="ru-RU" sz="2000" b="1" dirty="0">
                <a:solidFill>
                  <a:srgbClr val="002060"/>
                </a:solidFill>
                <a:ea typeface="+mj-ea"/>
                <a:cs typeface="+mj-cs"/>
              </a:rPr>
              <a:t>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5496" y="-20538"/>
            <a:ext cx="9108504" cy="523218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algn="ctr" fontAlgn="base">
              <a:spcAft>
                <a:spcPct val="0"/>
              </a:spcAft>
              <a:defRPr/>
            </a:pPr>
            <a:r>
              <a:rPr lang="ru-RU" alt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Результаты мониторинга  13 и 16 апреля 2018 года</a:t>
            </a:r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4298" y="627534"/>
            <a:ext cx="842617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solidFill>
                  <a:srgbClr val="00206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Объективное оценивание ответов экспертами</a:t>
            </a:r>
          </a:p>
          <a:p>
            <a:pPr algn="ctr"/>
            <a:endParaRPr lang="ru-RU" sz="1600" dirty="0">
              <a:solidFill>
                <a:srgbClr val="002060"/>
              </a:solidFill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algn="ctr"/>
            <a:r>
              <a:rPr lang="ru-RU" sz="1600" dirty="0" smtClean="0">
                <a:solidFill>
                  <a:srgbClr val="00206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Объективные критерии</a:t>
            </a:r>
          </a:p>
          <a:p>
            <a:pPr algn="ctr"/>
            <a:endParaRPr lang="ru-RU" sz="1600" dirty="0">
              <a:solidFill>
                <a:srgbClr val="002060"/>
              </a:solidFill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algn="ctr"/>
            <a:r>
              <a:rPr lang="ru-RU" sz="1600" dirty="0" smtClean="0">
                <a:solidFill>
                  <a:srgbClr val="00206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Участники справились </a:t>
            </a:r>
            <a:r>
              <a:rPr lang="ru-RU" sz="1600" dirty="0">
                <a:solidFill>
                  <a:srgbClr val="00206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с заданиями, </a:t>
            </a:r>
            <a:r>
              <a:rPr lang="ru-RU" sz="1600" dirty="0" smtClean="0">
                <a:solidFill>
                  <a:srgbClr val="00206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набрав от </a:t>
            </a:r>
            <a:r>
              <a:rPr lang="ru-RU" sz="1600" dirty="0">
                <a:solidFill>
                  <a:srgbClr val="00206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11 до 16 баллов (из </a:t>
            </a:r>
            <a:r>
              <a:rPr lang="ru-RU" sz="1600" dirty="0" smtClean="0">
                <a:solidFill>
                  <a:srgbClr val="00206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19)</a:t>
            </a:r>
          </a:p>
          <a:p>
            <a:pPr algn="ctr"/>
            <a:r>
              <a:rPr lang="ru-RU" sz="1600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Зачет : 10 и более баллов из 19</a:t>
            </a:r>
            <a:endParaRPr lang="ru-RU" sz="16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8026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Users\Afanaseva\Desktop\Августовка 2014, 2015, 2016, 2017\Августовка 2017\Доклад министра\От Адели\Актуальные\фон презентация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2" y="0"/>
            <a:ext cx="9144000" cy="5164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143508" y="51470"/>
            <a:ext cx="8856984" cy="523218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algn="ctr" fontAlgn="base">
              <a:spcAft>
                <a:spcPct val="0"/>
              </a:spcAft>
              <a:defRPr/>
            </a:pPr>
            <a:r>
              <a:rPr lang="ru-RU" alt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Тренировочное мероприятие 9 ноября 2018 года</a:t>
            </a:r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3508" y="555526"/>
            <a:ext cx="8856984" cy="4278092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algn="just"/>
            <a:r>
              <a:rPr lang="ru-RU" sz="1500" dirty="0" smtClean="0">
                <a:solidFill>
                  <a:srgbClr val="002060"/>
                </a:solidFill>
              </a:rPr>
              <a:t>Апробация </a:t>
            </a:r>
            <a:r>
              <a:rPr lang="ru-RU" sz="1500" dirty="0">
                <a:solidFill>
                  <a:srgbClr val="002060"/>
                </a:solidFill>
              </a:rPr>
              <a:t>модели проведения итогового устного собеседования по русскому языку в 9 </a:t>
            </a:r>
            <a:r>
              <a:rPr lang="ru-RU" sz="1500" dirty="0" smtClean="0">
                <a:solidFill>
                  <a:srgbClr val="002060"/>
                </a:solidFill>
              </a:rPr>
              <a:t>классе: </a:t>
            </a:r>
          </a:p>
          <a:p>
            <a:pPr algn="just"/>
            <a:r>
              <a:rPr lang="ru-RU" sz="1500" dirty="0">
                <a:solidFill>
                  <a:srgbClr val="C00000"/>
                </a:solidFill>
              </a:rPr>
              <a:t>3318  обучающихся, 227 средних и основных школ </a:t>
            </a:r>
            <a:r>
              <a:rPr lang="ru-RU" sz="1500" dirty="0">
                <a:solidFill>
                  <a:srgbClr val="002060"/>
                </a:solidFill>
              </a:rPr>
              <a:t>(от 2 до 173 </a:t>
            </a:r>
            <a:r>
              <a:rPr lang="ru-RU" sz="1500" dirty="0" smtClean="0">
                <a:solidFill>
                  <a:srgbClr val="002060"/>
                </a:solidFill>
              </a:rPr>
              <a:t>обучающихся в 9 классах)</a:t>
            </a:r>
            <a:endParaRPr lang="ru-RU" sz="1500" dirty="0">
              <a:solidFill>
                <a:srgbClr val="002060"/>
              </a:solidFill>
            </a:endParaRPr>
          </a:p>
          <a:p>
            <a:pPr algn="just"/>
            <a:endParaRPr lang="ru-RU" sz="1500" dirty="0" smtClean="0">
              <a:solidFill>
                <a:srgbClr val="002060"/>
              </a:solidFill>
            </a:endParaRPr>
          </a:p>
          <a:p>
            <a:pPr algn="just"/>
            <a:r>
              <a:rPr lang="ru-RU" sz="1500" dirty="0" smtClean="0">
                <a:solidFill>
                  <a:srgbClr val="002060"/>
                </a:solidFill>
              </a:rPr>
              <a:t>Дата: </a:t>
            </a:r>
            <a:r>
              <a:rPr lang="ru-RU" sz="1500" dirty="0">
                <a:solidFill>
                  <a:srgbClr val="002060"/>
                </a:solidFill>
              </a:rPr>
              <a:t>9 ноября 2018 года </a:t>
            </a:r>
            <a:r>
              <a:rPr lang="ru-RU" sz="1500" dirty="0">
                <a:solidFill>
                  <a:srgbClr val="C00000"/>
                </a:solidFill>
              </a:rPr>
              <a:t>с 9.00 </a:t>
            </a:r>
            <a:r>
              <a:rPr lang="ru-RU" sz="1500" dirty="0" smtClean="0">
                <a:solidFill>
                  <a:srgbClr val="C00000"/>
                </a:solidFill>
              </a:rPr>
              <a:t>часов</a:t>
            </a:r>
          </a:p>
          <a:p>
            <a:pPr algn="just"/>
            <a:r>
              <a:rPr lang="ru-RU" sz="1500" dirty="0" smtClean="0">
                <a:solidFill>
                  <a:srgbClr val="002060"/>
                </a:solidFill>
              </a:rPr>
              <a:t>Материалы </a:t>
            </a:r>
            <a:r>
              <a:rPr lang="ru-RU" sz="1500" dirty="0">
                <a:solidFill>
                  <a:srgbClr val="002060"/>
                </a:solidFill>
              </a:rPr>
              <a:t>апробации </a:t>
            </a:r>
            <a:r>
              <a:rPr lang="ru-RU" sz="1500" dirty="0" smtClean="0">
                <a:solidFill>
                  <a:srgbClr val="002060"/>
                </a:solidFill>
              </a:rPr>
              <a:t>доступны </a:t>
            </a:r>
            <a:r>
              <a:rPr lang="ru-RU" sz="1500" dirty="0">
                <a:solidFill>
                  <a:srgbClr val="002060"/>
                </a:solidFill>
              </a:rPr>
              <a:t>для скачивания 9 ноября 2018 года </a:t>
            </a:r>
            <a:r>
              <a:rPr lang="ru-RU" sz="1500" dirty="0">
                <a:solidFill>
                  <a:srgbClr val="C00000"/>
                </a:solidFill>
              </a:rPr>
              <a:t>с 8.00 </a:t>
            </a:r>
            <a:r>
              <a:rPr lang="ru-RU" sz="1500" dirty="0" smtClean="0">
                <a:solidFill>
                  <a:srgbClr val="C00000"/>
                </a:solidFill>
              </a:rPr>
              <a:t>часов</a:t>
            </a:r>
          </a:p>
          <a:p>
            <a:pPr algn="just"/>
            <a:endParaRPr lang="ru-RU" sz="1500" dirty="0">
              <a:solidFill>
                <a:srgbClr val="002060"/>
              </a:solidFill>
            </a:endParaRPr>
          </a:p>
          <a:p>
            <a:pPr algn="just"/>
            <a:r>
              <a:rPr lang="ru-RU" sz="1500" dirty="0">
                <a:solidFill>
                  <a:srgbClr val="002060"/>
                </a:solidFill>
              </a:rPr>
              <a:t>Место </a:t>
            </a:r>
            <a:r>
              <a:rPr lang="ru-RU" sz="1500" dirty="0" smtClean="0">
                <a:solidFill>
                  <a:srgbClr val="002060"/>
                </a:solidFill>
              </a:rPr>
              <a:t>проведения: </a:t>
            </a:r>
            <a:r>
              <a:rPr lang="ru-RU" sz="1500" dirty="0">
                <a:solidFill>
                  <a:srgbClr val="002060"/>
                </a:solidFill>
              </a:rPr>
              <a:t>общеобразовательные </a:t>
            </a:r>
            <a:r>
              <a:rPr lang="ru-RU" sz="1500" dirty="0" smtClean="0">
                <a:solidFill>
                  <a:srgbClr val="002060"/>
                </a:solidFill>
              </a:rPr>
              <a:t>организации</a:t>
            </a:r>
          </a:p>
          <a:p>
            <a:pPr algn="just"/>
            <a:endParaRPr lang="ru-RU" sz="1500" dirty="0" smtClean="0">
              <a:solidFill>
                <a:srgbClr val="002060"/>
              </a:solidFill>
            </a:endParaRPr>
          </a:p>
          <a:p>
            <a:pPr algn="just"/>
            <a:r>
              <a:rPr lang="ru-RU" sz="1500" dirty="0" smtClean="0">
                <a:solidFill>
                  <a:srgbClr val="002060"/>
                </a:solidFill>
              </a:rPr>
              <a:t>Рекомендованное количество </a:t>
            </a:r>
            <a:r>
              <a:rPr lang="ru-RU" sz="1500" dirty="0">
                <a:solidFill>
                  <a:srgbClr val="002060"/>
                </a:solidFill>
              </a:rPr>
              <a:t>обучающихся, распределенных в одну аудиторию: </a:t>
            </a:r>
            <a:r>
              <a:rPr lang="ru-RU" sz="1500" dirty="0" smtClean="0">
                <a:solidFill>
                  <a:srgbClr val="C00000"/>
                </a:solidFill>
              </a:rPr>
              <a:t>15</a:t>
            </a:r>
            <a:endParaRPr lang="ru-RU" sz="1500" dirty="0">
              <a:solidFill>
                <a:srgbClr val="002060"/>
              </a:solidFill>
            </a:endParaRPr>
          </a:p>
          <a:p>
            <a:pPr algn="just"/>
            <a:endParaRPr lang="ru-RU" sz="1500" dirty="0" smtClean="0">
              <a:solidFill>
                <a:srgbClr val="002060"/>
              </a:solidFill>
            </a:endParaRPr>
          </a:p>
          <a:p>
            <a:pPr algn="just"/>
            <a:r>
              <a:rPr lang="ru-RU" sz="1500" dirty="0" smtClean="0">
                <a:solidFill>
                  <a:srgbClr val="002060"/>
                </a:solidFill>
              </a:rPr>
              <a:t>Обучающиеся </a:t>
            </a:r>
            <a:r>
              <a:rPr lang="ru-RU" sz="1500" dirty="0">
                <a:solidFill>
                  <a:srgbClr val="002060"/>
                </a:solidFill>
              </a:rPr>
              <a:t>с ограниченными возможностями здоровья могут участвовать в апробации с письменного согласия </a:t>
            </a:r>
            <a:r>
              <a:rPr lang="ru-RU" sz="1500" dirty="0" smtClean="0">
                <a:solidFill>
                  <a:srgbClr val="002060"/>
                </a:solidFill>
              </a:rPr>
              <a:t>родителей. Специальные задания не предусмотрены</a:t>
            </a:r>
            <a:endParaRPr lang="ru-RU" sz="1500" dirty="0">
              <a:solidFill>
                <a:srgbClr val="002060"/>
              </a:solidFill>
            </a:endParaRPr>
          </a:p>
          <a:p>
            <a:pPr algn="just"/>
            <a:endParaRPr lang="ru-RU" sz="1500" dirty="0" smtClean="0">
              <a:solidFill>
                <a:srgbClr val="002060"/>
              </a:solidFill>
            </a:endParaRPr>
          </a:p>
          <a:p>
            <a:pPr algn="just"/>
            <a:r>
              <a:rPr lang="ru-RU" sz="1500" dirty="0" smtClean="0">
                <a:solidFill>
                  <a:srgbClr val="002060"/>
                </a:solidFill>
              </a:rPr>
              <a:t>Продолжительность </a:t>
            </a:r>
            <a:r>
              <a:rPr lang="ru-RU" sz="1500" dirty="0">
                <a:solidFill>
                  <a:srgbClr val="002060"/>
                </a:solidFill>
              </a:rPr>
              <a:t>собеседования с одним обучающимся: </a:t>
            </a:r>
            <a:r>
              <a:rPr lang="ru-RU" sz="1500" dirty="0">
                <a:solidFill>
                  <a:srgbClr val="C00000"/>
                </a:solidFill>
              </a:rPr>
              <a:t>15 </a:t>
            </a:r>
            <a:r>
              <a:rPr lang="ru-RU" sz="1500" dirty="0" smtClean="0">
                <a:solidFill>
                  <a:srgbClr val="C00000"/>
                </a:solidFill>
              </a:rPr>
              <a:t>минут</a:t>
            </a:r>
            <a:endParaRPr lang="ru-RU" sz="1500" dirty="0">
              <a:solidFill>
                <a:srgbClr val="002060"/>
              </a:solidFill>
            </a:endParaRPr>
          </a:p>
          <a:p>
            <a:pPr algn="just"/>
            <a:endParaRPr lang="ru-RU" sz="1500" dirty="0" smtClean="0">
              <a:solidFill>
                <a:srgbClr val="002060"/>
              </a:solidFill>
            </a:endParaRPr>
          </a:p>
          <a:p>
            <a:pPr algn="just"/>
            <a:r>
              <a:rPr lang="ru-RU" sz="1500" dirty="0" smtClean="0">
                <a:solidFill>
                  <a:srgbClr val="002060"/>
                </a:solidFill>
              </a:rPr>
              <a:t>Продолжительность </a:t>
            </a:r>
            <a:r>
              <a:rPr lang="ru-RU" sz="1500" dirty="0">
                <a:solidFill>
                  <a:srgbClr val="002060"/>
                </a:solidFill>
              </a:rPr>
              <a:t>собеседования с одним обучающимся с ОВЗ: </a:t>
            </a:r>
            <a:r>
              <a:rPr lang="ru-RU" sz="1500" dirty="0">
                <a:solidFill>
                  <a:srgbClr val="C00000"/>
                </a:solidFill>
              </a:rPr>
              <a:t>30 </a:t>
            </a:r>
            <a:r>
              <a:rPr lang="ru-RU" sz="1500" dirty="0" smtClean="0">
                <a:solidFill>
                  <a:srgbClr val="C00000"/>
                </a:solidFill>
              </a:rPr>
              <a:t>минут</a:t>
            </a:r>
          </a:p>
          <a:p>
            <a:pPr algn="ctr"/>
            <a:endParaRPr lang="ru-RU" sz="1600" b="1" dirty="0" smtClean="0">
              <a:solidFill>
                <a:srgbClr val="C00000"/>
              </a:solidFill>
            </a:endParaRPr>
          </a:p>
          <a:p>
            <a:pPr algn="ctr"/>
            <a:r>
              <a:rPr lang="ru-RU" sz="1600" b="1" dirty="0" smtClean="0">
                <a:solidFill>
                  <a:srgbClr val="C00000"/>
                </a:solidFill>
              </a:rPr>
              <a:t>Аудиозапись</a:t>
            </a:r>
            <a:endParaRPr lang="ru-RU" sz="1600" b="1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58748" y="1851670"/>
            <a:ext cx="8208912" cy="369330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 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99151" y="2036337"/>
            <a:ext cx="7945700" cy="403954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algn="just"/>
            <a:r>
              <a:rPr lang="ru-RU" sz="2000" b="1" dirty="0">
                <a:solidFill>
                  <a:srgbClr val="002060"/>
                </a:solidFill>
                <a:ea typeface="+mj-ea"/>
                <a:cs typeface="+mj-cs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298329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Users\Afanaseva\Desktop\Августовка 2014, 2015, 2016, 2017\Августовка 2017\Доклад министра\От Адели\Актуальные\фон презентация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41728"/>
            <a:ext cx="9144000" cy="5164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143508" y="51470"/>
            <a:ext cx="8856984" cy="523218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algn="ctr" fontAlgn="base">
              <a:spcAft>
                <a:spcPct val="0"/>
              </a:spcAft>
              <a:defRPr/>
            </a:pPr>
            <a:r>
              <a:rPr lang="ru-RU" alt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Тренировочное мероприятие 9 ноября 2018 года</a:t>
            </a:r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58748" y="1851670"/>
            <a:ext cx="8208912" cy="369330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 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99151" y="2036337"/>
            <a:ext cx="7945700" cy="403954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algn="just"/>
            <a:r>
              <a:rPr lang="ru-RU" sz="2000" b="1" dirty="0">
                <a:solidFill>
                  <a:srgbClr val="002060"/>
                </a:solidFill>
                <a:ea typeface="+mj-ea"/>
                <a:cs typeface="+mj-cs"/>
              </a:rPr>
              <a:t> 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2733064"/>
              </p:ext>
            </p:extLst>
          </p:nvPr>
        </p:nvGraphicFramePr>
        <p:xfrm>
          <a:off x="179514" y="843558"/>
          <a:ext cx="8784972" cy="1920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36101">
                  <a:extLst>
                    <a:ext uri="{9D8B030D-6E8A-4147-A177-3AD203B41FA5}">
                      <a16:colId xmlns:a16="http://schemas.microsoft.com/office/drawing/2014/main" val="4020387368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val="846372036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val="3981622827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632876847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801909376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84135349"/>
                    </a:ext>
                  </a:extLst>
                </a:gridCol>
                <a:gridCol w="1368151">
                  <a:extLst>
                    <a:ext uri="{9D8B030D-6E8A-4147-A177-3AD203B41FA5}">
                      <a16:colId xmlns:a16="http://schemas.microsoft.com/office/drawing/2014/main" val="4722383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Кол-во регионов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Кол-во школ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Кол-во участников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Получили зачет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Получили незачет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Средний балл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44224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РФ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30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2909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83 387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77 927 (93,5%)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5 460 (6,5%)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13,5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66707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РТ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227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3318 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3163 (95,3%)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155 (4,7%)</a:t>
                      </a:r>
                    </a:p>
                    <a:p>
                      <a:pPr algn="ctr"/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13,6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5716789"/>
                  </a:ext>
                </a:extLst>
              </a:tr>
            </a:tbl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251520" y="3229112"/>
            <a:ext cx="8748971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1500" dirty="0" smtClean="0">
                <a:solidFill>
                  <a:srgbClr val="002060"/>
                </a:solidFill>
              </a:rPr>
              <a:t>Продолжительность собеседования в 1 аудитории: </a:t>
            </a:r>
            <a:r>
              <a:rPr lang="ru-RU" sz="1500" dirty="0" smtClean="0">
                <a:solidFill>
                  <a:srgbClr val="C00000"/>
                </a:solidFill>
              </a:rPr>
              <a:t>от 1.30 до 5.30,        </a:t>
            </a:r>
            <a:r>
              <a:rPr lang="ru-RU" sz="1500" dirty="0" smtClean="0">
                <a:solidFill>
                  <a:srgbClr val="002060"/>
                </a:solidFill>
              </a:rPr>
              <a:t>в основной школе</a:t>
            </a:r>
            <a:r>
              <a:rPr lang="ru-RU" sz="1500" dirty="0" smtClean="0">
                <a:solidFill>
                  <a:srgbClr val="C00000"/>
                </a:solidFill>
              </a:rPr>
              <a:t>: от 30 минут</a:t>
            </a:r>
          </a:p>
          <a:p>
            <a:pPr lvl="0" algn="just"/>
            <a:r>
              <a:rPr lang="ru-RU" sz="1500" dirty="0" smtClean="0">
                <a:solidFill>
                  <a:srgbClr val="002060"/>
                </a:solidFill>
              </a:rPr>
              <a:t>Фактическое время проведения: </a:t>
            </a:r>
            <a:r>
              <a:rPr lang="ru-RU" sz="1500" dirty="0" smtClean="0">
                <a:solidFill>
                  <a:srgbClr val="C00000"/>
                </a:solidFill>
              </a:rPr>
              <a:t>13, 14, 17, 25 минут</a:t>
            </a:r>
          </a:p>
          <a:p>
            <a:pPr lvl="0" algn="just"/>
            <a:endParaRPr lang="ru-RU" sz="1500" dirty="0">
              <a:solidFill>
                <a:srgbClr val="C00000"/>
              </a:solidFill>
            </a:endParaRPr>
          </a:p>
          <a:p>
            <a:pPr lvl="0" algn="just"/>
            <a:r>
              <a:rPr lang="ru-RU" sz="1500" dirty="0" smtClean="0">
                <a:solidFill>
                  <a:srgbClr val="002060"/>
                </a:solidFill>
              </a:rPr>
              <a:t>Временные рамки – только ориентир</a:t>
            </a:r>
          </a:p>
          <a:p>
            <a:pPr lvl="0" algn="just"/>
            <a:r>
              <a:rPr lang="ru-RU" sz="1500" dirty="0" smtClean="0">
                <a:solidFill>
                  <a:srgbClr val="002060"/>
                </a:solidFill>
              </a:rPr>
              <a:t>Экзаменаторы-собеседники: учителя, библиотекари, лаборанты </a:t>
            </a:r>
            <a:endParaRPr lang="ru-RU" sz="15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2190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Users\Afanaseva\Desktop\Августовка 2014, 2015, 2016, 2017\Августовка 2017\Доклад министра\От Адели\Актуальные\фон презентация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2" y="0"/>
            <a:ext cx="9144000" cy="5164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2517528" y="51470"/>
            <a:ext cx="6482963" cy="523218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algn="ctr" fontAlgn="base">
              <a:spcAft>
                <a:spcPct val="0"/>
              </a:spcAft>
              <a:defRPr/>
            </a:pPr>
            <a:r>
              <a:rPr lang="ru-RU" alt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Результаты </a:t>
            </a:r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58748" y="1851670"/>
            <a:ext cx="8208912" cy="369330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 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99151" y="2036337"/>
            <a:ext cx="7945700" cy="403954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algn="just"/>
            <a:r>
              <a:rPr lang="ru-RU" sz="2000" b="1" dirty="0">
                <a:solidFill>
                  <a:srgbClr val="002060"/>
                </a:solidFill>
                <a:ea typeface="+mj-ea"/>
                <a:cs typeface="+mj-cs"/>
              </a:rPr>
              <a:t> </a:t>
            </a:r>
          </a:p>
        </p:txBody>
      </p:sp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63563483"/>
              </p:ext>
            </p:extLst>
          </p:nvPr>
        </p:nvGraphicFramePr>
        <p:xfrm>
          <a:off x="2530956" y="1078744"/>
          <a:ext cx="6336704" cy="33843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6766659"/>
              </p:ext>
            </p:extLst>
          </p:nvPr>
        </p:nvGraphicFramePr>
        <p:xfrm>
          <a:off x="345895" y="123478"/>
          <a:ext cx="1862251" cy="46728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03739">
                  <a:extLst>
                    <a:ext uri="{9D8B030D-6E8A-4147-A177-3AD203B41FA5}">
                      <a16:colId xmlns:a16="http://schemas.microsoft.com/office/drawing/2014/main" val="3278948316"/>
                    </a:ext>
                  </a:extLst>
                </a:gridCol>
                <a:gridCol w="958512">
                  <a:extLst>
                    <a:ext uri="{9D8B030D-6E8A-4147-A177-3AD203B41FA5}">
                      <a16:colId xmlns:a16="http://schemas.microsoft.com/office/drawing/2014/main" val="476737680"/>
                    </a:ext>
                  </a:extLst>
                </a:gridCol>
              </a:tblGrid>
              <a:tr h="49519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 smtClean="0">
                          <a:solidFill>
                            <a:srgbClr val="002060"/>
                          </a:solidFill>
                          <a:effectLst/>
                        </a:rPr>
                        <a:t>Балл</a:t>
                      </a:r>
                      <a:endParaRPr lang="ru-RU" sz="1400" b="0" i="0" u="none" strike="noStrike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15" marR="6515" marT="651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 smtClean="0">
                          <a:solidFill>
                            <a:srgbClr val="002060"/>
                          </a:solidFill>
                          <a:effectLst/>
                        </a:rPr>
                        <a:t>Количество </a:t>
                      </a:r>
                      <a:r>
                        <a:rPr lang="ru-RU" sz="1400" u="none" strike="noStrike" dirty="0">
                          <a:solidFill>
                            <a:srgbClr val="002060"/>
                          </a:solidFill>
                          <a:effectLst/>
                        </a:rPr>
                        <a:t>участников</a:t>
                      </a:r>
                      <a:endParaRPr lang="ru-RU" sz="1400" b="0" i="0" u="none" strike="noStrike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15" marR="6515" marT="6515" marB="0" anchor="b"/>
                </a:tc>
                <a:extLst>
                  <a:ext uri="{0D108BD9-81ED-4DB2-BD59-A6C34878D82A}">
                    <a16:rowId xmlns:a16="http://schemas.microsoft.com/office/drawing/2014/main" val="3491869248"/>
                  </a:ext>
                </a:extLst>
              </a:tr>
              <a:tr h="20747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solidFill>
                            <a:srgbClr val="C00000"/>
                          </a:solidFill>
                          <a:effectLst/>
                        </a:rPr>
                        <a:t>1</a:t>
                      </a:r>
                      <a:endParaRPr lang="ru-RU" sz="1400" b="0" i="0" u="none" strike="noStrike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15" marR="6515" marT="651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solidFill>
                            <a:srgbClr val="C00000"/>
                          </a:solidFill>
                          <a:effectLst/>
                        </a:rPr>
                        <a:t>1</a:t>
                      </a:r>
                      <a:endParaRPr lang="ru-RU" sz="1400" b="0" i="0" u="none" strike="noStrike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15" marR="6515" marT="6515" marB="0" anchor="b"/>
                </a:tc>
                <a:extLst>
                  <a:ext uri="{0D108BD9-81ED-4DB2-BD59-A6C34878D82A}">
                    <a16:rowId xmlns:a16="http://schemas.microsoft.com/office/drawing/2014/main" val="4018959575"/>
                  </a:ext>
                </a:extLst>
              </a:tr>
              <a:tr h="20747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solidFill>
                            <a:srgbClr val="C00000"/>
                          </a:solidFill>
                          <a:effectLst/>
                        </a:rPr>
                        <a:t>2</a:t>
                      </a:r>
                      <a:endParaRPr lang="ru-RU" sz="1400" b="0" i="0" u="none" strike="noStrike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15" marR="6515" marT="651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solidFill>
                            <a:srgbClr val="C00000"/>
                          </a:solidFill>
                          <a:effectLst/>
                        </a:rPr>
                        <a:t>2</a:t>
                      </a:r>
                      <a:endParaRPr lang="ru-RU" sz="1400" b="0" i="0" u="none" strike="noStrike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15" marR="6515" marT="6515" marB="0" anchor="b"/>
                </a:tc>
                <a:extLst>
                  <a:ext uri="{0D108BD9-81ED-4DB2-BD59-A6C34878D82A}">
                    <a16:rowId xmlns:a16="http://schemas.microsoft.com/office/drawing/2014/main" val="1745821874"/>
                  </a:ext>
                </a:extLst>
              </a:tr>
              <a:tr h="20747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solidFill>
                            <a:srgbClr val="C00000"/>
                          </a:solidFill>
                          <a:effectLst/>
                        </a:rPr>
                        <a:t>3</a:t>
                      </a:r>
                      <a:endParaRPr lang="ru-RU" sz="1400" b="0" i="0" u="none" strike="noStrike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15" marR="6515" marT="651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solidFill>
                            <a:srgbClr val="C00000"/>
                          </a:solidFill>
                          <a:effectLst/>
                        </a:rPr>
                        <a:t>7</a:t>
                      </a:r>
                      <a:endParaRPr lang="ru-RU" sz="1400" b="0" i="0" u="none" strike="noStrike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15" marR="6515" marT="6515" marB="0" anchor="b"/>
                </a:tc>
                <a:extLst>
                  <a:ext uri="{0D108BD9-81ED-4DB2-BD59-A6C34878D82A}">
                    <a16:rowId xmlns:a16="http://schemas.microsoft.com/office/drawing/2014/main" val="2267192798"/>
                  </a:ext>
                </a:extLst>
              </a:tr>
              <a:tr h="20747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solidFill>
                            <a:srgbClr val="C00000"/>
                          </a:solidFill>
                          <a:effectLst/>
                        </a:rPr>
                        <a:t>4</a:t>
                      </a:r>
                      <a:endParaRPr lang="ru-RU" sz="1400" b="0" i="0" u="none" strike="noStrike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15" marR="6515" marT="651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solidFill>
                            <a:srgbClr val="C00000"/>
                          </a:solidFill>
                          <a:effectLst/>
                        </a:rPr>
                        <a:t>14</a:t>
                      </a:r>
                      <a:endParaRPr lang="ru-RU" sz="1400" b="0" i="0" u="none" strike="noStrike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15" marR="6515" marT="6515" marB="0" anchor="b"/>
                </a:tc>
                <a:extLst>
                  <a:ext uri="{0D108BD9-81ED-4DB2-BD59-A6C34878D82A}">
                    <a16:rowId xmlns:a16="http://schemas.microsoft.com/office/drawing/2014/main" val="1769135166"/>
                  </a:ext>
                </a:extLst>
              </a:tr>
              <a:tr h="20747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solidFill>
                            <a:srgbClr val="C00000"/>
                          </a:solidFill>
                          <a:effectLst/>
                        </a:rPr>
                        <a:t>5</a:t>
                      </a:r>
                      <a:endParaRPr lang="ru-RU" sz="1400" b="0" i="0" u="none" strike="noStrike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15" marR="6515" marT="651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solidFill>
                            <a:srgbClr val="C00000"/>
                          </a:solidFill>
                          <a:effectLst/>
                        </a:rPr>
                        <a:t>20</a:t>
                      </a:r>
                      <a:endParaRPr lang="ru-RU" sz="1400" b="0" i="0" u="none" strike="noStrike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15" marR="6515" marT="6515" marB="0" anchor="b"/>
                </a:tc>
                <a:extLst>
                  <a:ext uri="{0D108BD9-81ED-4DB2-BD59-A6C34878D82A}">
                    <a16:rowId xmlns:a16="http://schemas.microsoft.com/office/drawing/2014/main" val="1542155570"/>
                  </a:ext>
                </a:extLst>
              </a:tr>
              <a:tr h="20747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solidFill>
                            <a:srgbClr val="C00000"/>
                          </a:solidFill>
                          <a:effectLst/>
                        </a:rPr>
                        <a:t>6</a:t>
                      </a:r>
                      <a:endParaRPr lang="ru-RU" sz="1400" b="0" i="0" u="none" strike="noStrike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15" marR="6515" marT="651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solidFill>
                            <a:srgbClr val="C00000"/>
                          </a:solidFill>
                          <a:effectLst/>
                        </a:rPr>
                        <a:t>19</a:t>
                      </a:r>
                      <a:endParaRPr lang="ru-RU" sz="1400" b="0" i="0" u="none" strike="noStrike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15" marR="6515" marT="6515" marB="0" anchor="b"/>
                </a:tc>
                <a:extLst>
                  <a:ext uri="{0D108BD9-81ED-4DB2-BD59-A6C34878D82A}">
                    <a16:rowId xmlns:a16="http://schemas.microsoft.com/office/drawing/2014/main" val="3227119304"/>
                  </a:ext>
                </a:extLst>
              </a:tr>
              <a:tr h="20747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solidFill>
                            <a:srgbClr val="C00000"/>
                          </a:solidFill>
                          <a:effectLst/>
                        </a:rPr>
                        <a:t>7</a:t>
                      </a:r>
                      <a:endParaRPr lang="ru-RU" sz="1400" b="0" i="0" u="none" strike="noStrike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15" marR="6515" marT="651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solidFill>
                            <a:srgbClr val="C00000"/>
                          </a:solidFill>
                          <a:effectLst/>
                        </a:rPr>
                        <a:t>27</a:t>
                      </a:r>
                      <a:endParaRPr lang="ru-RU" sz="1400" b="0" i="0" u="none" strike="noStrike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15" marR="6515" marT="6515" marB="0" anchor="b"/>
                </a:tc>
                <a:extLst>
                  <a:ext uri="{0D108BD9-81ED-4DB2-BD59-A6C34878D82A}">
                    <a16:rowId xmlns:a16="http://schemas.microsoft.com/office/drawing/2014/main" val="135682878"/>
                  </a:ext>
                </a:extLst>
              </a:tr>
              <a:tr h="20747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solidFill>
                            <a:srgbClr val="C00000"/>
                          </a:solidFill>
                          <a:effectLst/>
                        </a:rPr>
                        <a:t>8</a:t>
                      </a:r>
                      <a:endParaRPr lang="ru-RU" sz="1400" b="0" i="0" u="none" strike="noStrike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15" marR="6515" marT="651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solidFill>
                            <a:srgbClr val="C00000"/>
                          </a:solidFill>
                          <a:effectLst/>
                        </a:rPr>
                        <a:t>23</a:t>
                      </a:r>
                      <a:endParaRPr lang="ru-RU" sz="1400" b="0" i="0" u="none" strike="noStrike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15" marR="6515" marT="6515" marB="0" anchor="b"/>
                </a:tc>
                <a:extLst>
                  <a:ext uri="{0D108BD9-81ED-4DB2-BD59-A6C34878D82A}">
                    <a16:rowId xmlns:a16="http://schemas.microsoft.com/office/drawing/2014/main" val="1731991581"/>
                  </a:ext>
                </a:extLst>
              </a:tr>
              <a:tr h="20747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solidFill>
                            <a:srgbClr val="C00000"/>
                          </a:solidFill>
                          <a:effectLst/>
                        </a:rPr>
                        <a:t>9</a:t>
                      </a:r>
                      <a:endParaRPr lang="ru-RU" sz="1400" b="0" i="0" u="none" strike="noStrike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15" marR="6515" marT="651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solidFill>
                            <a:srgbClr val="C00000"/>
                          </a:solidFill>
                          <a:effectLst/>
                        </a:rPr>
                        <a:t>42</a:t>
                      </a:r>
                      <a:endParaRPr lang="ru-RU" sz="1400" b="0" i="0" u="none" strike="noStrike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15" marR="6515" marT="6515" marB="0" anchor="b"/>
                </a:tc>
                <a:extLst>
                  <a:ext uri="{0D108BD9-81ED-4DB2-BD59-A6C34878D82A}">
                    <a16:rowId xmlns:a16="http://schemas.microsoft.com/office/drawing/2014/main" val="3076444947"/>
                  </a:ext>
                </a:extLst>
              </a:tr>
              <a:tr h="20747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solidFill>
                            <a:srgbClr val="002060"/>
                          </a:solidFill>
                          <a:effectLst/>
                        </a:rPr>
                        <a:t>10</a:t>
                      </a:r>
                      <a:endParaRPr lang="ru-RU" sz="1400" b="0" i="0" u="none" strike="noStrike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15" marR="6515" marT="651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solidFill>
                            <a:srgbClr val="002060"/>
                          </a:solidFill>
                          <a:effectLst/>
                        </a:rPr>
                        <a:t>349</a:t>
                      </a:r>
                      <a:endParaRPr lang="ru-RU" sz="1400" b="0" i="0" u="none" strike="noStrike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15" marR="6515" marT="6515" marB="0" anchor="b"/>
                </a:tc>
                <a:extLst>
                  <a:ext uri="{0D108BD9-81ED-4DB2-BD59-A6C34878D82A}">
                    <a16:rowId xmlns:a16="http://schemas.microsoft.com/office/drawing/2014/main" val="3533772119"/>
                  </a:ext>
                </a:extLst>
              </a:tr>
              <a:tr h="20747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solidFill>
                            <a:srgbClr val="002060"/>
                          </a:solidFill>
                          <a:effectLst/>
                        </a:rPr>
                        <a:t>11</a:t>
                      </a:r>
                      <a:endParaRPr lang="ru-RU" sz="1400" b="0" i="0" u="none" strike="noStrike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15" marR="6515" marT="651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solidFill>
                            <a:srgbClr val="002060"/>
                          </a:solidFill>
                          <a:effectLst/>
                        </a:rPr>
                        <a:t>310</a:t>
                      </a:r>
                      <a:endParaRPr lang="ru-RU" sz="1400" b="0" i="0" u="none" strike="noStrike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15" marR="6515" marT="6515" marB="0" anchor="b"/>
                </a:tc>
                <a:extLst>
                  <a:ext uri="{0D108BD9-81ED-4DB2-BD59-A6C34878D82A}">
                    <a16:rowId xmlns:a16="http://schemas.microsoft.com/office/drawing/2014/main" val="3773936629"/>
                  </a:ext>
                </a:extLst>
              </a:tr>
              <a:tr h="20747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solidFill>
                            <a:srgbClr val="002060"/>
                          </a:solidFill>
                          <a:effectLst/>
                        </a:rPr>
                        <a:t>12</a:t>
                      </a:r>
                      <a:endParaRPr lang="ru-RU" sz="1400" b="0" i="0" u="none" strike="noStrike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15" marR="6515" marT="651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solidFill>
                            <a:srgbClr val="002060"/>
                          </a:solidFill>
                          <a:effectLst/>
                        </a:rPr>
                        <a:t>366</a:t>
                      </a:r>
                      <a:endParaRPr lang="ru-RU" sz="1400" b="0" i="0" u="none" strike="noStrike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15" marR="6515" marT="6515" marB="0" anchor="b"/>
                </a:tc>
                <a:extLst>
                  <a:ext uri="{0D108BD9-81ED-4DB2-BD59-A6C34878D82A}">
                    <a16:rowId xmlns:a16="http://schemas.microsoft.com/office/drawing/2014/main" val="4139768950"/>
                  </a:ext>
                </a:extLst>
              </a:tr>
              <a:tr h="20747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solidFill>
                            <a:srgbClr val="002060"/>
                          </a:solidFill>
                          <a:effectLst/>
                        </a:rPr>
                        <a:t>13</a:t>
                      </a:r>
                      <a:endParaRPr lang="ru-RU" sz="1400" b="0" i="0" u="none" strike="noStrike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15" marR="6515" marT="651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solidFill>
                            <a:srgbClr val="002060"/>
                          </a:solidFill>
                          <a:effectLst/>
                        </a:rPr>
                        <a:t>375</a:t>
                      </a:r>
                      <a:endParaRPr lang="ru-RU" sz="1400" b="0" i="0" u="none" strike="noStrike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15" marR="6515" marT="6515" marB="0" anchor="b"/>
                </a:tc>
                <a:extLst>
                  <a:ext uri="{0D108BD9-81ED-4DB2-BD59-A6C34878D82A}">
                    <a16:rowId xmlns:a16="http://schemas.microsoft.com/office/drawing/2014/main" val="3497483477"/>
                  </a:ext>
                </a:extLst>
              </a:tr>
              <a:tr h="20747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solidFill>
                            <a:srgbClr val="002060"/>
                          </a:solidFill>
                          <a:effectLst/>
                        </a:rPr>
                        <a:t>14</a:t>
                      </a:r>
                      <a:endParaRPr lang="ru-RU" sz="1400" b="0" i="0" u="none" strike="noStrike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15" marR="6515" marT="651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solidFill>
                            <a:srgbClr val="002060"/>
                          </a:solidFill>
                          <a:effectLst/>
                        </a:rPr>
                        <a:t>424</a:t>
                      </a:r>
                      <a:endParaRPr lang="ru-RU" sz="1400" b="0" i="0" u="none" strike="noStrike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15" marR="6515" marT="6515" marB="0" anchor="b"/>
                </a:tc>
                <a:extLst>
                  <a:ext uri="{0D108BD9-81ED-4DB2-BD59-A6C34878D82A}">
                    <a16:rowId xmlns:a16="http://schemas.microsoft.com/office/drawing/2014/main" val="2055097611"/>
                  </a:ext>
                </a:extLst>
              </a:tr>
              <a:tr h="20747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solidFill>
                            <a:srgbClr val="002060"/>
                          </a:solidFill>
                          <a:effectLst/>
                        </a:rPr>
                        <a:t>15</a:t>
                      </a:r>
                      <a:endParaRPr lang="ru-RU" sz="1400" b="0" i="0" u="none" strike="noStrike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15" marR="6515" marT="651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solidFill>
                            <a:srgbClr val="002060"/>
                          </a:solidFill>
                          <a:effectLst/>
                        </a:rPr>
                        <a:t>402</a:t>
                      </a:r>
                      <a:endParaRPr lang="ru-RU" sz="1400" b="0" i="0" u="none" strike="noStrike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15" marR="6515" marT="6515" marB="0" anchor="b"/>
                </a:tc>
                <a:extLst>
                  <a:ext uri="{0D108BD9-81ED-4DB2-BD59-A6C34878D82A}">
                    <a16:rowId xmlns:a16="http://schemas.microsoft.com/office/drawing/2014/main" val="2801514521"/>
                  </a:ext>
                </a:extLst>
              </a:tr>
              <a:tr h="20747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solidFill>
                            <a:srgbClr val="002060"/>
                          </a:solidFill>
                          <a:effectLst/>
                        </a:rPr>
                        <a:t>16</a:t>
                      </a:r>
                      <a:endParaRPr lang="ru-RU" sz="1400" b="0" i="0" u="none" strike="noStrike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15" marR="6515" marT="651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solidFill>
                            <a:srgbClr val="002060"/>
                          </a:solidFill>
                          <a:effectLst/>
                        </a:rPr>
                        <a:t>370</a:t>
                      </a:r>
                      <a:endParaRPr lang="ru-RU" sz="1400" b="0" i="0" u="none" strike="noStrike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15" marR="6515" marT="6515" marB="0" anchor="b"/>
                </a:tc>
                <a:extLst>
                  <a:ext uri="{0D108BD9-81ED-4DB2-BD59-A6C34878D82A}">
                    <a16:rowId xmlns:a16="http://schemas.microsoft.com/office/drawing/2014/main" val="1364452852"/>
                  </a:ext>
                </a:extLst>
              </a:tr>
              <a:tr h="20747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solidFill>
                            <a:srgbClr val="002060"/>
                          </a:solidFill>
                          <a:effectLst/>
                        </a:rPr>
                        <a:t>17</a:t>
                      </a:r>
                      <a:endParaRPr lang="ru-RU" sz="1400" b="0" i="0" u="none" strike="noStrike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15" marR="6515" marT="651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solidFill>
                            <a:srgbClr val="002060"/>
                          </a:solidFill>
                          <a:effectLst/>
                        </a:rPr>
                        <a:t>287</a:t>
                      </a:r>
                      <a:endParaRPr lang="ru-RU" sz="1400" b="0" i="0" u="none" strike="noStrike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15" marR="6515" marT="6515" marB="0" anchor="b"/>
                </a:tc>
                <a:extLst>
                  <a:ext uri="{0D108BD9-81ED-4DB2-BD59-A6C34878D82A}">
                    <a16:rowId xmlns:a16="http://schemas.microsoft.com/office/drawing/2014/main" val="1975234002"/>
                  </a:ext>
                </a:extLst>
              </a:tr>
              <a:tr h="20747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solidFill>
                            <a:srgbClr val="002060"/>
                          </a:solidFill>
                          <a:effectLst/>
                        </a:rPr>
                        <a:t>18</a:t>
                      </a:r>
                      <a:endParaRPr lang="ru-RU" sz="1400" b="0" i="0" u="none" strike="noStrike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15" marR="6515" marT="651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solidFill>
                            <a:srgbClr val="002060"/>
                          </a:solidFill>
                          <a:effectLst/>
                        </a:rPr>
                        <a:t>164</a:t>
                      </a:r>
                      <a:endParaRPr lang="ru-RU" sz="1400" b="0" i="0" u="none" strike="noStrike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15" marR="6515" marT="6515" marB="0" anchor="b"/>
                </a:tc>
                <a:extLst>
                  <a:ext uri="{0D108BD9-81ED-4DB2-BD59-A6C34878D82A}">
                    <a16:rowId xmlns:a16="http://schemas.microsoft.com/office/drawing/2014/main" val="3657725979"/>
                  </a:ext>
                </a:extLst>
              </a:tr>
              <a:tr h="20747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solidFill>
                            <a:srgbClr val="002060"/>
                          </a:solidFill>
                          <a:effectLst/>
                        </a:rPr>
                        <a:t>19</a:t>
                      </a:r>
                      <a:endParaRPr lang="ru-RU" sz="1400" b="0" i="0" u="none" strike="noStrike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15" marR="6515" marT="651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solidFill>
                            <a:srgbClr val="002060"/>
                          </a:solidFill>
                          <a:effectLst/>
                        </a:rPr>
                        <a:t>116</a:t>
                      </a:r>
                      <a:endParaRPr lang="ru-RU" sz="1400" b="0" i="0" u="none" strike="noStrike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515" marR="6515" marT="6515" marB="0" anchor="b"/>
                </a:tc>
                <a:extLst>
                  <a:ext uri="{0D108BD9-81ED-4DB2-BD59-A6C34878D82A}">
                    <a16:rowId xmlns:a16="http://schemas.microsoft.com/office/drawing/2014/main" val="23306781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4795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Users\Afanaseva\Desktop\Августовка 2014, 2015, 2016, 2017\Августовка 2017\Доклад министра\От Адели\Актуальные\фон презентация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64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395536" y="51470"/>
            <a:ext cx="8604955" cy="523218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algn="ctr" fontAlgn="base">
              <a:spcAft>
                <a:spcPct val="0"/>
              </a:spcAft>
              <a:defRPr/>
            </a:pPr>
            <a:r>
              <a:rPr lang="ru-RU" alt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Результаты </a:t>
            </a:r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58748" y="1851670"/>
            <a:ext cx="8208912" cy="369330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 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99151" y="2036337"/>
            <a:ext cx="7945700" cy="403954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algn="just"/>
            <a:r>
              <a:rPr lang="ru-RU" sz="2000" b="1" dirty="0">
                <a:solidFill>
                  <a:srgbClr val="002060"/>
                </a:solidFill>
                <a:ea typeface="+mj-ea"/>
                <a:cs typeface="+mj-cs"/>
              </a:rPr>
              <a:t> 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9290873"/>
              </p:ext>
            </p:extLst>
          </p:nvPr>
        </p:nvGraphicFramePr>
        <p:xfrm>
          <a:off x="179507" y="690597"/>
          <a:ext cx="8820979" cy="441032"/>
        </p:xfrm>
        <a:graphic>
          <a:graphicData uri="http://schemas.openxmlformats.org/drawingml/2006/table">
            <a:tbl>
              <a:tblPr/>
              <a:tblGrid>
                <a:gridCol w="421874">
                  <a:extLst>
                    <a:ext uri="{9D8B030D-6E8A-4147-A177-3AD203B41FA5}">
                      <a16:colId xmlns:a16="http://schemas.microsoft.com/office/drawing/2014/main" val="686126044"/>
                    </a:ext>
                  </a:extLst>
                </a:gridCol>
                <a:gridCol w="447440">
                  <a:extLst>
                    <a:ext uri="{9D8B030D-6E8A-4147-A177-3AD203B41FA5}">
                      <a16:colId xmlns:a16="http://schemas.microsoft.com/office/drawing/2014/main" val="2380420473"/>
                    </a:ext>
                  </a:extLst>
                </a:gridCol>
                <a:gridCol w="421874">
                  <a:extLst>
                    <a:ext uri="{9D8B030D-6E8A-4147-A177-3AD203B41FA5}">
                      <a16:colId xmlns:a16="http://schemas.microsoft.com/office/drawing/2014/main" val="4176336"/>
                    </a:ext>
                  </a:extLst>
                </a:gridCol>
                <a:gridCol w="447440">
                  <a:extLst>
                    <a:ext uri="{9D8B030D-6E8A-4147-A177-3AD203B41FA5}">
                      <a16:colId xmlns:a16="http://schemas.microsoft.com/office/drawing/2014/main" val="3858254407"/>
                    </a:ext>
                  </a:extLst>
                </a:gridCol>
                <a:gridCol w="409089">
                  <a:extLst>
                    <a:ext uri="{9D8B030D-6E8A-4147-A177-3AD203B41FA5}">
                      <a16:colId xmlns:a16="http://schemas.microsoft.com/office/drawing/2014/main" val="946827580"/>
                    </a:ext>
                  </a:extLst>
                </a:gridCol>
                <a:gridCol w="357953">
                  <a:extLst>
                    <a:ext uri="{9D8B030D-6E8A-4147-A177-3AD203B41FA5}">
                      <a16:colId xmlns:a16="http://schemas.microsoft.com/office/drawing/2014/main" val="382744965"/>
                    </a:ext>
                  </a:extLst>
                </a:gridCol>
                <a:gridCol w="485793">
                  <a:extLst>
                    <a:ext uri="{9D8B030D-6E8A-4147-A177-3AD203B41FA5}">
                      <a16:colId xmlns:a16="http://schemas.microsoft.com/office/drawing/2014/main" val="4119274490"/>
                    </a:ext>
                  </a:extLst>
                </a:gridCol>
                <a:gridCol w="485793">
                  <a:extLst>
                    <a:ext uri="{9D8B030D-6E8A-4147-A177-3AD203B41FA5}">
                      <a16:colId xmlns:a16="http://schemas.microsoft.com/office/drawing/2014/main" val="465324340"/>
                    </a:ext>
                  </a:extLst>
                </a:gridCol>
                <a:gridCol w="485793">
                  <a:extLst>
                    <a:ext uri="{9D8B030D-6E8A-4147-A177-3AD203B41FA5}">
                      <a16:colId xmlns:a16="http://schemas.microsoft.com/office/drawing/2014/main" val="571938682"/>
                    </a:ext>
                  </a:extLst>
                </a:gridCol>
                <a:gridCol w="485793">
                  <a:extLst>
                    <a:ext uri="{9D8B030D-6E8A-4147-A177-3AD203B41FA5}">
                      <a16:colId xmlns:a16="http://schemas.microsoft.com/office/drawing/2014/main" val="96005159"/>
                    </a:ext>
                  </a:extLst>
                </a:gridCol>
                <a:gridCol w="485793">
                  <a:extLst>
                    <a:ext uri="{9D8B030D-6E8A-4147-A177-3AD203B41FA5}">
                      <a16:colId xmlns:a16="http://schemas.microsoft.com/office/drawing/2014/main" val="2263975572"/>
                    </a:ext>
                  </a:extLst>
                </a:gridCol>
                <a:gridCol w="485793">
                  <a:extLst>
                    <a:ext uri="{9D8B030D-6E8A-4147-A177-3AD203B41FA5}">
                      <a16:colId xmlns:a16="http://schemas.microsoft.com/office/drawing/2014/main" val="4271875442"/>
                    </a:ext>
                  </a:extLst>
                </a:gridCol>
                <a:gridCol w="485793">
                  <a:extLst>
                    <a:ext uri="{9D8B030D-6E8A-4147-A177-3AD203B41FA5}">
                      <a16:colId xmlns:a16="http://schemas.microsoft.com/office/drawing/2014/main" val="3285445635"/>
                    </a:ext>
                  </a:extLst>
                </a:gridCol>
                <a:gridCol w="485793">
                  <a:extLst>
                    <a:ext uri="{9D8B030D-6E8A-4147-A177-3AD203B41FA5}">
                      <a16:colId xmlns:a16="http://schemas.microsoft.com/office/drawing/2014/main" val="1699653357"/>
                    </a:ext>
                  </a:extLst>
                </a:gridCol>
                <a:gridCol w="485793">
                  <a:extLst>
                    <a:ext uri="{9D8B030D-6E8A-4147-A177-3AD203B41FA5}">
                      <a16:colId xmlns:a16="http://schemas.microsoft.com/office/drawing/2014/main" val="1809838503"/>
                    </a:ext>
                  </a:extLst>
                </a:gridCol>
                <a:gridCol w="485793">
                  <a:extLst>
                    <a:ext uri="{9D8B030D-6E8A-4147-A177-3AD203B41FA5}">
                      <a16:colId xmlns:a16="http://schemas.microsoft.com/office/drawing/2014/main" val="3380150656"/>
                    </a:ext>
                  </a:extLst>
                </a:gridCol>
                <a:gridCol w="485793">
                  <a:extLst>
                    <a:ext uri="{9D8B030D-6E8A-4147-A177-3AD203B41FA5}">
                      <a16:colId xmlns:a16="http://schemas.microsoft.com/office/drawing/2014/main" val="2884461099"/>
                    </a:ext>
                  </a:extLst>
                </a:gridCol>
                <a:gridCol w="485793">
                  <a:extLst>
                    <a:ext uri="{9D8B030D-6E8A-4147-A177-3AD203B41FA5}">
                      <a16:colId xmlns:a16="http://schemas.microsoft.com/office/drawing/2014/main" val="286259009"/>
                    </a:ext>
                  </a:extLst>
                </a:gridCol>
                <a:gridCol w="485793">
                  <a:extLst>
                    <a:ext uri="{9D8B030D-6E8A-4147-A177-3AD203B41FA5}">
                      <a16:colId xmlns:a16="http://schemas.microsoft.com/office/drawing/2014/main" val="3883403380"/>
                    </a:ext>
                  </a:extLst>
                </a:gridCol>
              </a:tblGrid>
              <a:tr h="17890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ИЧ</a:t>
                      </a:r>
                    </a:p>
                  </a:txBody>
                  <a:tcPr marL="7156" marR="7156" marT="71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ТЧ</a:t>
                      </a:r>
                    </a:p>
                  </a:txBody>
                  <a:tcPr marL="7156" marR="7156" marT="71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П1</a:t>
                      </a:r>
                    </a:p>
                  </a:txBody>
                  <a:tcPr marL="7156" marR="7156" marT="71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П2</a:t>
                      </a:r>
                    </a:p>
                  </a:txBody>
                  <a:tcPr marL="7156" marR="7156" marT="71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П3</a:t>
                      </a:r>
                    </a:p>
                  </a:txBody>
                  <a:tcPr marL="7156" marR="7156" marT="71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П4</a:t>
                      </a:r>
                    </a:p>
                  </a:txBody>
                  <a:tcPr marL="7156" marR="7156" marT="71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Г</a:t>
                      </a:r>
                    </a:p>
                  </a:txBody>
                  <a:tcPr marL="7156" marR="7156" marT="71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О</a:t>
                      </a:r>
                    </a:p>
                  </a:txBody>
                  <a:tcPr marL="7156" marR="7156" marT="71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Р</a:t>
                      </a:r>
                    </a:p>
                  </a:txBody>
                  <a:tcPr marL="7156" marR="7156" marT="71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Иск</a:t>
                      </a:r>
                    </a:p>
                  </a:txBody>
                  <a:tcPr marL="7156" marR="7156" marT="71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М1</a:t>
                      </a:r>
                    </a:p>
                  </a:txBody>
                  <a:tcPr marL="7156" marR="7156" marT="71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М2</a:t>
                      </a:r>
                    </a:p>
                  </a:txBody>
                  <a:tcPr marL="7156" marR="7156" marT="71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М3</a:t>
                      </a:r>
                    </a:p>
                  </a:txBody>
                  <a:tcPr marL="7156" marR="7156" marT="71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Д1</a:t>
                      </a:r>
                    </a:p>
                  </a:txBody>
                  <a:tcPr marL="7156" marR="7156" marT="71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Д2</a:t>
                      </a:r>
                    </a:p>
                  </a:txBody>
                  <a:tcPr marL="7156" marR="7156" marT="71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Г</a:t>
                      </a:r>
                    </a:p>
                  </a:txBody>
                  <a:tcPr marL="7156" marR="7156" marT="71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О</a:t>
                      </a:r>
                    </a:p>
                  </a:txBody>
                  <a:tcPr marL="7156" marR="7156" marT="71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Р</a:t>
                      </a:r>
                    </a:p>
                  </a:txBody>
                  <a:tcPr marL="7156" marR="7156" marT="71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РО</a:t>
                      </a:r>
                    </a:p>
                  </a:txBody>
                  <a:tcPr marL="7156" marR="7156" marT="71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6376642"/>
                  </a:ext>
                </a:extLst>
              </a:tr>
              <a:tr h="178904"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effectLst/>
                          <a:latin typeface="+mn-lt"/>
                        </a:rPr>
                        <a:t>94,2</a:t>
                      </a:r>
                    </a:p>
                  </a:txBody>
                  <a:tcPr marL="7156" marR="7156" marT="71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effectLst/>
                          <a:latin typeface="+mn-lt"/>
                        </a:rPr>
                        <a:t>95,0</a:t>
                      </a:r>
                    </a:p>
                  </a:txBody>
                  <a:tcPr marL="7156" marR="7156" marT="71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effectLst/>
                          <a:latin typeface="+mn-lt"/>
                        </a:rPr>
                        <a:t>75,9</a:t>
                      </a:r>
                    </a:p>
                  </a:txBody>
                  <a:tcPr marL="7156" marR="7156" marT="71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effectLst/>
                          <a:latin typeface="+mn-lt"/>
                        </a:rPr>
                        <a:t>65,9</a:t>
                      </a:r>
                    </a:p>
                  </a:txBody>
                  <a:tcPr marL="7156" marR="7156" marT="71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57,4</a:t>
                      </a:r>
                    </a:p>
                  </a:txBody>
                  <a:tcPr marL="7156" marR="7156" marT="71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59,6</a:t>
                      </a:r>
                    </a:p>
                  </a:txBody>
                  <a:tcPr marL="7156" marR="7156" marT="71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41,2</a:t>
                      </a:r>
                    </a:p>
                  </a:txBody>
                  <a:tcPr marL="7156" marR="7156" marT="71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effectLst/>
                          <a:latin typeface="+mn-lt"/>
                        </a:rPr>
                        <a:t>69,4</a:t>
                      </a:r>
                    </a:p>
                  </a:txBody>
                  <a:tcPr marL="7156" marR="7156" marT="71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effectLst/>
                          <a:latin typeface="+mn-lt"/>
                        </a:rPr>
                        <a:t>77,2</a:t>
                      </a:r>
                    </a:p>
                  </a:txBody>
                  <a:tcPr marL="7156" marR="7156" marT="71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effectLst/>
                          <a:latin typeface="+mn-lt"/>
                        </a:rPr>
                        <a:t>64,0</a:t>
                      </a:r>
                    </a:p>
                  </a:txBody>
                  <a:tcPr marL="7156" marR="7156" marT="71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effectLst/>
                          <a:latin typeface="+mn-lt"/>
                        </a:rPr>
                        <a:t>73,2</a:t>
                      </a:r>
                    </a:p>
                  </a:txBody>
                  <a:tcPr marL="7156" marR="7156" marT="71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effectLst/>
                          <a:latin typeface="+mn-lt"/>
                        </a:rPr>
                        <a:t>90,6</a:t>
                      </a:r>
                    </a:p>
                  </a:txBody>
                  <a:tcPr marL="7156" marR="7156" marT="71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61,6</a:t>
                      </a:r>
                    </a:p>
                  </a:txBody>
                  <a:tcPr marL="7156" marR="7156" marT="71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effectLst/>
                          <a:latin typeface="+mn-lt"/>
                        </a:rPr>
                        <a:t>86,4</a:t>
                      </a:r>
                    </a:p>
                  </a:txBody>
                  <a:tcPr marL="7156" marR="7156" marT="71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effectLst/>
                          <a:latin typeface="+mn-lt"/>
                        </a:rPr>
                        <a:t>93,3</a:t>
                      </a:r>
                    </a:p>
                  </a:txBody>
                  <a:tcPr marL="7156" marR="7156" marT="71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54,3</a:t>
                      </a:r>
                    </a:p>
                  </a:txBody>
                  <a:tcPr marL="7156" marR="7156" marT="71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effectLst/>
                          <a:latin typeface="+mn-lt"/>
                        </a:rPr>
                        <a:t>89,8</a:t>
                      </a:r>
                    </a:p>
                  </a:txBody>
                  <a:tcPr marL="7156" marR="7156" marT="71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effectLst/>
                          <a:latin typeface="+mn-lt"/>
                        </a:rPr>
                        <a:t>66,7</a:t>
                      </a:r>
                    </a:p>
                  </a:txBody>
                  <a:tcPr marL="7156" marR="7156" marT="71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43,9</a:t>
                      </a:r>
                    </a:p>
                  </a:txBody>
                  <a:tcPr marL="7156" marR="7156" marT="71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1982258"/>
                  </a:ext>
                </a:extLst>
              </a:tr>
            </a:tbl>
          </a:graphicData>
        </a:graphic>
      </p:graphicFrame>
      <p:graphicFrame>
        <p:nvGraphicFramePr>
          <p:cNvPr id="9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73395527"/>
              </p:ext>
            </p:extLst>
          </p:nvPr>
        </p:nvGraphicFramePr>
        <p:xfrm>
          <a:off x="658748" y="1450870"/>
          <a:ext cx="7801684" cy="32091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543932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58748" y="1851670"/>
            <a:ext cx="8208912" cy="369330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 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99151" y="2036337"/>
            <a:ext cx="7945700" cy="403954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algn="just"/>
            <a:r>
              <a:rPr lang="ru-RU" sz="2000" b="1" dirty="0">
                <a:solidFill>
                  <a:srgbClr val="002060"/>
                </a:solidFill>
                <a:ea typeface="+mj-ea"/>
                <a:cs typeface="+mj-cs"/>
              </a:rPr>
              <a:t> 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5420793"/>
              </p:ext>
            </p:extLst>
          </p:nvPr>
        </p:nvGraphicFramePr>
        <p:xfrm>
          <a:off x="179512" y="-20538"/>
          <a:ext cx="8712967" cy="5218176"/>
        </p:xfrm>
        <a:graphic>
          <a:graphicData uri="http://schemas.openxmlformats.org/drawingml/2006/table">
            <a:tbl>
              <a:tblPr firstRow="1" firstCol="1" bandRow="1"/>
              <a:tblGrid>
                <a:gridCol w="629716">
                  <a:extLst>
                    <a:ext uri="{9D8B030D-6E8A-4147-A177-3AD203B41FA5}">
                      <a16:colId xmlns:a16="http://schemas.microsoft.com/office/drawing/2014/main" val="2287757814"/>
                    </a:ext>
                  </a:extLst>
                </a:gridCol>
                <a:gridCol w="6823826">
                  <a:extLst>
                    <a:ext uri="{9D8B030D-6E8A-4147-A177-3AD203B41FA5}">
                      <a16:colId xmlns:a16="http://schemas.microsoft.com/office/drawing/2014/main" val="3179089917"/>
                    </a:ext>
                  </a:extLst>
                </a:gridCol>
                <a:gridCol w="1259425">
                  <a:extLst>
                    <a:ext uri="{9D8B030D-6E8A-4147-A177-3AD203B41FA5}">
                      <a16:colId xmlns:a16="http://schemas.microsoft.com/office/drawing/2014/main" val="949266808"/>
                    </a:ext>
                  </a:extLst>
                </a:gridCol>
              </a:tblGrid>
              <a:tr h="322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№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273" marR="242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ru-RU" sz="1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273" marR="242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% выполнения по РТ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273" marR="242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5732301"/>
                  </a:ext>
                </a:extLst>
              </a:tr>
              <a:tr h="161376">
                <a:tc gridSpan="3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Задание 1. Чтение вслух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273" marR="242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22768677"/>
                  </a:ext>
                </a:extLst>
              </a:tr>
              <a:tr h="161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ИЧ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273" marR="242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Интонация соответствует // не соответствует пунктуационному оформлению текста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273" marR="2427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94,2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273" marR="2427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9442099"/>
                  </a:ext>
                </a:extLst>
              </a:tr>
              <a:tr h="161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ТЧ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273" marR="242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Темп чтения соответствует // не соответствует коммуникативной задаче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273" marR="2427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273" marR="2427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3392792"/>
                  </a:ext>
                </a:extLst>
              </a:tr>
              <a:tr h="161376"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Задание 2. Пересказ текста с включением высказывания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273" marR="242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34433123"/>
                  </a:ext>
                </a:extLst>
              </a:tr>
              <a:tr h="161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П1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273" marR="242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 основные </a:t>
                      </a:r>
                      <a:r>
                        <a:rPr lang="ru-RU" sz="10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микротемы</a:t>
                      </a: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исходного текста сохранены // упущена или добавлена </a:t>
                      </a:r>
                      <a:r>
                        <a:rPr lang="ru-RU" sz="10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микротема</a:t>
                      </a: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(1 или более)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273" marR="2427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75,9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273" marR="2427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7126396"/>
                  </a:ext>
                </a:extLst>
              </a:tr>
              <a:tr h="161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П2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273" marR="242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Фактических ошибок нет // допущены фактические ошибки (1 или более)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273" marR="2427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65,9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273" marR="2427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4707800"/>
                  </a:ext>
                </a:extLst>
              </a:tr>
              <a:tr h="161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П3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273" marR="242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Высказывание включено в текст уместно, логично // не включено или приведено неуместно и нелогично 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273" marR="2427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57,4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273" marR="2427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3460542"/>
                  </a:ext>
                </a:extLst>
              </a:tr>
              <a:tr h="161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П4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273" marR="242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Ошибок при цитировании нет //есть ошибки при цитировании (1 или более)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273" marR="2427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59,6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273" marR="2427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2620437"/>
                  </a:ext>
                </a:extLst>
              </a:tr>
              <a:tr h="161376"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Грамотность речи (задания 1 и 2)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273" marR="242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044168"/>
                  </a:ext>
                </a:extLst>
              </a:tr>
              <a:tr h="161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273" marR="242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Грамматических ошибок нет // допущены грамматические ошибки (1 или более)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273" marR="2427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41,2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273" marR="2427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9988326"/>
                  </a:ext>
                </a:extLst>
              </a:tr>
              <a:tr h="322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273" marR="242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Орфоэпических ошибок нет, или допущено не более 1 орфоэпической ошибки (исключая слово в тексте с поставленным ударением) // допущены 2 или более орфоэпические ошибки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273" marR="2427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69,4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273" marR="2427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4103697"/>
                  </a:ext>
                </a:extLst>
              </a:tr>
              <a:tr h="161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273" marR="242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Речевых ошибок нет, или допущено не более 3 речевых ошибок // допущены 4 или более речевых ошибок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273" marR="2427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77,2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273" marR="2427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4271936"/>
                  </a:ext>
                </a:extLst>
              </a:tr>
              <a:tr h="161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Иск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273" marR="242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Искажения слов нет // допущены искажения слов (1 или более)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273" marR="2427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273" marR="2427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3757888"/>
                  </a:ext>
                </a:extLst>
              </a:tr>
              <a:tr h="161376"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Задание 3. Монолог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273" marR="242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2872579"/>
                  </a:ext>
                </a:extLst>
              </a:tr>
              <a:tr h="322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М1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273" marR="242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Приведено 10 или более фраз по теме высказывания без фактических ошибок // приведено менее 10 фраз, и/или допущены фактические ошибки (1 или более)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273" marR="242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73,2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273" marR="2427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095138"/>
                  </a:ext>
                </a:extLst>
              </a:tr>
              <a:tr h="161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М2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273" marR="242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Речевая ситуация учтена // речевая ситуация не учтена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273" marR="2427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90,6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273" marR="2427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1828022"/>
                  </a:ext>
                </a:extLst>
              </a:tr>
              <a:tr h="322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М3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273" marR="242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Высказывание характеризуется смысловой цельностью, речевой связностью и последовательностью, логикой изложения // высказывание нелогично, изложение непоследовательно, допущены логические ошибки (1 или более)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273" marR="2427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61,6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273" marR="2427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4767967"/>
                  </a:ext>
                </a:extLst>
              </a:tr>
              <a:tr h="161376"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Задание 4. Диалог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273" marR="242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99266911"/>
                  </a:ext>
                </a:extLst>
              </a:tr>
              <a:tr h="161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Д1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273" marR="242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Даны ответы на все вопросы // ответы не даны или даны односложные ответы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273" marR="2427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86,4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273" marR="2427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225172"/>
                  </a:ext>
                </a:extLst>
              </a:tr>
              <a:tr h="161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Д2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273" marR="242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Речевая ситуация учтена // речевая ситуация не учтена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273" marR="2427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93,3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273" marR="2427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4627708"/>
                  </a:ext>
                </a:extLst>
              </a:tr>
              <a:tr h="161376"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Грамотность речи (задания 3 и 4)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273" marR="242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3484431"/>
                  </a:ext>
                </a:extLst>
              </a:tr>
              <a:tr h="161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273" marR="242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Грамматических ошибок нет // допущены (1 или более)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273" marR="2427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54,3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273" marR="2427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1578282"/>
                  </a:ext>
                </a:extLst>
              </a:tr>
              <a:tr h="161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273" marR="242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Орфоэпических ошибок нет, или допущено не более 2-х ошибок // допущены 3 или более орфоэпических ошибок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273" marR="2427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89,8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273" marR="2427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9160634"/>
                  </a:ext>
                </a:extLst>
              </a:tr>
              <a:tr h="161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273" marR="242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Речевых ошибок нет, или допущено не более 3 речевых ошибок // допущены 4 или более речевых ошибок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273" marR="2427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66,7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273" marR="2427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0716411"/>
                  </a:ext>
                </a:extLst>
              </a:tr>
              <a:tr h="322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РО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273" marR="242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Речь отличается богатством и точностью словаря, используются разнообразные синтаксические конструкции // отличается бедностью и/ или неточностью словаря, используются однотипные синтаксические конструкции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273" marR="2427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43,9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273" marR="2427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1364596"/>
                  </a:ext>
                </a:extLst>
              </a:tr>
              <a:tr h="161376">
                <a:tc gridSpan="2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Итого: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273" marR="242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273" marR="2427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850026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74425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Users\Afanaseva\Desktop\Августовка 2014, 2015, 2016, 2017\Августовка 2017\Доклад министра\От Адели\Актуальные\фон презентация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64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143508" y="51470"/>
            <a:ext cx="8856984" cy="523218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algn="ctr" fontAlgn="base">
              <a:spcAft>
                <a:spcPct val="0"/>
              </a:spcAft>
              <a:defRPr/>
            </a:pPr>
            <a:r>
              <a:rPr lang="ru-RU" alt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Тренировочное мероприятие 9 ноября 2018 года</a:t>
            </a:r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627534"/>
            <a:ext cx="8544132" cy="6247862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algn="just"/>
            <a:r>
              <a:rPr lang="ru-RU" sz="1600" b="1" dirty="0">
                <a:solidFill>
                  <a:srgbClr val="002060"/>
                </a:solidFill>
              </a:rPr>
              <a:t>Кадровое обеспечение:</a:t>
            </a:r>
          </a:p>
          <a:p>
            <a:pPr algn="just"/>
            <a:endParaRPr lang="ru-RU" sz="1600" dirty="0">
              <a:solidFill>
                <a:srgbClr val="002060"/>
              </a:solidFill>
            </a:endParaRPr>
          </a:p>
          <a:p>
            <a:pPr algn="just"/>
            <a:r>
              <a:rPr lang="ru-RU" sz="1600" dirty="0">
                <a:solidFill>
                  <a:srgbClr val="C00000"/>
                </a:solidFill>
              </a:rPr>
              <a:t>ответственный организатор </a:t>
            </a:r>
            <a:r>
              <a:rPr lang="ru-RU" sz="1600" dirty="0">
                <a:solidFill>
                  <a:srgbClr val="002060"/>
                </a:solidFill>
              </a:rPr>
              <a:t>на пункте </a:t>
            </a:r>
            <a:r>
              <a:rPr lang="ru-RU" sz="1600" dirty="0" smtClean="0">
                <a:solidFill>
                  <a:srgbClr val="002060"/>
                </a:solidFill>
              </a:rPr>
              <a:t>проведения</a:t>
            </a:r>
            <a:endParaRPr lang="ru-RU" sz="1600" dirty="0">
              <a:solidFill>
                <a:srgbClr val="002060"/>
              </a:solidFill>
            </a:endParaRPr>
          </a:p>
          <a:p>
            <a:pPr algn="just"/>
            <a:endParaRPr lang="ru-RU" sz="1600" dirty="0">
              <a:solidFill>
                <a:srgbClr val="002060"/>
              </a:solidFill>
            </a:endParaRPr>
          </a:p>
          <a:p>
            <a:pPr algn="just"/>
            <a:r>
              <a:rPr lang="ru-RU" sz="1600" dirty="0">
                <a:solidFill>
                  <a:srgbClr val="C00000"/>
                </a:solidFill>
              </a:rPr>
              <a:t>экзаменатор-собеседник: </a:t>
            </a:r>
            <a:r>
              <a:rPr lang="ru-RU" sz="1600" dirty="0">
                <a:solidFill>
                  <a:srgbClr val="002060"/>
                </a:solidFill>
              </a:rPr>
              <a:t>педагогический работник, владеющий коммуникативными навыками и грамотной речью, выдает участнику экзаменационные материалы, ведет собеседование и заполняет протокол собеседования; один на </a:t>
            </a:r>
            <a:r>
              <a:rPr lang="ru-RU" sz="1600" dirty="0" smtClean="0">
                <a:solidFill>
                  <a:srgbClr val="002060"/>
                </a:solidFill>
              </a:rPr>
              <a:t>аудиторию</a:t>
            </a:r>
            <a:endParaRPr lang="ru-RU" sz="1600" dirty="0">
              <a:solidFill>
                <a:srgbClr val="002060"/>
              </a:solidFill>
            </a:endParaRPr>
          </a:p>
          <a:p>
            <a:pPr algn="just"/>
            <a:endParaRPr lang="ru-RU" sz="1600" dirty="0">
              <a:solidFill>
                <a:srgbClr val="002060"/>
              </a:solidFill>
            </a:endParaRPr>
          </a:p>
          <a:p>
            <a:pPr algn="just"/>
            <a:r>
              <a:rPr lang="ru-RU" sz="1600" dirty="0">
                <a:solidFill>
                  <a:srgbClr val="C00000"/>
                </a:solidFill>
              </a:rPr>
              <a:t>эксперт:</a:t>
            </a:r>
            <a:r>
              <a:rPr lang="ru-RU" sz="1600" dirty="0">
                <a:solidFill>
                  <a:srgbClr val="002060"/>
                </a:solidFill>
              </a:rPr>
              <a:t> учитель русского языка и литературы, ведет протокол эксперта, </a:t>
            </a:r>
            <a:r>
              <a:rPr lang="ru-RU" sz="1600" dirty="0">
                <a:solidFill>
                  <a:srgbClr val="C00000"/>
                </a:solidFill>
              </a:rPr>
              <a:t>во время собеседования </a:t>
            </a:r>
            <a:r>
              <a:rPr lang="ru-RU" sz="1600" dirty="0" smtClean="0">
                <a:solidFill>
                  <a:srgbClr val="002060"/>
                </a:solidFill>
              </a:rPr>
              <a:t>выставляет </a:t>
            </a:r>
            <a:r>
              <a:rPr lang="ru-RU" sz="1600" dirty="0">
                <a:solidFill>
                  <a:srgbClr val="002060"/>
                </a:solidFill>
              </a:rPr>
              <a:t>баллы участнику в соответствии с критериями, выставляет зачет/незачет в соответствии с суммой баллов; один на </a:t>
            </a:r>
            <a:r>
              <a:rPr lang="ru-RU" sz="1600" dirty="0" smtClean="0">
                <a:solidFill>
                  <a:srgbClr val="002060"/>
                </a:solidFill>
              </a:rPr>
              <a:t>аудиторию</a:t>
            </a:r>
            <a:endParaRPr lang="ru-RU" sz="1600" dirty="0">
              <a:solidFill>
                <a:srgbClr val="002060"/>
              </a:solidFill>
            </a:endParaRPr>
          </a:p>
          <a:p>
            <a:pPr algn="just"/>
            <a:endParaRPr lang="ru-RU" sz="1600" dirty="0">
              <a:solidFill>
                <a:srgbClr val="002060"/>
              </a:solidFill>
            </a:endParaRPr>
          </a:p>
          <a:p>
            <a:pPr algn="just"/>
            <a:r>
              <a:rPr lang="ru-RU" sz="1600" dirty="0">
                <a:solidFill>
                  <a:srgbClr val="C00000"/>
                </a:solidFill>
              </a:rPr>
              <a:t>технический специалист: </a:t>
            </a:r>
            <a:r>
              <a:rPr lang="ru-RU" sz="1600" dirty="0">
                <a:solidFill>
                  <a:srgbClr val="002060"/>
                </a:solidFill>
              </a:rPr>
              <a:t>один на 1-2 </a:t>
            </a:r>
            <a:r>
              <a:rPr lang="ru-RU" sz="1600" dirty="0" smtClean="0">
                <a:solidFill>
                  <a:srgbClr val="002060"/>
                </a:solidFill>
              </a:rPr>
              <a:t>аудитории</a:t>
            </a:r>
            <a:endParaRPr lang="ru-RU" sz="1600" dirty="0">
              <a:solidFill>
                <a:srgbClr val="002060"/>
              </a:solidFill>
            </a:endParaRPr>
          </a:p>
          <a:p>
            <a:pPr algn="just"/>
            <a:endParaRPr lang="ru-RU" sz="1600" dirty="0">
              <a:solidFill>
                <a:srgbClr val="002060"/>
              </a:solidFill>
            </a:endParaRPr>
          </a:p>
          <a:p>
            <a:pPr algn="just"/>
            <a:r>
              <a:rPr lang="ru-RU" sz="1600" dirty="0">
                <a:solidFill>
                  <a:srgbClr val="C00000"/>
                </a:solidFill>
              </a:rPr>
              <a:t>организатор вне </a:t>
            </a:r>
            <a:r>
              <a:rPr lang="ru-RU" sz="1600" dirty="0" smtClean="0">
                <a:solidFill>
                  <a:srgbClr val="C00000"/>
                </a:solidFill>
              </a:rPr>
              <a:t>аудитории</a:t>
            </a:r>
            <a:endParaRPr lang="ru-RU" sz="1600" dirty="0">
              <a:solidFill>
                <a:srgbClr val="002060"/>
              </a:solidFill>
            </a:endParaRPr>
          </a:p>
          <a:p>
            <a:pPr algn="just"/>
            <a:endParaRPr lang="ru-RU" sz="1600" dirty="0">
              <a:solidFill>
                <a:srgbClr val="002060"/>
              </a:solidFill>
            </a:endParaRPr>
          </a:p>
          <a:p>
            <a:pPr algn="ctr"/>
            <a:r>
              <a:rPr lang="ru-RU" sz="1600" b="1" dirty="0" smtClean="0">
                <a:solidFill>
                  <a:srgbClr val="C00000"/>
                </a:solidFill>
              </a:rPr>
              <a:t>Роль организатора в аудитории, ведущего протокол, не предусмотрена</a:t>
            </a:r>
          </a:p>
          <a:p>
            <a:pPr algn="just"/>
            <a:endParaRPr lang="ru-RU" sz="1600" dirty="0">
              <a:solidFill>
                <a:srgbClr val="002060"/>
              </a:solidFill>
            </a:endParaRPr>
          </a:p>
          <a:p>
            <a:pPr algn="just"/>
            <a:endParaRPr lang="ru-RU" sz="1600" dirty="0" smtClean="0">
              <a:solidFill>
                <a:srgbClr val="002060"/>
              </a:solidFill>
            </a:endParaRPr>
          </a:p>
          <a:p>
            <a:pPr algn="just"/>
            <a:endParaRPr lang="ru-RU" sz="1600" dirty="0">
              <a:solidFill>
                <a:srgbClr val="002060"/>
              </a:solidFill>
            </a:endParaRPr>
          </a:p>
          <a:p>
            <a:pPr algn="just"/>
            <a:r>
              <a:rPr lang="ru-RU" sz="1600" dirty="0">
                <a:solidFill>
                  <a:srgbClr val="002060"/>
                </a:solidFill>
              </a:rPr>
              <a:t>ответственного организатора общеобразовательной организации, технических специалистов, экзаменаторов собеседников, экспертов, организаторов вне аудитории</a:t>
            </a:r>
            <a:endParaRPr lang="ru-RU" sz="1600" dirty="0" smtClean="0">
              <a:solidFill>
                <a:srgbClr val="002060"/>
              </a:solidFill>
            </a:endParaRPr>
          </a:p>
          <a:p>
            <a:pPr algn="just"/>
            <a:endParaRPr lang="ru-RU" sz="1600" dirty="0" smtClean="0">
              <a:solidFill>
                <a:srgbClr val="002060"/>
              </a:solidFill>
            </a:endParaRPr>
          </a:p>
          <a:p>
            <a:pPr algn="just"/>
            <a:endParaRPr lang="ru-RU" sz="1600" dirty="0" smtClean="0">
              <a:solidFill>
                <a:srgbClr val="002060"/>
              </a:solidFill>
            </a:endParaRPr>
          </a:p>
          <a:p>
            <a:pPr algn="just"/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58748" y="1851670"/>
            <a:ext cx="8208912" cy="369330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 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99151" y="2036337"/>
            <a:ext cx="7945700" cy="403954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algn="just"/>
            <a:r>
              <a:rPr lang="ru-RU" sz="2000" b="1" dirty="0">
                <a:solidFill>
                  <a:srgbClr val="002060"/>
                </a:solidFill>
                <a:ea typeface="+mj-ea"/>
                <a:cs typeface="+mj-cs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6967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1221</TotalTime>
  <Words>1862</Words>
  <Application>Microsoft Office PowerPoint</Application>
  <PresentationFormat>Экран (16:9)</PresentationFormat>
  <Paragraphs>405</Paragraphs>
  <Slides>18</Slides>
  <Notes>17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3" baseType="lpstr">
      <vt:lpstr>Arial</vt:lpstr>
      <vt:lpstr>Calibri</vt:lpstr>
      <vt:lpstr>Times New Roman</vt:lpstr>
      <vt:lpstr>Тема Office</vt:lpstr>
      <vt:lpstr>Документ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Зиганшина</dc:creator>
  <cp:lastModifiedBy>Пользователь Windows</cp:lastModifiedBy>
  <cp:revision>151</cp:revision>
  <cp:lastPrinted>2018-11-28T17:55:40Z</cp:lastPrinted>
  <dcterms:created xsi:type="dcterms:W3CDTF">2017-06-28T10:38:29Z</dcterms:created>
  <dcterms:modified xsi:type="dcterms:W3CDTF">2018-12-19T15:49:20Z</dcterms:modified>
</cp:coreProperties>
</file>