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80" r:id="rId18"/>
    <p:sldId id="279" r:id="rId19"/>
  </p:sldIdLst>
  <p:sldSz cx="7556500" cy="10693400"/>
  <p:notesSz cx="7556500" cy="106934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>
      <p:cViewPr varScale="1">
        <p:scale>
          <a:sx n="74" d="100"/>
          <a:sy n="74" d="100"/>
        </p:scale>
        <p:origin x="328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024623" y="10071437"/>
            <a:ext cx="203200" cy="1943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____________Microsoft_PowerPoint1.ppt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4050" y="3822700"/>
            <a:ext cx="6428422" cy="553998"/>
          </a:xfrm>
        </p:spPr>
        <p:txBody>
          <a:bodyPr/>
          <a:lstStyle/>
          <a:p>
            <a:pPr algn="ctr"/>
            <a:r>
              <a:rPr lang="ru-RU" dirty="0" smtClean="0"/>
              <a:t>Проект инструкции по подготовке и проведению итогового собеседования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3106261" y="10071100"/>
            <a:ext cx="1524000" cy="276999"/>
          </a:xfrm>
        </p:spPr>
        <p:txBody>
          <a:bodyPr/>
          <a:lstStyle/>
          <a:p>
            <a:r>
              <a:rPr lang="ru-RU" dirty="0" smtClean="0"/>
              <a:t>г. Казань, 2019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288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15510"/>
              </p:ext>
            </p:extLst>
          </p:nvPr>
        </p:nvGraphicFramePr>
        <p:xfrm>
          <a:off x="382251" y="546100"/>
          <a:ext cx="6806565" cy="9721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55871"/>
                <a:gridCol w="3650694"/>
              </a:tblGrid>
              <a:tr h="58406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Памятка для работников общеобразовательных организаций, задействованных при проведении итогового собеседования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660">
                <a:tc>
                  <a:txBody>
                    <a:bodyPr/>
                    <a:lstStyle/>
                    <a:p>
                      <a:pPr algn="ctr" fontAlgn="b"/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700" b="0" i="0" u="none" strike="noStrike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3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Ответственные специалисты в общеобразовательной организации (ОО):</a:t>
                      </a:r>
                      <a:endParaRPr lang="ru-RU" sz="1700" b="0" i="0" u="none" strike="noStrike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Должностные обязанности:</a:t>
                      </a:r>
                      <a:endParaRPr lang="ru-RU" sz="1700" b="0" i="0" u="none" strike="noStrike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7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Ответственный организатор ОО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Обеспечивает подготовку и проведение  итогового собеседования. Назначается, как правило, руководитель ОО, либо заместитель  руководителя ОО, на базе которой проводится итоговое собеседование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2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Организаторы вне аудитории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Обеспечивают передвижение обучающихся и  соблюдение порядка и тишины в коридоре (требования к кандидатуре не предъявляются)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Экзаменатор-собеседник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1200"/>
                        <a:buFont typeface="Times New Roman" panose="02020603050405020304" pitchFamily="18" charset="0"/>
                        <a:buNone/>
                      </a:pPr>
                      <a:r>
                        <a:rPr lang="ru-RU" sz="1700" b="0" i="0" u="none" strike="noStrike" dirty="0" smtClean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Проводит собеседование с обучающимся по  выбранной теме, а также обеспечивает проверку паспортных данных участника итогового  собеседования, и фиксирует время начала и время окончания итогового собеседования  каждого участника (может быть педагогический работник, обладающий коммуникативными  навыками, независимо от предметной специализации)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Эксперт</a:t>
                      </a:r>
                      <a:endParaRPr lang="ru-RU" sz="1700" b="0" i="0" u="none" strike="noStrike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Оценивает ответ участника (только учитель русского языка и  литературы)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Технический специалист</a:t>
                      </a:r>
                      <a:endParaRPr lang="ru-RU" sz="1700" b="0" i="0" u="none" strike="noStrike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>
                          <a:ln w="3175"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Обеспечивает получение материалов для проведения  итогового собеседования с Интернет-ресурса, а также осуществляющий  аудиозапись бесед участников с экзаменатором-собеседником</a:t>
                      </a:r>
                      <a:endParaRPr lang="ru-RU" sz="1700" b="0" i="0" u="none" strike="noStrike" dirty="0">
                        <a:ln w="3175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24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36419" y="705611"/>
            <a:ext cx="4379595" cy="465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345690">
              <a:lnSpc>
                <a:spcPct val="100000"/>
              </a:lnSpc>
            </a:pPr>
            <a:r>
              <a:rPr sz="1200" spc="-5" dirty="0">
                <a:latin typeface="Times New Roman"/>
                <a:cs typeface="Times New Roman"/>
              </a:rPr>
              <a:t>Приложение № </a:t>
            </a:r>
            <a:r>
              <a:rPr sz="1200" dirty="0">
                <a:latin typeface="Times New Roman"/>
                <a:cs typeface="Times New Roman"/>
              </a:rPr>
              <a:t>1 к</a:t>
            </a:r>
            <a:r>
              <a:rPr sz="1200" spc="-5" dirty="0">
                <a:latin typeface="Times New Roman"/>
                <a:cs typeface="Times New Roman"/>
              </a:rPr>
              <a:t> Регламенту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b="1" dirty="0">
                <a:latin typeface="Times New Roman"/>
                <a:cs typeface="Times New Roman"/>
              </a:rPr>
              <a:t>Форма </a:t>
            </a:r>
            <a:r>
              <a:rPr sz="1200" b="1" spc="-5" dirty="0">
                <a:latin typeface="Times New Roman"/>
                <a:cs typeface="Times New Roman"/>
              </a:rPr>
              <a:t>списка участников итогового</a:t>
            </a:r>
            <a:r>
              <a:rPr sz="1200" b="1" spc="40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собеседования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182614" y="1248409"/>
            <a:ext cx="860425" cy="0"/>
          </a:xfrm>
          <a:custGeom>
            <a:avLst/>
            <a:gdLst/>
            <a:ahLst/>
            <a:cxnLst/>
            <a:rect l="l" t="t" r="r" b="b"/>
            <a:pathLst>
              <a:path w="860425">
                <a:moveTo>
                  <a:pt x="0" y="0"/>
                </a:moveTo>
                <a:lnTo>
                  <a:pt x="85984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075740" y="1245361"/>
          <a:ext cx="5162548" cy="2697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3061"/>
                <a:gridCol w="1018412"/>
                <a:gridCol w="1019810"/>
                <a:gridCol w="1021461"/>
                <a:gridCol w="1079804"/>
              </a:tblGrid>
              <a:tr h="269748">
                <a:tc>
                  <a:txBody>
                    <a:bodyPr/>
                    <a:lstStyle/>
                    <a:p>
                      <a:pPr marL="127000">
                        <a:lnSpc>
                          <a:spcPts val="137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Субъект</a:t>
                      </a:r>
                      <a:r>
                        <a:rPr sz="1200" spc="-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РФ: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096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9245">
                        <a:lnSpc>
                          <a:spcPts val="137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Код</a:t>
                      </a:r>
                      <a:r>
                        <a:rPr sz="12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МСУ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5609">
                        <a:lnSpc>
                          <a:spcPts val="137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Код</a:t>
                      </a:r>
                      <a:r>
                        <a:rPr sz="12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6179566" y="1245361"/>
            <a:ext cx="0" cy="276225"/>
          </a:xfrm>
          <a:custGeom>
            <a:avLst/>
            <a:gdLst/>
            <a:ahLst/>
            <a:cxnLst/>
            <a:rect l="l" t="t" r="r" b="b"/>
            <a:pathLst>
              <a:path h="276225">
                <a:moveTo>
                  <a:pt x="0" y="0"/>
                </a:moveTo>
                <a:lnTo>
                  <a:pt x="0" y="275844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82614" y="1518157"/>
            <a:ext cx="860425" cy="0"/>
          </a:xfrm>
          <a:custGeom>
            <a:avLst/>
            <a:gdLst/>
            <a:ahLst/>
            <a:cxnLst/>
            <a:rect l="l" t="t" r="r" b="b"/>
            <a:pathLst>
              <a:path w="860425">
                <a:moveTo>
                  <a:pt x="0" y="0"/>
                </a:moveTo>
                <a:lnTo>
                  <a:pt x="85984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045452" y="1245361"/>
            <a:ext cx="0" cy="276225"/>
          </a:xfrm>
          <a:custGeom>
            <a:avLst/>
            <a:gdLst/>
            <a:ahLst/>
            <a:cxnLst/>
            <a:rect l="l" t="t" r="r" b="b"/>
            <a:pathLst>
              <a:path h="276225">
                <a:moveTo>
                  <a:pt x="0" y="0"/>
                </a:moveTo>
                <a:lnTo>
                  <a:pt x="0" y="275844"/>
                </a:lnTo>
              </a:path>
            </a:pathLst>
          </a:custGeom>
          <a:ln w="60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68120" y="1507490"/>
            <a:ext cx="26422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28900" algn="l"/>
              </a:tabLst>
            </a:pPr>
            <a:r>
              <a:rPr sz="1200" spc="-5" dirty="0">
                <a:latin typeface="Times New Roman"/>
                <a:cs typeface="Times New Roman"/>
              </a:rPr>
              <a:t>Предмет </a:t>
            </a:r>
            <a:r>
              <a:rPr sz="1200" u="sng" spc="-5" dirty="0">
                <a:latin typeface="Times New Roman"/>
                <a:cs typeface="Times New Roman"/>
              </a:rPr>
              <a:t> 	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3839972" y="1507490"/>
            <a:ext cx="158559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572260" algn="l"/>
              </a:tabLst>
            </a:pPr>
            <a:r>
              <a:rPr sz="1200" spc="-5" dirty="0">
                <a:latin typeface="Times New Roman"/>
                <a:cs typeface="Times New Roman"/>
              </a:rPr>
              <a:t>Дата 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u="sng" dirty="0">
                <a:latin typeface="Times New Roman"/>
                <a:cs typeface="Times New Roman"/>
              </a:rPr>
              <a:t> 	</a:t>
            </a:r>
            <a:endParaRPr sz="1200">
              <a:latin typeface="Times New Roman"/>
              <a:cs typeface="Times New Roman"/>
            </a:endParaRPr>
          </a:p>
        </p:txBody>
      </p: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1080820" y="2046985"/>
          <a:ext cx="6078930" cy="72646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261"/>
                <a:gridCol w="3445256"/>
                <a:gridCol w="2042413"/>
              </a:tblGrid>
              <a:tr h="531875">
                <a:tc>
                  <a:txBody>
                    <a:bodyPr/>
                    <a:lstStyle/>
                    <a:p>
                      <a:pPr marL="69850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№</a:t>
                      </a:r>
                      <a:r>
                        <a:rPr sz="1200" b="1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п.п.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ФИО</a:t>
                      </a:r>
                      <a:r>
                        <a:rPr sz="12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участника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21640" indent="-35560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Номер</a:t>
                      </a:r>
                      <a:r>
                        <a:rPr sz="1200" b="1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аудитории/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216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отметка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200" b="1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неявке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012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3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4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47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4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4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605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4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7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4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70002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797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13305" y="705611"/>
            <a:ext cx="4993005" cy="465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59100">
              <a:lnSpc>
                <a:spcPct val="100000"/>
              </a:lnSpc>
            </a:pPr>
            <a:r>
              <a:rPr sz="1200" spc="-5" dirty="0">
                <a:latin typeface="Times New Roman"/>
                <a:cs typeface="Times New Roman"/>
              </a:rPr>
              <a:t>Приложение № </a:t>
            </a:r>
            <a:r>
              <a:rPr sz="1200" dirty="0">
                <a:latin typeface="Times New Roman"/>
                <a:cs typeface="Times New Roman"/>
              </a:rPr>
              <a:t>2 к</a:t>
            </a:r>
            <a:r>
              <a:rPr sz="1200" spc="-5" dirty="0">
                <a:latin typeface="Times New Roman"/>
                <a:cs typeface="Times New Roman"/>
              </a:rPr>
              <a:t> Регламенту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200" b="1" spc="-5" dirty="0">
                <a:latin typeface="Times New Roman"/>
                <a:cs typeface="Times New Roman"/>
              </a:rPr>
              <a:t>Ведомость учета проведения итогового собеседования </a:t>
            </a:r>
            <a:r>
              <a:rPr sz="1200" b="1" dirty="0">
                <a:latin typeface="Times New Roman"/>
                <a:cs typeface="Times New Roman"/>
              </a:rPr>
              <a:t>в</a:t>
            </a:r>
            <a:r>
              <a:rPr sz="1200" b="1" spc="114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аудитории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79108" y="9110534"/>
            <a:ext cx="67945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25" dirty="0">
                <a:latin typeface="Arial"/>
                <a:cs typeface="Arial"/>
              </a:rPr>
              <a:t>ФИО</a:t>
            </a:r>
            <a:r>
              <a:rPr sz="750" spc="-40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эксперта</a:t>
            </a:r>
            <a:endParaRPr sz="7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089" y="9110534"/>
            <a:ext cx="413384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-15" dirty="0">
                <a:latin typeface="Arial"/>
                <a:cs typeface="Arial"/>
              </a:rPr>
              <a:t>П</a:t>
            </a:r>
            <a:r>
              <a:rPr sz="750" spc="-10" dirty="0">
                <a:latin typeface="Arial"/>
                <a:cs typeface="Arial"/>
              </a:rPr>
              <a:t>о</a:t>
            </a:r>
            <a:r>
              <a:rPr sz="750" spc="25" dirty="0">
                <a:latin typeface="Arial"/>
                <a:cs typeface="Arial"/>
              </a:rPr>
              <a:t>д</a:t>
            </a:r>
            <a:r>
              <a:rPr sz="750" spc="5" dirty="0">
                <a:latin typeface="Arial"/>
                <a:cs typeface="Arial"/>
              </a:rPr>
              <a:t>п</a:t>
            </a:r>
            <a:r>
              <a:rPr sz="750" spc="-10" dirty="0">
                <a:latin typeface="Arial"/>
                <a:cs typeface="Arial"/>
              </a:rPr>
              <a:t>и</a:t>
            </a:r>
            <a:r>
              <a:rPr sz="750" spc="30" dirty="0">
                <a:latin typeface="Arial"/>
                <a:cs typeface="Arial"/>
              </a:rPr>
              <a:t>с</a:t>
            </a:r>
            <a:r>
              <a:rPr sz="750" spc="5" dirty="0">
                <a:latin typeface="Arial"/>
                <a:cs typeface="Arial"/>
              </a:rPr>
              <a:t>ь</a:t>
            </a:r>
            <a:endParaRPr sz="7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55099" y="9110534"/>
            <a:ext cx="23749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20" dirty="0">
                <a:latin typeface="Arial"/>
                <a:cs typeface="Arial"/>
              </a:rPr>
              <a:t>Д</a:t>
            </a:r>
            <a:r>
              <a:rPr sz="750" spc="-10" dirty="0">
                <a:latin typeface="Arial"/>
                <a:cs typeface="Arial"/>
              </a:rPr>
              <a:t>а</a:t>
            </a:r>
            <a:r>
              <a:rPr sz="750" spc="-55" dirty="0">
                <a:latin typeface="Arial"/>
                <a:cs typeface="Arial"/>
              </a:rPr>
              <a:t>т</a:t>
            </a:r>
            <a:r>
              <a:rPr sz="750" spc="5" dirty="0">
                <a:latin typeface="Arial"/>
                <a:cs typeface="Arial"/>
              </a:rPr>
              <a:t>а</a:t>
            </a:r>
            <a:endParaRPr sz="7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76984" y="8960497"/>
            <a:ext cx="5270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5" dirty="0">
                <a:latin typeface="Arial"/>
                <a:cs typeface="Arial"/>
              </a:rPr>
              <a:t>/</a:t>
            </a:r>
            <a:endParaRPr sz="7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84073" y="8960497"/>
            <a:ext cx="5270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5" dirty="0">
                <a:latin typeface="Arial"/>
                <a:cs typeface="Arial"/>
              </a:rPr>
              <a:t>/</a:t>
            </a:r>
            <a:endParaRPr sz="7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76984" y="8509875"/>
            <a:ext cx="5270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5" dirty="0">
                <a:latin typeface="Arial"/>
                <a:cs typeface="Arial"/>
              </a:rPr>
              <a:t>/</a:t>
            </a:r>
            <a:endParaRPr sz="7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84073" y="8509875"/>
            <a:ext cx="52705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5" dirty="0">
                <a:latin typeface="Arial"/>
                <a:cs typeface="Arial"/>
              </a:rPr>
              <a:t>/</a:t>
            </a:r>
            <a:endParaRPr sz="7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65767" y="8660165"/>
            <a:ext cx="150368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25" dirty="0">
                <a:latin typeface="Arial"/>
                <a:cs typeface="Arial"/>
              </a:rPr>
              <a:t>ФИО</a:t>
            </a:r>
            <a:r>
              <a:rPr sz="750" spc="-2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экзаменатора-собеседника</a:t>
            </a:r>
            <a:endParaRPr sz="7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50089" y="8660165"/>
            <a:ext cx="413384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-15" dirty="0">
                <a:latin typeface="Arial"/>
                <a:cs typeface="Arial"/>
              </a:rPr>
              <a:t>П</a:t>
            </a:r>
            <a:r>
              <a:rPr sz="750" spc="-10" dirty="0">
                <a:latin typeface="Arial"/>
                <a:cs typeface="Arial"/>
              </a:rPr>
              <a:t>о</a:t>
            </a:r>
            <a:r>
              <a:rPr sz="750" spc="25" dirty="0">
                <a:latin typeface="Arial"/>
                <a:cs typeface="Arial"/>
              </a:rPr>
              <a:t>д</a:t>
            </a:r>
            <a:r>
              <a:rPr sz="750" spc="5" dirty="0">
                <a:latin typeface="Arial"/>
                <a:cs typeface="Arial"/>
              </a:rPr>
              <a:t>п</a:t>
            </a:r>
            <a:r>
              <a:rPr sz="750" spc="-10" dirty="0">
                <a:latin typeface="Arial"/>
                <a:cs typeface="Arial"/>
              </a:rPr>
              <a:t>и</a:t>
            </a:r>
            <a:r>
              <a:rPr sz="750" spc="30" dirty="0">
                <a:latin typeface="Arial"/>
                <a:cs typeface="Arial"/>
              </a:rPr>
              <a:t>с</a:t>
            </a:r>
            <a:r>
              <a:rPr sz="750" spc="5" dirty="0">
                <a:latin typeface="Arial"/>
                <a:cs typeface="Arial"/>
              </a:rPr>
              <a:t>ь</a:t>
            </a:r>
            <a:endParaRPr sz="7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55099" y="8660165"/>
            <a:ext cx="237490" cy="128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spc="20" dirty="0">
                <a:latin typeface="Arial"/>
                <a:cs typeface="Arial"/>
              </a:rPr>
              <a:t>Д</a:t>
            </a:r>
            <a:r>
              <a:rPr sz="750" spc="-10" dirty="0">
                <a:latin typeface="Arial"/>
                <a:cs typeface="Arial"/>
              </a:rPr>
              <a:t>а</a:t>
            </a:r>
            <a:r>
              <a:rPr sz="750" spc="-55" dirty="0">
                <a:latin typeface="Arial"/>
                <a:cs typeface="Arial"/>
              </a:rPr>
              <a:t>т</a:t>
            </a:r>
            <a:r>
              <a:rPr sz="750" spc="5" dirty="0">
                <a:latin typeface="Arial"/>
                <a:cs typeface="Arial"/>
              </a:rPr>
              <a:t>а</a:t>
            </a:r>
            <a:endParaRPr sz="7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39900" y="1530873"/>
            <a:ext cx="4599940" cy="762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6985">
              <a:lnSpc>
                <a:spcPct val="100000"/>
              </a:lnSpc>
            </a:pPr>
            <a:r>
              <a:rPr sz="950" spc="5" dirty="0">
                <a:latin typeface="Arial"/>
                <a:cs typeface="Arial"/>
              </a:rPr>
              <a:t>ИС-02. </a:t>
            </a:r>
            <a:r>
              <a:rPr sz="950" spc="-20" dirty="0">
                <a:latin typeface="Arial"/>
                <a:cs typeface="Arial"/>
              </a:rPr>
              <a:t>Форма </a:t>
            </a:r>
            <a:r>
              <a:rPr sz="950" spc="-5" dirty="0">
                <a:latin typeface="Arial"/>
                <a:cs typeface="Arial"/>
              </a:rPr>
              <a:t>ведомости </a:t>
            </a:r>
            <a:r>
              <a:rPr sz="950" spc="-25" dirty="0">
                <a:latin typeface="Arial"/>
                <a:cs typeface="Arial"/>
              </a:rPr>
              <a:t>учета </a:t>
            </a:r>
            <a:r>
              <a:rPr sz="950" spc="-20" dirty="0">
                <a:latin typeface="Arial"/>
                <a:cs typeface="Arial"/>
              </a:rPr>
              <a:t>проведения </a:t>
            </a:r>
            <a:r>
              <a:rPr sz="950" spc="-10" dirty="0">
                <a:latin typeface="Arial"/>
                <a:cs typeface="Arial"/>
              </a:rPr>
              <a:t>итогового собеседования </a:t>
            </a:r>
            <a:r>
              <a:rPr sz="950" spc="-5" dirty="0">
                <a:latin typeface="Arial"/>
                <a:cs typeface="Arial"/>
              </a:rPr>
              <a:t>в</a:t>
            </a:r>
            <a:r>
              <a:rPr sz="950" spc="-65" dirty="0">
                <a:latin typeface="Arial"/>
                <a:cs typeface="Arial"/>
              </a:rPr>
              <a:t> </a:t>
            </a:r>
            <a:r>
              <a:rPr sz="950" spc="-30" dirty="0">
                <a:latin typeface="Arial"/>
                <a:cs typeface="Arial"/>
              </a:rPr>
              <a:t>аудитории</a:t>
            </a:r>
            <a:endParaRPr sz="950">
              <a:latin typeface="Arial"/>
              <a:cs typeface="Arial"/>
            </a:endParaRPr>
          </a:p>
          <a:p>
            <a:pPr marL="12700" marR="5080">
              <a:lnSpc>
                <a:spcPct val="262800"/>
              </a:lnSpc>
              <a:spcBef>
                <a:spcPts val="15"/>
              </a:spcBef>
              <a:tabLst>
                <a:tab pos="1477645" algn="l"/>
                <a:tab pos="2063114" algn="l"/>
                <a:tab pos="2792095" algn="l"/>
                <a:tab pos="4106545" algn="l"/>
              </a:tabLst>
            </a:pPr>
            <a:r>
              <a:rPr sz="750" spc="-15" dirty="0">
                <a:latin typeface="Arial"/>
                <a:cs typeface="Arial"/>
              </a:rPr>
              <a:t>С</a:t>
            </a:r>
            <a:r>
              <a:rPr sz="750" spc="30" dirty="0">
                <a:latin typeface="Arial"/>
                <a:cs typeface="Arial"/>
              </a:rPr>
              <a:t>у</a:t>
            </a:r>
            <a:r>
              <a:rPr sz="750" spc="-20" dirty="0">
                <a:latin typeface="Arial"/>
                <a:cs typeface="Arial"/>
              </a:rPr>
              <a:t>б</a:t>
            </a:r>
            <a:r>
              <a:rPr sz="750" dirty="0">
                <a:latin typeface="Arial"/>
                <a:cs typeface="Arial"/>
              </a:rPr>
              <a:t>ъ</a:t>
            </a:r>
            <a:r>
              <a:rPr sz="750" spc="-10" dirty="0">
                <a:latin typeface="Arial"/>
                <a:cs typeface="Arial"/>
              </a:rPr>
              <a:t>е</a:t>
            </a:r>
            <a:r>
              <a:rPr sz="750" spc="20" dirty="0">
                <a:latin typeface="Arial"/>
                <a:cs typeface="Arial"/>
              </a:rPr>
              <a:t>к</a:t>
            </a:r>
            <a:r>
              <a:rPr sz="750" spc="5" dirty="0">
                <a:latin typeface="Arial"/>
                <a:cs typeface="Arial"/>
              </a:rPr>
              <a:t>т</a:t>
            </a:r>
            <a:r>
              <a:rPr sz="750" spc="-30" dirty="0">
                <a:latin typeface="Arial"/>
                <a:cs typeface="Arial"/>
              </a:rPr>
              <a:t> </a:t>
            </a:r>
            <a:r>
              <a:rPr sz="750" spc="25" dirty="0">
                <a:latin typeface="Arial"/>
                <a:cs typeface="Arial"/>
              </a:rPr>
              <a:t>Р</a:t>
            </a:r>
            <a:r>
              <a:rPr sz="750" spc="10" dirty="0">
                <a:latin typeface="Arial"/>
                <a:cs typeface="Arial"/>
              </a:rPr>
              <a:t>Ф</a:t>
            </a:r>
            <a:r>
              <a:rPr sz="750" dirty="0">
                <a:latin typeface="Arial"/>
                <a:cs typeface="Arial"/>
              </a:rPr>
              <a:t>	</a:t>
            </a:r>
            <a:r>
              <a:rPr sz="750" spc="25" dirty="0">
                <a:latin typeface="Arial"/>
                <a:cs typeface="Arial"/>
              </a:rPr>
              <a:t>К</a:t>
            </a:r>
            <a:r>
              <a:rPr sz="750" spc="-10" dirty="0">
                <a:latin typeface="Arial"/>
                <a:cs typeface="Arial"/>
              </a:rPr>
              <a:t>о</a:t>
            </a:r>
            <a:r>
              <a:rPr sz="750" spc="10" dirty="0">
                <a:latin typeface="Arial"/>
                <a:cs typeface="Arial"/>
              </a:rPr>
              <a:t>д</a:t>
            </a:r>
            <a:r>
              <a:rPr sz="750" spc="50" dirty="0">
                <a:latin typeface="Arial"/>
                <a:cs typeface="Arial"/>
              </a:rPr>
              <a:t> </a:t>
            </a:r>
            <a:r>
              <a:rPr sz="750" spc="15" dirty="0">
                <a:latin typeface="Arial"/>
                <a:cs typeface="Arial"/>
              </a:rPr>
              <a:t>М</a:t>
            </a:r>
            <a:r>
              <a:rPr sz="750" spc="-15" dirty="0">
                <a:latin typeface="Arial"/>
                <a:cs typeface="Arial"/>
              </a:rPr>
              <a:t>С</a:t>
            </a:r>
            <a:r>
              <a:rPr sz="750" spc="10" dirty="0">
                <a:latin typeface="Arial"/>
                <a:cs typeface="Arial"/>
              </a:rPr>
              <a:t>У</a:t>
            </a:r>
            <a:r>
              <a:rPr sz="750" dirty="0">
                <a:latin typeface="Arial"/>
                <a:cs typeface="Arial"/>
              </a:rPr>
              <a:t>		</a:t>
            </a:r>
            <a:r>
              <a:rPr sz="750" spc="25" dirty="0">
                <a:latin typeface="Arial"/>
                <a:cs typeface="Arial"/>
              </a:rPr>
              <a:t>К</a:t>
            </a:r>
            <a:r>
              <a:rPr sz="750" spc="-10" dirty="0">
                <a:latin typeface="Arial"/>
                <a:cs typeface="Arial"/>
              </a:rPr>
              <a:t>о</a:t>
            </a:r>
            <a:r>
              <a:rPr sz="750" spc="10" dirty="0">
                <a:latin typeface="Arial"/>
                <a:cs typeface="Arial"/>
              </a:rPr>
              <a:t>д</a:t>
            </a:r>
            <a:r>
              <a:rPr sz="750" spc="50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О</a:t>
            </a:r>
            <a:r>
              <a:rPr sz="750" spc="10" dirty="0">
                <a:latin typeface="Arial"/>
                <a:cs typeface="Arial"/>
              </a:rPr>
              <a:t>О</a:t>
            </a:r>
            <a:r>
              <a:rPr sz="750" dirty="0">
                <a:latin typeface="Arial"/>
                <a:cs typeface="Arial"/>
              </a:rPr>
              <a:t>	</a:t>
            </a:r>
            <a:r>
              <a:rPr sz="750" spc="25" dirty="0">
                <a:latin typeface="Arial"/>
                <a:cs typeface="Arial"/>
              </a:rPr>
              <a:t>А</a:t>
            </a:r>
            <a:r>
              <a:rPr sz="750" spc="30" dirty="0">
                <a:latin typeface="Arial"/>
                <a:cs typeface="Arial"/>
              </a:rPr>
              <a:t>у</a:t>
            </a:r>
            <a:r>
              <a:rPr sz="750" spc="25" dirty="0">
                <a:latin typeface="Arial"/>
                <a:cs typeface="Arial"/>
              </a:rPr>
              <a:t>д</a:t>
            </a:r>
            <a:r>
              <a:rPr sz="750" spc="-10" dirty="0">
                <a:latin typeface="Arial"/>
                <a:cs typeface="Arial"/>
              </a:rPr>
              <a:t>и</a:t>
            </a:r>
            <a:r>
              <a:rPr sz="750" spc="-55" dirty="0">
                <a:latin typeface="Arial"/>
                <a:cs typeface="Arial"/>
              </a:rPr>
              <a:t>т</a:t>
            </a:r>
            <a:r>
              <a:rPr sz="750" spc="-10" dirty="0">
                <a:latin typeface="Arial"/>
                <a:cs typeface="Arial"/>
              </a:rPr>
              <a:t>ори</a:t>
            </a:r>
            <a:r>
              <a:rPr sz="750" spc="5" dirty="0">
                <a:latin typeface="Arial"/>
                <a:cs typeface="Arial"/>
              </a:rPr>
              <a:t>я  </a:t>
            </a:r>
            <a:r>
              <a:rPr sz="750" dirty="0">
                <a:latin typeface="Arial"/>
                <a:cs typeface="Arial"/>
              </a:rPr>
              <a:t>Предмет		</a:t>
            </a:r>
            <a:r>
              <a:rPr sz="750" spc="-10" dirty="0">
                <a:latin typeface="Arial"/>
                <a:cs typeface="Arial"/>
              </a:rPr>
              <a:t>Дата</a:t>
            </a:r>
            <a:endParaRPr sz="7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87491" y="1827770"/>
            <a:ext cx="518795" cy="0"/>
          </a:xfrm>
          <a:custGeom>
            <a:avLst/>
            <a:gdLst/>
            <a:ahLst/>
            <a:cxnLst/>
            <a:rect l="l" t="t" r="r" b="b"/>
            <a:pathLst>
              <a:path w="518794">
                <a:moveTo>
                  <a:pt x="0" y="0"/>
                </a:moveTo>
                <a:lnTo>
                  <a:pt x="518364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83740" y="1827820"/>
            <a:ext cx="526415" cy="0"/>
          </a:xfrm>
          <a:custGeom>
            <a:avLst/>
            <a:gdLst/>
            <a:ahLst/>
            <a:cxnLst/>
            <a:rect l="l" t="t" r="r" b="b"/>
            <a:pathLst>
              <a:path w="526414">
                <a:moveTo>
                  <a:pt x="0" y="0"/>
                </a:moveTo>
                <a:lnTo>
                  <a:pt x="525866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79527" y="1827770"/>
            <a:ext cx="495934" cy="0"/>
          </a:xfrm>
          <a:custGeom>
            <a:avLst/>
            <a:gdLst/>
            <a:ahLst/>
            <a:cxnLst/>
            <a:rect l="l" t="t" r="r" b="b"/>
            <a:pathLst>
              <a:path w="495935">
                <a:moveTo>
                  <a:pt x="0" y="0"/>
                </a:moveTo>
                <a:lnTo>
                  <a:pt x="495909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475826" y="1827820"/>
            <a:ext cx="503555" cy="0"/>
          </a:xfrm>
          <a:custGeom>
            <a:avLst/>
            <a:gdLst/>
            <a:ahLst/>
            <a:cxnLst/>
            <a:rect l="l" t="t" r="r" b="b"/>
            <a:pathLst>
              <a:path w="503554">
                <a:moveTo>
                  <a:pt x="0" y="0"/>
                </a:moveTo>
                <a:lnTo>
                  <a:pt x="503361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734304" y="1827770"/>
            <a:ext cx="548640" cy="0"/>
          </a:xfrm>
          <a:custGeom>
            <a:avLst/>
            <a:gdLst/>
            <a:ahLst/>
            <a:cxnLst/>
            <a:rect l="l" t="t" r="r" b="b"/>
            <a:pathLst>
              <a:path w="548639">
                <a:moveTo>
                  <a:pt x="0" y="0"/>
                </a:moveTo>
                <a:lnTo>
                  <a:pt x="548421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730603" y="1827820"/>
            <a:ext cx="556260" cy="0"/>
          </a:xfrm>
          <a:custGeom>
            <a:avLst/>
            <a:gdLst/>
            <a:ahLst/>
            <a:cxnLst/>
            <a:rect l="l" t="t" r="r" b="b"/>
            <a:pathLst>
              <a:path w="556260">
                <a:moveTo>
                  <a:pt x="0" y="0"/>
                </a:moveTo>
                <a:lnTo>
                  <a:pt x="555872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87491" y="2023123"/>
            <a:ext cx="518795" cy="0"/>
          </a:xfrm>
          <a:custGeom>
            <a:avLst/>
            <a:gdLst/>
            <a:ahLst/>
            <a:cxnLst/>
            <a:rect l="l" t="t" r="r" b="b"/>
            <a:pathLst>
              <a:path w="518794">
                <a:moveTo>
                  <a:pt x="0" y="0"/>
                </a:moveTo>
                <a:lnTo>
                  <a:pt x="518364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83740" y="2023073"/>
            <a:ext cx="526415" cy="0"/>
          </a:xfrm>
          <a:custGeom>
            <a:avLst/>
            <a:gdLst/>
            <a:ahLst/>
            <a:cxnLst/>
            <a:rect l="l" t="t" r="r" b="b"/>
            <a:pathLst>
              <a:path w="526414">
                <a:moveTo>
                  <a:pt x="0" y="0"/>
                </a:moveTo>
                <a:lnTo>
                  <a:pt x="525866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479527" y="2023123"/>
            <a:ext cx="495934" cy="0"/>
          </a:xfrm>
          <a:custGeom>
            <a:avLst/>
            <a:gdLst/>
            <a:ahLst/>
            <a:cxnLst/>
            <a:rect l="l" t="t" r="r" b="b"/>
            <a:pathLst>
              <a:path w="495935">
                <a:moveTo>
                  <a:pt x="0" y="0"/>
                </a:moveTo>
                <a:lnTo>
                  <a:pt x="495909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475826" y="2023073"/>
            <a:ext cx="503555" cy="0"/>
          </a:xfrm>
          <a:custGeom>
            <a:avLst/>
            <a:gdLst/>
            <a:ahLst/>
            <a:cxnLst/>
            <a:rect l="l" t="t" r="r" b="b"/>
            <a:pathLst>
              <a:path w="503554">
                <a:moveTo>
                  <a:pt x="0" y="0"/>
                </a:moveTo>
                <a:lnTo>
                  <a:pt x="503361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34304" y="2023123"/>
            <a:ext cx="548640" cy="0"/>
          </a:xfrm>
          <a:custGeom>
            <a:avLst/>
            <a:gdLst/>
            <a:ahLst/>
            <a:cxnLst/>
            <a:rect l="l" t="t" r="r" b="b"/>
            <a:pathLst>
              <a:path w="548639">
                <a:moveTo>
                  <a:pt x="0" y="0"/>
                </a:moveTo>
                <a:lnTo>
                  <a:pt x="548421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730603" y="2023073"/>
            <a:ext cx="556260" cy="0"/>
          </a:xfrm>
          <a:custGeom>
            <a:avLst/>
            <a:gdLst/>
            <a:ahLst/>
            <a:cxnLst/>
            <a:rect l="l" t="t" r="r" b="b"/>
            <a:pathLst>
              <a:path w="556260">
                <a:moveTo>
                  <a:pt x="0" y="0"/>
                </a:moveTo>
                <a:lnTo>
                  <a:pt x="555872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22204" y="2300898"/>
            <a:ext cx="1427480" cy="0"/>
          </a:xfrm>
          <a:custGeom>
            <a:avLst/>
            <a:gdLst/>
            <a:ahLst/>
            <a:cxnLst/>
            <a:rect l="l" t="t" r="r" b="b"/>
            <a:pathLst>
              <a:path w="1427479">
                <a:moveTo>
                  <a:pt x="0" y="0"/>
                </a:moveTo>
                <a:lnTo>
                  <a:pt x="1427315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018453" y="2300948"/>
            <a:ext cx="1435100" cy="0"/>
          </a:xfrm>
          <a:custGeom>
            <a:avLst/>
            <a:gdLst/>
            <a:ahLst/>
            <a:cxnLst/>
            <a:rect l="l" t="t" r="r" b="b"/>
            <a:pathLst>
              <a:path w="1435100">
                <a:moveTo>
                  <a:pt x="0" y="0"/>
                </a:moveTo>
                <a:lnTo>
                  <a:pt x="1434817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740048" y="1835272"/>
            <a:ext cx="0" cy="187960"/>
          </a:xfrm>
          <a:custGeom>
            <a:avLst/>
            <a:gdLst/>
            <a:ahLst/>
            <a:cxnLst/>
            <a:rect l="l" t="t" r="r" b="b"/>
            <a:pathLst>
              <a:path h="187960">
                <a:moveTo>
                  <a:pt x="0" y="0"/>
                </a:moveTo>
                <a:lnTo>
                  <a:pt x="0" y="187850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739998" y="183152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0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533846" y="8646386"/>
            <a:ext cx="2576830" cy="0"/>
          </a:xfrm>
          <a:custGeom>
            <a:avLst/>
            <a:gdLst/>
            <a:ahLst/>
            <a:cxnLst/>
            <a:rect l="l" t="t" r="r" b="b"/>
            <a:pathLst>
              <a:path w="2576829">
                <a:moveTo>
                  <a:pt x="0" y="0"/>
                </a:moveTo>
                <a:lnTo>
                  <a:pt x="2576819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30096" y="8646386"/>
            <a:ext cx="2584450" cy="0"/>
          </a:xfrm>
          <a:custGeom>
            <a:avLst/>
            <a:gdLst/>
            <a:ahLst/>
            <a:cxnLst/>
            <a:rect l="l" t="t" r="r" b="b"/>
            <a:pathLst>
              <a:path w="2584450">
                <a:moveTo>
                  <a:pt x="0" y="0"/>
                </a:moveTo>
                <a:lnTo>
                  <a:pt x="2584371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305910" y="8646386"/>
            <a:ext cx="1112520" cy="0"/>
          </a:xfrm>
          <a:custGeom>
            <a:avLst/>
            <a:gdLst/>
            <a:ahLst/>
            <a:cxnLst/>
            <a:rect l="l" t="t" r="r" b="b"/>
            <a:pathLst>
              <a:path w="1112520">
                <a:moveTo>
                  <a:pt x="0" y="0"/>
                </a:moveTo>
                <a:lnTo>
                  <a:pt x="1112045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302209" y="8646386"/>
            <a:ext cx="1120140" cy="0"/>
          </a:xfrm>
          <a:custGeom>
            <a:avLst/>
            <a:gdLst/>
            <a:ahLst/>
            <a:cxnLst/>
            <a:rect l="l" t="t" r="r" b="b"/>
            <a:pathLst>
              <a:path w="1120139">
                <a:moveTo>
                  <a:pt x="0" y="0"/>
                </a:moveTo>
                <a:lnTo>
                  <a:pt x="1119547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533846" y="9097008"/>
            <a:ext cx="2576830" cy="0"/>
          </a:xfrm>
          <a:custGeom>
            <a:avLst/>
            <a:gdLst/>
            <a:ahLst/>
            <a:cxnLst/>
            <a:rect l="l" t="t" r="r" b="b"/>
            <a:pathLst>
              <a:path w="2576829">
                <a:moveTo>
                  <a:pt x="0" y="0"/>
                </a:moveTo>
                <a:lnTo>
                  <a:pt x="2576819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530096" y="9097008"/>
            <a:ext cx="2584450" cy="0"/>
          </a:xfrm>
          <a:custGeom>
            <a:avLst/>
            <a:gdLst/>
            <a:ahLst/>
            <a:cxnLst/>
            <a:rect l="l" t="t" r="r" b="b"/>
            <a:pathLst>
              <a:path w="2584450">
                <a:moveTo>
                  <a:pt x="0" y="0"/>
                </a:moveTo>
                <a:lnTo>
                  <a:pt x="2584371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305910" y="9097008"/>
            <a:ext cx="1112520" cy="0"/>
          </a:xfrm>
          <a:custGeom>
            <a:avLst/>
            <a:gdLst/>
            <a:ahLst/>
            <a:cxnLst/>
            <a:rect l="l" t="t" r="r" b="b"/>
            <a:pathLst>
              <a:path w="1112520">
                <a:moveTo>
                  <a:pt x="0" y="0"/>
                </a:moveTo>
                <a:lnTo>
                  <a:pt x="1112045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302209" y="9097008"/>
            <a:ext cx="1120140" cy="0"/>
          </a:xfrm>
          <a:custGeom>
            <a:avLst/>
            <a:gdLst/>
            <a:ahLst/>
            <a:cxnLst/>
            <a:rect l="l" t="t" r="r" b="b"/>
            <a:pathLst>
              <a:path w="1120139">
                <a:moveTo>
                  <a:pt x="0" y="0"/>
                </a:moveTo>
                <a:lnTo>
                  <a:pt x="1119547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179989" y="1827770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5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179989" y="1824019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2804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705856" y="1835272"/>
            <a:ext cx="0" cy="187960"/>
          </a:xfrm>
          <a:custGeom>
            <a:avLst/>
            <a:gdLst/>
            <a:ahLst/>
            <a:cxnLst/>
            <a:rect l="l" t="t" r="r" b="b"/>
            <a:pathLst>
              <a:path h="187960">
                <a:moveTo>
                  <a:pt x="0" y="0"/>
                </a:moveTo>
                <a:lnTo>
                  <a:pt x="0" y="187850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705906" y="183152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0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472025" y="1827770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5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472075" y="1824019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2804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975436" y="1835272"/>
            <a:ext cx="0" cy="187960"/>
          </a:xfrm>
          <a:custGeom>
            <a:avLst/>
            <a:gdLst/>
            <a:ahLst/>
            <a:cxnLst/>
            <a:rect l="l" t="t" r="r" b="b"/>
            <a:pathLst>
              <a:path h="187960">
                <a:moveTo>
                  <a:pt x="0" y="0"/>
                </a:moveTo>
                <a:lnTo>
                  <a:pt x="0" y="187850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75386" y="183152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0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726802" y="1827770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5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726852" y="1824019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2804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282725" y="1835272"/>
            <a:ext cx="0" cy="187960"/>
          </a:xfrm>
          <a:custGeom>
            <a:avLst/>
            <a:gdLst/>
            <a:ahLst/>
            <a:cxnLst/>
            <a:rect l="l" t="t" r="r" b="b"/>
            <a:pathLst>
              <a:path h="187960">
                <a:moveTo>
                  <a:pt x="0" y="0"/>
                </a:moveTo>
                <a:lnTo>
                  <a:pt x="0" y="187850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282676" y="183152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0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169122" y="1827770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0"/>
                </a:moveTo>
                <a:lnTo>
                  <a:pt x="0" y="195352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169172" y="1824019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2804"/>
                </a:lnTo>
              </a:path>
            </a:pathLst>
          </a:custGeom>
          <a:ln w="75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176623" y="1827770"/>
            <a:ext cx="563880" cy="0"/>
          </a:xfrm>
          <a:custGeom>
            <a:avLst/>
            <a:gdLst/>
            <a:ahLst/>
            <a:cxnLst/>
            <a:rect l="l" t="t" r="r" b="b"/>
            <a:pathLst>
              <a:path w="563879">
                <a:moveTo>
                  <a:pt x="0" y="0"/>
                </a:moveTo>
                <a:lnTo>
                  <a:pt x="563424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172922" y="1827820"/>
            <a:ext cx="570865" cy="0"/>
          </a:xfrm>
          <a:custGeom>
            <a:avLst/>
            <a:gdLst/>
            <a:ahLst/>
            <a:cxnLst/>
            <a:rect l="l" t="t" r="r" b="b"/>
            <a:pathLst>
              <a:path w="570865">
                <a:moveTo>
                  <a:pt x="0" y="0"/>
                </a:moveTo>
                <a:lnTo>
                  <a:pt x="570876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176623" y="2023123"/>
            <a:ext cx="563880" cy="0"/>
          </a:xfrm>
          <a:custGeom>
            <a:avLst/>
            <a:gdLst/>
            <a:ahLst/>
            <a:cxnLst/>
            <a:rect l="l" t="t" r="r" b="b"/>
            <a:pathLst>
              <a:path w="563879">
                <a:moveTo>
                  <a:pt x="0" y="0"/>
                </a:moveTo>
                <a:lnTo>
                  <a:pt x="563424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172922" y="2023073"/>
            <a:ext cx="570865" cy="0"/>
          </a:xfrm>
          <a:custGeom>
            <a:avLst/>
            <a:gdLst/>
            <a:ahLst/>
            <a:cxnLst/>
            <a:rect l="l" t="t" r="r" b="b"/>
            <a:pathLst>
              <a:path w="570865">
                <a:moveTo>
                  <a:pt x="0" y="0"/>
                </a:moveTo>
                <a:lnTo>
                  <a:pt x="570876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870413" y="2300898"/>
            <a:ext cx="1390015" cy="0"/>
          </a:xfrm>
          <a:custGeom>
            <a:avLst/>
            <a:gdLst/>
            <a:ahLst/>
            <a:cxnLst/>
            <a:rect l="l" t="t" r="r" b="b"/>
            <a:pathLst>
              <a:path w="1390014">
                <a:moveTo>
                  <a:pt x="0" y="0"/>
                </a:moveTo>
                <a:lnTo>
                  <a:pt x="1389807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866612" y="2300948"/>
            <a:ext cx="1397635" cy="0"/>
          </a:xfrm>
          <a:custGeom>
            <a:avLst/>
            <a:gdLst/>
            <a:ahLst/>
            <a:cxnLst/>
            <a:rect l="l" t="t" r="r" b="b"/>
            <a:pathLst>
              <a:path w="1397635">
                <a:moveTo>
                  <a:pt x="0" y="0"/>
                </a:moveTo>
                <a:lnTo>
                  <a:pt x="1397309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8" name="object 58"/>
          <p:cNvGraphicFramePr>
            <a:graphicFrameLocks noGrp="1"/>
          </p:cNvGraphicFramePr>
          <p:nvPr/>
        </p:nvGraphicFramePr>
        <p:xfrm>
          <a:off x="1530096" y="2514981"/>
          <a:ext cx="5206173" cy="58273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563"/>
                <a:gridCol w="2073483"/>
                <a:gridCol w="435546"/>
                <a:gridCol w="450899"/>
                <a:gridCol w="428144"/>
                <a:gridCol w="480806"/>
                <a:gridCol w="503361"/>
                <a:gridCol w="548371"/>
              </a:tblGrid>
              <a:tr h="315335">
                <a:tc>
                  <a:txBody>
                    <a:bodyPr/>
                    <a:lstStyle/>
                    <a:p>
                      <a:pPr marL="67310" marR="67310" indent="22225">
                        <a:lnSpc>
                          <a:spcPct val="113900"/>
                        </a:lnSpc>
                        <a:spcBef>
                          <a:spcPts val="245"/>
                        </a:spcBef>
                      </a:pPr>
                      <a:r>
                        <a:rPr sz="650" dirty="0">
                          <a:latin typeface="Arial"/>
                          <a:cs typeface="Arial"/>
                        </a:rPr>
                        <a:t>№  п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п.</a:t>
                      </a:r>
                    </a:p>
                  </a:txBody>
                  <a:tcPr marL="0" marR="0" marT="31115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50" spc="10" dirty="0">
                          <a:latin typeface="Arial"/>
                          <a:cs typeface="Arial"/>
                        </a:rPr>
                        <a:t>ФИО</a:t>
                      </a:r>
                      <a:r>
                        <a:rPr sz="6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650" spc="10" dirty="0">
                          <a:latin typeface="Arial"/>
                          <a:cs typeface="Arial"/>
                        </a:rPr>
                        <a:t>участника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60"/>
                        </a:lnSpc>
                      </a:pPr>
                      <a:r>
                        <a:rPr sz="650" spc="-20" dirty="0">
                          <a:latin typeface="Arial"/>
                          <a:cs typeface="Arial"/>
                        </a:rPr>
                        <a:t>Серия</a:t>
                      </a:r>
                      <a:endParaRPr sz="650" dirty="0">
                        <a:latin typeface="Arial"/>
                        <a:cs typeface="Arial"/>
                      </a:endParaRPr>
                    </a:p>
                    <a:p>
                      <a:pPr marL="29845" marR="30480" algn="ctr">
                        <a:lnSpc>
                          <a:spcPct val="113599"/>
                        </a:lnSpc>
                      </a:pPr>
                      <a:r>
                        <a:rPr sz="650" spc="-2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65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650" spc="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650" spc="2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т  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а</a:t>
                      </a:r>
                      <a:endParaRPr sz="65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marR="7620" indent="82550">
                        <a:lnSpc>
                          <a:spcPct val="113900"/>
                        </a:lnSpc>
                        <a:spcBef>
                          <a:spcPts val="185"/>
                        </a:spcBef>
                      </a:pPr>
                      <a:r>
                        <a:rPr sz="650" spc="-15" dirty="0">
                          <a:latin typeface="Arial"/>
                          <a:cs typeface="Arial"/>
                        </a:rPr>
                        <a:t>Номер  </a:t>
                      </a:r>
                      <a:r>
                        <a:rPr sz="650" spc="-25" dirty="0">
                          <a:latin typeface="Arial"/>
                          <a:cs typeface="Arial"/>
                        </a:rPr>
                        <a:t>д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65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650" spc="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650" spc="2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650" spc="5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а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marL="90170">
                        <a:lnSpc>
                          <a:spcPct val="100000"/>
                        </a:lnSpc>
                      </a:pPr>
                      <a:r>
                        <a:rPr sz="650" dirty="0">
                          <a:latin typeface="Arial"/>
                          <a:cs typeface="Arial"/>
                        </a:rPr>
                        <a:t>Класс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254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155" marR="97155" indent="14604">
                        <a:lnSpc>
                          <a:spcPct val="113900"/>
                        </a:lnSpc>
                        <a:spcBef>
                          <a:spcPts val="185"/>
                        </a:spcBef>
                      </a:pPr>
                      <a:r>
                        <a:rPr sz="650" spc="-2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ре</a:t>
                      </a:r>
                      <a:r>
                        <a:rPr sz="650" spc="20" dirty="0">
                          <a:latin typeface="Arial"/>
                          <a:cs typeface="Arial"/>
                        </a:rPr>
                        <a:t>м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я  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650" spc="1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650" spc="-25" dirty="0">
                          <a:latin typeface="Arial"/>
                          <a:cs typeface="Arial"/>
                        </a:rPr>
                        <a:t>л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а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marR="8255" indent="112395">
                        <a:lnSpc>
                          <a:spcPct val="113900"/>
                        </a:lnSpc>
                        <a:spcBef>
                          <a:spcPts val="185"/>
                        </a:spcBef>
                      </a:pPr>
                      <a:r>
                        <a:rPr sz="650" spc="-5" dirty="0">
                          <a:latin typeface="Arial"/>
                          <a:cs typeface="Arial"/>
                        </a:rPr>
                        <a:t>Время  з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650" spc="65" dirty="0">
                          <a:latin typeface="Arial"/>
                          <a:cs typeface="Arial"/>
                        </a:rPr>
                        <a:t>в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ер</a:t>
                      </a:r>
                      <a:r>
                        <a:rPr sz="650" spc="-50" dirty="0">
                          <a:latin typeface="Arial"/>
                          <a:cs typeface="Arial"/>
                        </a:rPr>
                        <a:t>ш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е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я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310" marR="67310" indent="37465">
                        <a:lnSpc>
                          <a:spcPct val="113900"/>
                        </a:lnSpc>
                        <a:spcBef>
                          <a:spcPts val="245"/>
                        </a:spcBef>
                      </a:pPr>
                      <a:r>
                        <a:rPr sz="650" spc="-15" dirty="0">
                          <a:latin typeface="Arial"/>
                          <a:cs typeface="Arial"/>
                        </a:rPr>
                        <a:t>Подпись  </a:t>
                      </a:r>
                      <a:r>
                        <a:rPr sz="650" spc="25" dirty="0">
                          <a:latin typeface="Arial"/>
                          <a:cs typeface="Arial"/>
                        </a:rPr>
                        <a:t>у</a:t>
                      </a:r>
                      <a:r>
                        <a:rPr sz="650" spc="15" dirty="0">
                          <a:latin typeface="Arial"/>
                          <a:cs typeface="Arial"/>
                        </a:rPr>
                        <a:t>ч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а</a:t>
                      </a:r>
                      <a:r>
                        <a:rPr sz="650" spc="25" dirty="0">
                          <a:latin typeface="Arial"/>
                          <a:cs typeface="Arial"/>
                        </a:rPr>
                        <a:t>с</a:t>
                      </a:r>
                      <a:r>
                        <a:rPr sz="650" spc="55" dirty="0">
                          <a:latin typeface="Arial"/>
                          <a:cs typeface="Arial"/>
                        </a:rPr>
                        <a:t>т</a:t>
                      </a:r>
                      <a:r>
                        <a:rPr sz="650" spc="-5" dirty="0">
                          <a:latin typeface="Arial"/>
                          <a:cs typeface="Arial"/>
                        </a:rPr>
                        <a:t>н</a:t>
                      </a:r>
                      <a:r>
                        <a:rPr sz="650" spc="-10" dirty="0">
                          <a:latin typeface="Arial"/>
                          <a:cs typeface="Arial"/>
                        </a:rPr>
                        <a:t>и</a:t>
                      </a:r>
                      <a:r>
                        <a:rPr sz="650" spc="1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650" dirty="0">
                          <a:latin typeface="Arial"/>
                          <a:cs typeface="Arial"/>
                        </a:rPr>
                        <a:t>а</a:t>
                      </a:r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310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2853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0285"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75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75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65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7501">
                      <a:solidFill>
                        <a:srgbClr val="000000"/>
                      </a:solidFill>
                      <a:prstDash val="solid"/>
                    </a:lnL>
                    <a:lnR w="7501">
                      <a:solidFill>
                        <a:srgbClr val="000000"/>
                      </a:solidFill>
                      <a:prstDash val="solid"/>
                    </a:lnR>
                    <a:lnT w="7502">
                      <a:solidFill>
                        <a:srgbClr val="000000"/>
                      </a:solidFill>
                      <a:prstDash val="solid"/>
                    </a:lnT>
                    <a:lnB w="7502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9" name="object 59"/>
          <p:cNvSpPr/>
          <p:nvPr/>
        </p:nvSpPr>
        <p:spPr>
          <a:xfrm>
            <a:off x="5605797" y="8646386"/>
            <a:ext cx="1134745" cy="0"/>
          </a:xfrm>
          <a:custGeom>
            <a:avLst/>
            <a:gdLst/>
            <a:ahLst/>
            <a:cxnLst/>
            <a:rect l="l" t="t" r="r" b="b"/>
            <a:pathLst>
              <a:path w="1134745">
                <a:moveTo>
                  <a:pt x="0" y="0"/>
                </a:moveTo>
                <a:lnTo>
                  <a:pt x="1134250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601996" y="8646386"/>
            <a:ext cx="1142365" cy="0"/>
          </a:xfrm>
          <a:custGeom>
            <a:avLst/>
            <a:gdLst/>
            <a:ahLst/>
            <a:cxnLst/>
            <a:rect l="l" t="t" r="r" b="b"/>
            <a:pathLst>
              <a:path w="1142365">
                <a:moveTo>
                  <a:pt x="0" y="0"/>
                </a:moveTo>
                <a:lnTo>
                  <a:pt x="1141752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605797" y="9097008"/>
            <a:ext cx="1134745" cy="0"/>
          </a:xfrm>
          <a:custGeom>
            <a:avLst/>
            <a:gdLst/>
            <a:ahLst/>
            <a:cxnLst/>
            <a:rect l="l" t="t" r="r" b="b"/>
            <a:pathLst>
              <a:path w="1134745">
                <a:moveTo>
                  <a:pt x="0" y="0"/>
                </a:moveTo>
                <a:lnTo>
                  <a:pt x="1134250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601996" y="9097008"/>
            <a:ext cx="1142365" cy="0"/>
          </a:xfrm>
          <a:custGeom>
            <a:avLst/>
            <a:gdLst/>
            <a:ahLst/>
            <a:cxnLst/>
            <a:rect l="l" t="t" r="r" b="b"/>
            <a:pathLst>
              <a:path w="1142365">
                <a:moveTo>
                  <a:pt x="0" y="0"/>
                </a:moveTo>
                <a:lnTo>
                  <a:pt x="1141752" y="0"/>
                </a:lnTo>
              </a:path>
            </a:pathLst>
          </a:custGeom>
          <a:ln w="75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651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92250" y="546100"/>
            <a:ext cx="5299075" cy="1261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300" indent="3127375">
              <a:lnSpc>
                <a:spcPct val="100000"/>
              </a:lnSpc>
            </a:pPr>
            <a:r>
              <a:rPr sz="1200" spc="-5" dirty="0">
                <a:latin typeface="Times New Roman"/>
                <a:cs typeface="Times New Roman"/>
              </a:rPr>
              <a:t>Приложение № </a:t>
            </a:r>
            <a:r>
              <a:rPr sz="1200" dirty="0">
                <a:latin typeface="Times New Roman"/>
                <a:cs typeface="Times New Roman"/>
              </a:rPr>
              <a:t>3 к</a:t>
            </a:r>
            <a:r>
              <a:rPr sz="1200" spc="-5" dirty="0">
                <a:latin typeface="Times New Roman"/>
                <a:cs typeface="Times New Roman"/>
              </a:rPr>
              <a:t> Регламенту</a:t>
            </a:r>
            <a:endParaRPr sz="1200" dirty="0">
              <a:latin typeface="Times New Roman"/>
              <a:cs typeface="Times New Roman"/>
            </a:endParaRPr>
          </a:p>
          <a:p>
            <a:pPr marL="2204720" marR="5080" indent="-2090420">
              <a:lnSpc>
                <a:spcPct val="143300"/>
              </a:lnSpc>
              <a:spcBef>
                <a:spcPts val="35"/>
              </a:spcBef>
            </a:pPr>
            <a:r>
              <a:rPr sz="1200" b="1" dirty="0">
                <a:latin typeface="Times New Roman"/>
                <a:cs typeface="Times New Roman"/>
              </a:rPr>
              <a:t>Форма </a:t>
            </a:r>
            <a:r>
              <a:rPr sz="1200" b="1" spc="-5" dirty="0">
                <a:latin typeface="Times New Roman"/>
                <a:cs typeface="Times New Roman"/>
              </a:rPr>
              <a:t>протокола эксперта </a:t>
            </a:r>
            <a:r>
              <a:rPr sz="1200" b="1" dirty="0">
                <a:latin typeface="Times New Roman"/>
                <a:cs typeface="Times New Roman"/>
              </a:rPr>
              <a:t>для </a:t>
            </a:r>
            <a:r>
              <a:rPr sz="1200" b="1" spc="-5" dirty="0">
                <a:latin typeface="Times New Roman"/>
                <a:cs typeface="Times New Roman"/>
              </a:rPr>
              <a:t>оценивания </a:t>
            </a:r>
            <a:r>
              <a:rPr sz="1200" b="1" dirty="0">
                <a:latin typeface="Times New Roman"/>
                <a:cs typeface="Times New Roman"/>
              </a:rPr>
              <a:t>ответов </a:t>
            </a:r>
            <a:r>
              <a:rPr sz="1200" b="1" spc="-5" dirty="0">
                <a:latin typeface="Times New Roman"/>
                <a:cs typeface="Times New Roman"/>
              </a:rPr>
              <a:t>участников итогового  собеседования</a:t>
            </a:r>
            <a:endParaRPr sz="1200" dirty="0">
              <a:latin typeface="Times New Roman"/>
              <a:cs typeface="Times New Roman"/>
            </a:endParaRPr>
          </a:p>
          <a:p>
            <a:pPr marL="414655">
              <a:lnSpc>
                <a:spcPct val="100000"/>
              </a:lnSpc>
              <a:spcBef>
                <a:spcPts val="680"/>
              </a:spcBef>
            </a:pPr>
            <a:r>
              <a:rPr sz="1200" b="1" dirty="0">
                <a:latin typeface="Times New Roman"/>
                <a:cs typeface="Times New Roman"/>
              </a:rPr>
              <a:t>ФИО</a:t>
            </a:r>
            <a:endParaRPr sz="1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200" b="1" spc="-5" dirty="0">
                <a:latin typeface="Times New Roman"/>
                <a:cs typeface="Times New Roman"/>
              </a:rPr>
              <a:t>участника: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94203" y="1308100"/>
            <a:ext cx="4833620" cy="0"/>
          </a:xfrm>
          <a:custGeom>
            <a:avLst/>
            <a:gdLst/>
            <a:ahLst/>
            <a:cxnLst/>
            <a:rect l="l" t="t" r="r" b="b"/>
            <a:pathLst>
              <a:path w="4833620">
                <a:moveTo>
                  <a:pt x="0" y="0"/>
                </a:moveTo>
                <a:lnTo>
                  <a:pt x="4833493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91154" y="1305052"/>
            <a:ext cx="0" cy="538480"/>
          </a:xfrm>
          <a:custGeom>
            <a:avLst/>
            <a:gdLst/>
            <a:ahLst/>
            <a:cxnLst/>
            <a:rect l="l" t="t" r="r" b="b"/>
            <a:pathLst>
              <a:path h="538480">
                <a:moveTo>
                  <a:pt x="0" y="0"/>
                </a:moveTo>
                <a:lnTo>
                  <a:pt x="0" y="537972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94203" y="1839976"/>
            <a:ext cx="4833620" cy="0"/>
          </a:xfrm>
          <a:custGeom>
            <a:avLst/>
            <a:gdLst/>
            <a:ahLst/>
            <a:cxnLst/>
            <a:rect l="l" t="t" r="r" b="b"/>
            <a:pathLst>
              <a:path w="4833620">
                <a:moveTo>
                  <a:pt x="0" y="0"/>
                </a:moveTo>
                <a:lnTo>
                  <a:pt x="4833493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0744" y="1305052"/>
            <a:ext cx="0" cy="538480"/>
          </a:xfrm>
          <a:custGeom>
            <a:avLst/>
            <a:gdLst/>
            <a:ahLst/>
            <a:cxnLst/>
            <a:rect l="l" t="t" r="r" b="b"/>
            <a:pathLst>
              <a:path h="538480">
                <a:moveTo>
                  <a:pt x="0" y="0"/>
                </a:moveTo>
                <a:lnTo>
                  <a:pt x="0" y="537972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281038" y="1890268"/>
            <a:ext cx="946785" cy="0"/>
          </a:xfrm>
          <a:custGeom>
            <a:avLst/>
            <a:gdLst/>
            <a:ahLst/>
            <a:cxnLst/>
            <a:rect l="l" t="t" r="r" b="b"/>
            <a:pathLst>
              <a:path w="946784">
                <a:moveTo>
                  <a:pt x="0" y="0"/>
                </a:moveTo>
                <a:lnTo>
                  <a:pt x="946708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440867"/>
              </p:ext>
            </p:extLst>
          </p:nvPr>
        </p:nvGraphicFramePr>
        <p:xfrm>
          <a:off x="1544446" y="1887220"/>
          <a:ext cx="4794553" cy="5318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4304"/>
                <a:gridCol w="1019936"/>
                <a:gridCol w="1018286"/>
                <a:gridCol w="1021461"/>
                <a:gridCol w="1080566"/>
              </a:tblGrid>
              <a:tr h="531876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Класс: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3189" marB="0">
                    <a:lnR w="6096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7804" indent="277495">
                        <a:lnSpc>
                          <a:spcPts val="138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Номер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17804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аудитории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2895" indent="194945">
                        <a:lnSpc>
                          <a:spcPts val="138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Номер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0289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варианта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6277990" y="1887220"/>
            <a:ext cx="0" cy="538480"/>
          </a:xfrm>
          <a:custGeom>
            <a:avLst/>
            <a:gdLst/>
            <a:ahLst/>
            <a:cxnLst/>
            <a:rect l="l" t="t" r="r" b="b"/>
            <a:pathLst>
              <a:path h="538480">
                <a:moveTo>
                  <a:pt x="0" y="0"/>
                </a:moveTo>
                <a:lnTo>
                  <a:pt x="0" y="537972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81038" y="2422144"/>
            <a:ext cx="946785" cy="0"/>
          </a:xfrm>
          <a:custGeom>
            <a:avLst/>
            <a:gdLst/>
            <a:ahLst/>
            <a:cxnLst/>
            <a:rect l="l" t="t" r="r" b="b"/>
            <a:pathLst>
              <a:path w="946784">
                <a:moveTo>
                  <a:pt x="0" y="0"/>
                </a:moveTo>
                <a:lnTo>
                  <a:pt x="946708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230744" y="1887220"/>
            <a:ext cx="0" cy="538480"/>
          </a:xfrm>
          <a:custGeom>
            <a:avLst/>
            <a:gdLst/>
            <a:ahLst/>
            <a:cxnLst/>
            <a:rect l="l" t="t" r="r" b="b"/>
            <a:pathLst>
              <a:path h="538480">
                <a:moveTo>
                  <a:pt x="0" y="0"/>
                </a:moveTo>
                <a:lnTo>
                  <a:pt x="0" y="537972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856504"/>
              </p:ext>
            </p:extLst>
          </p:nvPr>
        </p:nvGraphicFramePr>
        <p:xfrm>
          <a:off x="882651" y="2471805"/>
          <a:ext cx="6388352" cy="71341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399"/>
                <a:gridCol w="115446"/>
                <a:gridCol w="5184653"/>
                <a:gridCol w="554854"/>
              </a:tblGrid>
              <a:tr h="458069">
                <a:tc gridSpan="2">
                  <a:txBody>
                    <a:bodyPr/>
                    <a:lstStyle/>
                    <a:p>
                      <a:pPr marL="7620" algn="ctr">
                        <a:lnSpc>
                          <a:spcPts val="1100"/>
                        </a:lnSpc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125"/>
                        </a:lnSpc>
                      </a:pPr>
                      <a:r>
                        <a:rPr sz="1000" b="1" spc="-65" dirty="0">
                          <a:latin typeface="Times New Roman"/>
                          <a:cs typeface="Times New Roman"/>
                        </a:rPr>
                        <a:t>Критерий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 marL="162560" indent="-24765">
                        <a:lnSpc>
                          <a:spcPts val="1125"/>
                        </a:lnSpc>
                      </a:pPr>
                      <a:r>
                        <a:rPr sz="1000" b="1" spc="-60" dirty="0">
                          <a:latin typeface="Times New Roman"/>
                          <a:cs typeface="Times New Roman"/>
                        </a:rPr>
                        <a:t>Балл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000" b="1" spc="-5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b="1" spc="-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b="1" spc="-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latin typeface="Times New Roman"/>
                          <a:cs typeface="Times New Roman"/>
                        </a:rPr>
                        <a:t>0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</a:tr>
              <a:tr h="231972">
                <a:tc gridSpan="4">
                  <a:txBody>
                    <a:bodyPr/>
                    <a:lstStyle/>
                    <a:p>
                      <a:pPr marL="65405">
                        <a:lnSpc>
                          <a:spcPts val="1125"/>
                        </a:lnSpc>
                      </a:pPr>
                      <a:r>
                        <a:rPr sz="1000" b="1" spc="-65" dirty="0">
                          <a:latin typeface="Times New Roman"/>
                          <a:cs typeface="Times New Roman"/>
                        </a:rPr>
                        <a:t>Задание</a:t>
                      </a:r>
                      <a:r>
                        <a:rPr sz="1000" b="1" spc="-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1.</a:t>
                      </a:r>
                      <a:r>
                        <a:rPr sz="1000" b="1" spc="-1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0" dirty="0">
                          <a:latin typeface="Times New Roman"/>
                          <a:cs typeface="Times New Roman"/>
                        </a:rPr>
                        <a:t>Чтениевслух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197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75" dirty="0">
                          <a:latin typeface="Times New Roman"/>
                          <a:cs typeface="Times New Roman"/>
                        </a:rPr>
                        <a:t>ИЧ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Интонация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соответствует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8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соответствует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пунктуационному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оформлению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текста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188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85" dirty="0">
                          <a:latin typeface="Times New Roman"/>
                          <a:cs typeface="Times New Roman"/>
                        </a:rPr>
                        <a:t>ТЧ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Темп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чтения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соответствует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соответствует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коммуникативной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задаче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188">
                <a:tc gridSpan="4">
                  <a:txBody>
                    <a:bodyPr/>
                    <a:lstStyle/>
                    <a:p>
                      <a:pPr marL="65405">
                        <a:lnSpc>
                          <a:spcPts val="1130"/>
                        </a:lnSpc>
                      </a:pPr>
                      <a:r>
                        <a:rPr sz="1000" b="1" spc="-65" dirty="0">
                          <a:latin typeface="Times New Roman"/>
                          <a:cs typeface="Times New Roman"/>
                        </a:rPr>
                        <a:t>Задание 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2.</a:t>
                      </a:r>
                      <a:r>
                        <a:rPr sz="1000" b="1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Пересказ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текста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smtClean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включением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высказывания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87354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75" dirty="0">
                          <a:latin typeface="Times New Roman"/>
                          <a:cs typeface="Times New Roman"/>
                        </a:rPr>
                        <a:t>П1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Все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основные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микротемы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исходного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текста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сохранены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упущена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добавлена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микротема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sz="1000" spc="-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75" dirty="0">
                          <a:latin typeface="Times New Roman"/>
                          <a:cs typeface="Times New Roman"/>
                        </a:rPr>
                        <a:t>П2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Фактических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фактические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sz="1000" spc="-1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7354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75" dirty="0">
                          <a:latin typeface="Times New Roman"/>
                          <a:cs typeface="Times New Roman"/>
                        </a:rPr>
                        <a:t>П3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Высказывание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включено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текст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уместно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логично//</a:t>
                      </a:r>
                      <a:r>
                        <a:rPr sz="1000" spc="-1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включено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приведено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неуместно</a:t>
                      </a:r>
                      <a:r>
                        <a:rPr sz="1000" spc="-114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нелогично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75" dirty="0">
                          <a:latin typeface="Times New Roman"/>
                          <a:cs typeface="Times New Roman"/>
                        </a:rPr>
                        <a:t>П4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при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цитировании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есть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при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цитировании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sz="1000" spc="-8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2233">
                <a:tc gridSpan="4">
                  <a:txBody>
                    <a:bodyPr/>
                    <a:lstStyle/>
                    <a:p>
                      <a:pPr marL="65405">
                        <a:lnSpc>
                          <a:spcPts val="1125"/>
                        </a:lnSpc>
                      </a:pP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Грамотность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речи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smtClean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задания</a:t>
                      </a:r>
                      <a:r>
                        <a:rPr sz="1000" b="1" spc="-16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b="1" spc="-16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b="1" spc="-1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b="1" spc="-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2)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9619">
                <a:tc>
                  <a:txBody>
                    <a:bodyPr/>
                    <a:lstStyle/>
                    <a:p>
                      <a:pPr marL="6985" algn="ctr">
                        <a:lnSpc>
                          <a:spcPts val="1125"/>
                        </a:lnSpc>
                      </a:pPr>
                      <a:r>
                        <a:rPr sz="1000" b="1" dirty="0">
                          <a:latin typeface="Times New Roman"/>
                          <a:cs typeface="Times New Roman"/>
                        </a:rPr>
                        <a:t>Г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Грамматических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грамматические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sz="1000" spc="-1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447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000" b="1" dirty="0">
                          <a:latin typeface="Times New Roman"/>
                          <a:cs typeface="Times New Roman"/>
                        </a:rPr>
                        <a:t>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02533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Орфоэпических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sz="1000" spc="-55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000" spc="-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допущено</a:t>
                      </a:r>
                      <a:r>
                        <a:rPr sz="1000" spc="-13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1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spc="-1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орфоэпической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исключая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слово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тексте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 err="1" smtClean="0">
                          <a:latin typeface="Times New Roman"/>
                          <a:cs typeface="Times New Roman"/>
                        </a:rPr>
                        <a:t>поставленным</a:t>
                      </a:r>
                      <a:r>
                        <a:rPr sz="1000" spc="-1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ударением</a:t>
                      </a:r>
                      <a:r>
                        <a:rPr sz="1000" spc="-55" dirty="0" smtClean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1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 err="1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sz="1000" spc="-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 smtClean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000" spc="-1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орфоэпические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2773">
                <a:tc>
                  <a:txBody>
                    <a:bodyPr/>
                    <a:lstStyle/>
                    <a:p>
                      <a:pPr marL="6985" algn="ctr">
                        <a:lnSpc>
                          <a:spcPts val="1135"/>
                        </a:lnSpc>
                      </a:pPr>
                      <a:r>
                        <a:rPr sz="1000" b="1" dirty="0">
                          <a:latin typeface="Times New Roman"/>
                          <a:cs typeface="Times New Roman"/>
                        </a:rPr>
                        <a:t>Р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1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Речевых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000" spc="-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допущено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1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000" spc="-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речевых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1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5" dirty="0" err="1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sz="1000" spc="-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000" spc="-1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речевых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1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2">
                <a:tc>
                  <a:txBody>
                    <a:bodyPr/>
                    <a:lstStyle/>
                    <a:p>
                      <a:pPr marL="8255" algn="ctr">
                        <a:lnSpc>
                          <a:spcPts val="1125"/>
                        </a:lnSpc>
                      </a:pPr>
                      <a:r>
                        <a:rPr sz="1000" b="1" spc="-55" dirty="0">
                          <a:latin typeface="Times New Roman"/>
                          <a:cs typeface="Times New Roman"/>
                        </a:rPr>
                        <a:t>Иск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Искажения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слов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искажения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слов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sz="1000" spc="-18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8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2">
                <a:tc gridSpan="4">
                  <a:txBody>
                    <a:bodyPr/>
                    <a:lstStyle/>
                    <a:p>
                      <a:pPr marL="65405">
                        <a:lnSpc>
                          <a:spcPts val="1125"/>
                        </a:lnSpc>
                      </a:pPr>
                      <a:r>
                        <a:rPr sz="1000" b="1" spc="-65" dirty="0" err="1" smtClean="0">
                          <a:latin typeface="Times New Roman"/>
                          <a:cs typeface="Times New Roman"/>
                        </a:rPr>
                        <a:t>Задание</a:t>
                      </a:r>
                      <a:r>
                        <a:rPr lang="ru-RU" sz="1000" b="1" spc="-6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17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3.</a:t>
                      </a:r>
                      <a:r>
                        <a:rPr sz="1000" b="1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b="1" spc="-17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65" dirty="0" err="1" smtClean="0">
                          <a:latin typeface="Times New Roman"/>
                          <a:cs typeface="Times New Roman"/>
                        </a:rPr>
                        <a:t>Монолог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677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000" b="1" spc="-60" dirty="0">
                          <a:latin typeface="Times New Roman"/>
                          <a:cs typeface="Times New Roman"/>
                        </a:rPr>
                        <a:t>М1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02533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Приведено</a:t>
                      </a:r>
                      <a:r>
                        <a:rPr sz="1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sz="1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фраз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10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теме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высказывания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>
                          <a:latin typeface="Times New Roman"/>
                          <a:cs typeface="Times New Roman"/>
                        </a:rPr>
                        <a:t>без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фактических</a:t>
                      </a:r>
                      <a:r>
                        <a:rPr sz="1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sz="1000" spc="-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приведено</a:t>
                      </a:r>
                      <a:r>
                        <a:rPr sz="1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менее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фраз,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и/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фактические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13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2365">
                <a:tc>
                  <a:txBody>
                    <a:bodyPr/>
                    <a:lstStyle/>
                    <a:p>
                      <a:pPr marL="1270" algn="ctr">
                        <a:lnSpc>
                          <a:spcPts val="1125"/>
                        </a:lnSpc>
                      </a:pPr>
                      <a:r>
                        <a:rPr sz="1000" b="1" spc="-60" dirty="0">
                          <a:latin typeface="Times New Roman"/>
                          <a:cs typeface="Times New Roman"/>
                        </a:rPr>
                        <a:t>М2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5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Речевая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ситуация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учтена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речевая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ситуация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учтена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5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18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b="1" spc="-60" dirty="0">
                          <a:latin typeface="Times New Roman"/>
                          <a:cs typeface="Times New Roman"/>
                        </a:rPr>
                        <a:t>М3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225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Высказывание  характеризуется  смысловой  цельностью, 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речевой 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связностью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spc="2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последовательностью,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63500" marR="52069">
                        <a:lnSpc>
                          <a:spcPct val="143000"/>
                        </a:lnSpc>
                        <a:spcBef>
                          <a:spcPts val="10"/>
                        </a:spcBef>
                      </a:pP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логикой изложения </a:t>
                      </a:r>
                      <a:r>
                        <a:rPr sz="1000" spc="-40" dirty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высказывание нелогично, изложение непоследовательно,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допущены </a:t>
                      </a:r>
                      <a:r>
                        <a:rPr sz="1000" spc="-65" dirty="0" err="1">
                          <a:latin typeface="Times New Roman"/>
                          <a:cs typeface="Times New Roman"/>
                        </a:rPr>
                        <a:t>логические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ошибки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000" spc="-1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2">
                <a:tc gridSpan="4">
                  <a:txBody>
                    <a:bodyPr/>
                    <a:lstStyle/>
                    <a:p>
                      <a:pPr marL="65405">
                        <a:lnSpc>
                          <a:spcPts val="1125"/>
                        </a:lnSpc>
                      </a:pPr>
                      <a:r>
                        <a:rPr sz="1000" b="1" spc="-65" dirty="0" err="1">
                          <a:latin typeface="Times New Roman"/>
                          <a:cs typeface="Times New Roman"/>
                        </a:rPr>
                        <a:t>Задание</a:t>
                      </a:r>
                      <a:r>
                        <a:rPr sz="1000" b="1" spc="-1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b="1" spc="-17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40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1000" b="1" spc="-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b="1" spc="-17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65" dirty="0" err="1" smtClean="0">
                          <a:latin typeface="Times New Roman"/>
                          <a:cs typeface="Times New Roman"/>
                        </a:rPr>
                        <a:t>Диалог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197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80" dirty="0">
                          <a:latin typeface="Times New Roman"/>
                          <a:cs typeface="Times New Roman"/>
                        </a:rPr>
                        <a:t>Д1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35" dirty="0" err="1" smtClean="0">
                          <a:latin typeface="Times New Roman"/>
                          <a:cs typeface="Times New Roman"/>
                        </a:rPr>
                        <a:t>Даны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err="1" smtClean="0">
                          <a:latin typeface="Times New Roman"/>
                          <a:cs typeface="Times New Roman"/>
                        </a:rPr>
                        <a:t>ответы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err="1" smtClean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err="1" smtClean="0">
                          <a:latin typeface="Times New Roman"/>
                          <a:cs typeface="Times New Roman"/>
                        </a:rPr>
                        <a:t>все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err="1" smtClean="0">
                          <a:latin typeface="Times New Roman"/>
                          <a:cs typeface="Times New Roman"/>
                        </a:rPr>
                        <a:t>вопросы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ответы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даны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даны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односложные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ответы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</a:pPr>
                      <a:r>
                        <a:rPr sz="1000" b="1" spc="-80" dirty="0">
                          <a:latin typeface="Times New Roman"/>
                          <a:cs typeface="Times New Roman"/>
                        </a:rPr>
                        <a:t>Д2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Речевая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ситуация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учтена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речевая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ситуация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учтена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3">
                <a:tc gridSpan="4">
                  <a:txBody>
                    <a:bodyPr/>
                    <a:lstStyle/>
                    <a:p>
                      <a:pPr marL="65405">
                        <a:lnSpc>
                          <a:spcPts val="1125"/>
                        </a:lnSpc>
                      </a:pP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Грамотность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речи</a:t>
                      </a:r>
                      <a:r>
                        <a:rPr lang="ru-RU" sz="1000" b="1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5" dirty="0" smtClean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1000" b="1" spc="-55" dirty="0" err="1" smtClean="0">
                          <a:latin typeface="Times New Roman"/>
                          <a:cs typeface="Times New Roman"/>
                        </a:rPr>
                        <a:t>задания</a:t>
                      </a:r>
                      <a:r>
                        <a:rPr sz="1000" b="1" spc="-16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b="1" spc="-16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000" b="1" spc="-1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000" b="1" spc="-1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b="1" spc="-40" dirty="0">
                          <a:latin typeface="Times New Roman"/>
                          <a:cs typeface="Times New Roman"/>
                        </a:rPr>
                        <a:t>4)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31973">
                <a:tc>
                  <a:txBody>
                    <a:bodyPr/>
                    <a:lstStyle/>
                    <a:p>
                      <a:pPr marL="6985" algn="ctr">
                        <a:lnSpc>
                          <a:spcPts val="1125"/>
                        </a:lnSpc>
                      </a:pPr>
                      <a:r>
                        <a:rPr sz="1000" b="1" dirty="0">
                          <a:latin typeface="Times New Roman"/>
                          <a:cs typeface="Times New Roman"/>
                        </a:rPr>
                        <a:t>Г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Грамматических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smtClean="0">
                          <a:latin typeface="Times New Roman"/>
                          <a:cs typeface="Times New Roman"/>
                        </a:rPr>
                        <a:t>(1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21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6369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000" b="1" dirty="0">
                          <a:latin typeface="Times New Roman"/>
                          <a:cs typeface="Times New Roman"/>
                        </a:rPr>
                        <a:t>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103186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Орфоэпических</a:t>
                      </a:r>
                      <a:r>
                        <a:rPr lang="ru-RU" sz="1000" spc="-6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sz="1000" spc="-11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нет,</a:t>
                      </a:r>
                      <a:r>
                        <a:rPr sz="10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sz="10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допущено</a:t>
                      </a:r>
                      <a:r>
                        <a:rPr sz="10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0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0" dirty="0" err="1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smtClean="0">
                          <a:latin typeface="Times New Roman"/>
                          <a:cs typeface="Times New Roman"/>
                        </a:rPr>
                        <a:t>2-х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35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1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 err="1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sz="10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14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000" spc="-9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lang="ru-RU" sz="10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5" dirty="0" err="1" smtClean="0">
                          <a:latin typeface="Times New Roman"/>
                          <a:cs typeface="Times New Roman"/>
                        </a:rPr>
                        <a:t>орфоэпических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ошибок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1973">
                <a:tc>
                  <a:txBody>
                    <a:bodyPr/>
                    <a:lstStyle/>
                    <a:p>
                      <a:pPr marL="6985" algn="ctr">
                        <a:lnSpc>
                          <a:spcPts val="1125"/>
                        </a:lnSpc>
                      </a:pPr>
                      <a:r>
                        <a:rPr sz="1000" b="1" dirty="0">
                          <a:latin typeface="Times New Roman"/>
                          <a:cs typeface="Times New Roman"/>
                        </a:rPr>
                        <a:t>Р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Речевых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 err="1" smtClean="0">
                          <a:latin typeface="Times New Roman"/>
                          <a:cs typeface="Times New Roman"/>
                        </a:rPr>
                        <a:t>нет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1000" spc="-1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допущено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lang="ru-RU" sz="10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0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sz="1000" spc="-1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000" spc="-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речевых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ошибок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smtClean="0">
                          <a:latin typeface="Times New Roman"/>
                          <a:cs typeface="Times New Roman"/>
                        </a:rPr>
                        <a:t>//</a:t>
                      </a:r>
                      <a:r>
                        <a:rPr sz="1000" spc="-15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65" dirty="0" err="1">
                          <a:latin typeface="Times New Roman"/>
                          <a:cs typeface="Times New Roman"/>
                        </a:rPr>
                        <a:t>допущены</a:t>
                      </a:r>
                      <a:r>
                        <a:rPr sz="1000" spc="-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000" spc="-1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000" spc="-1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более</a:t>
                      </a:r>
                      <a:r>
                        <a:rPr lang="ru-RU" sz="1000" spc="-4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dirty="0" err="1" smtClean="0">
                          <a:latin typeface="Times New Roman"/>
                          <a:cs typeface="Times New Roman"/>
                        </a:rPr>
                        <a:t>речевых</a:t>
                      </a:r>
                      <a:r>
                        <a:rPr lang="ru-RU" sz="1000" spc="-45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45" smtClean="0">
                          <a:latin typeface="Times New Roman"/>
                          <a:cs typeface="Times New Roman"/>
                        </a:rPr>
                        <a:t>ошибок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63500">
                        <a:lnSpc>
                          <a:spcPts val="11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1180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59484" y="719327"/>
          <a:ext cx="6211518" cy="8902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0885"/>
                <a:gridCol w="5041138"/>
                <a:gridCol w="539495"/>
              </a:tblGrid>
              <a:tr h="6647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b="1" spc="-75" dirty="0">
                          <a:latin typeface="Times New Roman"/>
                          <a:cs typeface="Times New Roman"/>
                        </a:rPr>
                        <a:t>РО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ts val="1110"/>
                        </a:lnSpc>
                      </a:pPr>
                      <a:r>
                        <a:rPr sz="1000" spc="-55" dirty="0">
                          <a:latin typeface="Times New Roman"/>
                          <a:cs typeface="Times New Roman"/>
                        </a:rPr>
                        <a:t>Речь  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отличается   богатством  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точностью  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словаря,  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используются   разнообразные    </a:t>
                      </a:r>
                      <a:r>
                        <a:rPr sz="10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синтаксические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63500" marR="50800">
                        <a:lnSpc>
                          <a:spcPts val="1730"/>
                        </a:lnSpc>
                        <a:spcBef>
                          <a:spcPts val="130"/>
                        </a:spcBef>
                      </a:pP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конструкции </a:t>
                      </a:r>
                      <a:r>
                        <a:rPr sz="1000" spc="-35" dirty="0">
                          <a:latin typeface="Times New Roman"/>
                          <a:cs typeface="Times New Roman"/>
                        </a:rPr>
                        <a:t>//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отличается бедностью 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и/ </a:t>
                      </a:r>
                      <a:r>
                        <a:rPr sz="1000" spc="-50" dirty="0">
                          <a:latin typeface="Times New Roman"/>
                          <a:cs typeface="Times New Roman"/>
                        </a:rPr>
                        <a:t>или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неточностью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словаря, 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используются </a:t>
                      </a:r>
                      <a:r>
                        <a:rPr sz="1000" spc="-65" dirty="0">
                          <a:latin typeface="Times New Roman"/>
                          <a:cs typeface="Times New Roman"/>
                        </a:rPr>
                        <a:t>однотипные  синтаксическиеконструкции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5551">
                <a:tc gridSpan="2">
                  <a:txBody>
                    <a:bodyPr/>
                    <a:lstStyle/>
                    <a:p>
                      <a:pPr marL="65405">
                        <a:lnSpc>
                          <a:spcPts val="1125"/>
                        </a:lnSpc>
                      </a:pPr>
                      <a:r>
                        <a:rPr sz="1000" b="1" spc="-60" dirty="0">
                          <a:latin typeface="Times New Roman"/>
                          <a:cs typeface="Times New Roman"/>
                        </a:rPr>
                        <a:t>Итого: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BE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6392926" y="1705609"/>
            <a:ext cx="803910" cy="0"/>
          </a:xfrm>
          <a:custGeom>
            <a:avLst/>
            <a:gdLst/>
            <a:ahLst/>
            <a:cxnLst/>
            <a:rect l="l" t="t" r="r" b="b"/>
            <a:pathLst>
              <a:path w="803909">
                <a:moveTo>
                  <a:pt x="0" y="0"/>
                </a:moveTo>
                <a:lnTo>
                  <a:pt x="803452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746372" y="1702561"/>
          <a:ext cx="2699752" cy="2270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5140"/>
                <a:gridCol w="1496948"/>
                <a:gridCol w="717664"/>
              </a:tblGrid>
              <a:tr h="227076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Зачет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R w="6096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9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зачет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609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6389878" y="1702561"/>
            <a:ext cx="0" cy="233679"/>
          </a:xfrm>
          <a:custGeom>
            <a:avLst/>
            <a:gdLst/>
            <a:ahLst/>
            <a:cxnLst/>
            <a:rect l="l" t="t" r="r" b="b"/>
            <a:pathLst>
              <a:path h="233680">
                <a:moveTo>
                  <a:pt x="0" y="0"/>
                </a:moveTo>
                <a:lnTo>
                  <a:pt x="0" y="233172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92926" y="1932685"/>
            <a:ext cx="803910" cy="0"/>
          </a:xfrm>
          <a:custGeom>
            <a:avLst/>
            <a:gdLst/>
            <a:ahLst/>
            <a:cxnLst/>
            <a:rect l="l" t="t" r="r" b="b"/>
            <a:pathLst>
              <a:path w="803909">
                <a:moveTo>
                  <a:pt x="0" y="0"/>
                </a:moveTo>
                <a:lnTo>
                  <a:pt x="803452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99376" y="1702561"/>
            <a:ext cx="0" cy="233679"/>
          </a:xfrm>
          <a:custGeom>
            <a:avLst/>
            <a:gdLst/>
            <a:ahLst/>
            <a:cxnLst/>
            <a:rect l="l" t="t" r="r" b="b"/>
            <a:pathLst>
              <a:path h="233680">
                <a:moveTo>
                  <a:pt x="0" y="0"/>
                </a:moveTo>
                <a:lnTo>
                  <a:pt x="0" y="233172"/>
                </a:lnTo>
              </a:path>
            </a:pathLst>
          </a:custGeom>
          <a:ln w="60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969568" y="1981284"/>
          <a:ext cx="6280098" cy="4009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58768"/>
                <a:gridCol w="945184"/>
                <a:gridCol w="186004"/>
                <a:gridCol w="1390142"/>
              </a:tblGrid>
              <a:tr h="263821">
                <a:tc>
                  <a:txBody>
                    <a:bodyPr/>
                    <a:lstStyle/>
                    <a:p>
                      <a:pPr marR="60960" algn="r">
                        <a:lnSpc>
                          <a:spcPts val="131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/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/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4452">
                <a:tc>
                  <a:txBody>
                    <a:bodyPr/>
                    <a:lstStyle/>
                    <a:p>
                      <a:pPr marL="1165225">
                        <a:lnSpc>
                          <a:spcPts val="1019"/>
                        </a:lnSpc>
                      </a:pP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ФИО</a:t>
                      </a:r>
                      <a:r>
                        <a:rPr sz="9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эксперта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096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8285">
                        <a:lnSpc>
                          <a:spcPts val="1019"/>
                        </a:lnSpc>
                      </a:pP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Подпись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096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19"/>
                        </a:lnSpc>
                      </a:pPr>
                      <a:r>
                        <a:rPr sz="900" b="1" spc="-5" dirty="0">
                          <a:latin typeface="Times New Roman"/>
                          <a:cs typeface="Times New Roman"/>
                        </a:rPr>
                        <a:t>Дата</a:t>
                      </a: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096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797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77561" y="241300"/>
            <a:ext cx="620137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4. Специализированная форма для внесения информации из протоколов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оценивания итогового собеседования</a:t>
            </a:r>
            <a:endParaRPr kumimoji="0" lang="ru-RU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Цветом отмечены поля, необходимые к заполнению на уровне ОО.</a:t>
            </a:r>
            <a:endParaRPr kumimoji="0" lang="ru-RU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1765300"/>
            <a:ext cx="7297366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356100"/>
            <a:ext cx="75565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07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58" r="43218" b="25683"/>
          <a:stretch/>
        </p:blipFill>
        <p:spPr>
          <a:xfrm>
            <a:off x="273050" y="0"/>
            <a:ext cx="6750050" cy="5181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4059" t="4190" r="9603" b="21494"/>
          <a:stretch/>
        </p:blipFill>
        <p:spPr>
          <a:xfrm>
            <a:off x="1720850" y="5346700"/>
            <a:ext cx="466107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5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150" y="2603500"/>
            <a:ext cx="7924800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9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4900"/>
            <a:ext cx="7556500" cy="5231423"/>
          </a:xfrm>
          <a:prstGeom prst="rect">
            <a:avLst/>
          </a:prstGeom>
        </p:spPr>
      </p:pic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124321"/>
              </p:ext>
            </p:extLst>
          </p:nvPr>
        </p:nvGraphicFramePr>
        <p:xfrm>
          <a:off x="14600238" y="6448425"/>
          <a:ext cx="3776662" cy="534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Презентация" r:id="rId4" imgW="3776557" imgH="5343312" progId="PowerPoint.Show.12">
                  <p:embed/>
                </p:oleObj>
              </mc:Choice>
              <mc:Fallback>
                <p:oleObj name="Презентация" r:id="rId4" imgW="3776557" imgH="5343312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00238" y="6448425"/>
                        <a:ext cx="3776662" cy="534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75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1073627" y="765040"/>
            <a:ext cx="5611495" cy="941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0665">
              <a:lnSpc>
                <a:spcPct val="100000"/>
              </a:lnSpc>
              <a:tabLst>
                <a:tab pos="911225" algn="l"/>
              </a:tabLst>
            </a:pPr>
            <a:r>
              <a:rPr sz="2000" b="1" dirty="0" smtClean="0">
                <a:latin typeface="Times New Roman"/>
                <a:cs typeface="Times New Roman"/>
              </a:rPr>
              <a:t>1</a:t>
            </a:r>
            <a:r>
              <a:rPr sz="2000" b="1" dirty="0">
                <a:latin typeface="Times New Roman"/>
                <a:cs typeface="Times New Roman"/>
              </a:rPr>
              <a:t>.	Подготовка к </a:t>
            </a:r>
            <a:r>
              <a:rPr sz="2000" b="1" spc="-5" dirty="0" err="1" smtClean="0">
                <a:latin typeface="Times New Roman"/>
                <a:cs typeface="Times New Roman"/>
              </a:rPr>
              <a:t>проведению</a:t>
            </a:r>
            <a:r>
              <a:rPr lang="ru-RU" sz="2000" b="1" spc="-5" dirty="0" smtClean="0">
                <a:latin typeface="Times New Roman"/>
                <a:cs typeface="Times New Roman"/>
              </a:rPr>
              <a:t> итогового собеседования</a:t>
            </a:r>
            <a:r>
              <a:rPr sz="2000" b="1" spc="-50" dirty="0" smtClean="0">
                <a:latin typeface="Times New Roman"/>
                <a:cs typeface="Times New Roman"/>
              </a:rPr>
              <a:t> </a:t>
            </a:r>
            <a:endParaRPr lang="ru-RU" sz="2000" b="1" dirty="0" smtClean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90"/>
              </a:spcBef>
            </a:pPr>
            <a:r>
              <a:rPr lang="ru-RU" sz="1200" dirty="0" smtClean="0">
                <a:latin typeface="Times New Roman"/>
                <a:cs typeface="Times New Roman"/>
              </a:rPr>
              <a:t>          </a:t>
            </a:r>
            <a:r>
              <a:rPr lang="en-US" sz="1200" dirty="0" smtClean="0">
                <a:latin typeface="Times New Roman"/>
                <a:cs typeface="Times New Roman"/>
              </a:rPr>
              <a:t>  </a:t>
            </a:r>
            <a:r>
              <a:rPr sz="1200" dirty="0" err="1" smtClean="0">
                <a:latin typeface="Times New Roman"/>
                <a:cs typeface="Times New Roman"/>
              </a:rPr>
              <a:t>На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этапе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подготовки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должны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быть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выполнены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следующие</a:t>
            </a:r>
            <a:r>
              <a:rPr sz="1200" spc="11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мероприятия</a:t>
            </a:r>
            <a:r>
              <a:rPr lang="ru-RU" sz="1200" spc="-5" dirty="0" smtClean="0">
                <a:latin typeface="Times New Roman"/>
                <a:cs typeface="Times New Roman"/>
              </a:rPr>
              <a:t>: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78483" y="1823900"/>
            <a:ext cx="1397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1.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31873" y="1823900"/>
            <a:ext cx="524256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Назначение  </a:t>
            </a:r>
            <a:r>
              <a:rPr sz="1200" b="1" spc="-5" dirty="0">
                <a:latin typeface="Times New Roman"/>
                <a:cs typeface="Times New Roman"/>
              </a:rPr>
              <a:t>ответственных  специалистов  </a:t>
            </a:r>
            <a:r>
              <a:rPr sz="1200" b="1" dirty="0">
                <a:latin typeface="Times New Roman"/>
                <a:cs typeface="Times New Roman"/>
              </a:rPr>
              <a:t>в  </a:t>
            </a:r>
            <a:r>
              <a:rPr sz="1200" b="1" spc="-5" dirty="0">
                <a:latin typeface="Times New Roman"/>
                <a:cs typeface="Times New Roman"/>
              </a:rPr>
              <a:t>каждой  </a:t>
            </a:r>
            <a:r>
              <a:rPr sz="1200" b="1" dirty="0">
                <a:latin typeface="Times New Roman"/>
                <a:cs typeface="Times New Roman"/>
              </a:rPr>
              <a:t>ОО,  </a:t>
            </a:r>
            <a:r>
              <a:rPr sz="1200" b="1" spc="-5" dirty="0" err="1">
                <a:latin typeface="Times New Roman"/>
                <a:cs typeface="Times New Roman"/>
              </a:rPr>
              <a:t>участвующих</a:t>
            </a:r>
            <a:r>
              <a:rPr sz="1200" b="1" spc="135" dirty="0">
                <a:latin typeface="Times New Roman"/>
                <a:cs typeface="Times New Roman"/>
              </a:rPr>
              <a:t> </a:t>
            </a:r>
            <a:r>
              <a:rPr sz="1200" b="1" dirty="0" smtClean="0">
                <a:latin typeface="Times New Roman"/>
                <a:cs typeface="Times New Roman"/>
              </a:rPr>
              <a:t>в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8483" y="2029944"/>
            <a:ext cx="6149340" cy="81324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b="1" spc="-5" dirty="0" smtClean="0">
                <a:latin typeface="Times New Roman"/>
                <a:cs typeface="Times New Roman"/>
              </a:rPr>
              <a:t>итоговом собеседовании</a:t>
            </a:r>
            <a:r>
              <a:rPr sz="1200" b="1" spc="-5" dirty="0" smtClean="0">
                <a:latin typeface="Times New Roman"/>
                <a:cs typeface="Times New Roman"/>
              </a:rPr>
              <a:t> (</a:t>
            </a:r>
            <a:r>
              <a:rPr lang="ru-RU" sz="1200" b="1" spc="-5" dirty="0" smtClean="0">
                <a:latin typeface="Times New Roman"/>
                <a:cs typeface="Times New Roman"/>
              </a:rPr>
              <a:t>не позднее чем за два дня до итогового собеседования</a:t>
            </a:r>
            <a:r>
              <a:rPr sz="1200" b="1" spc="-5" dirty="0" smtClean="0">
                <a:latin typeface="Times New Roman"/>
                <a:cs typeface="Times New Roman"/>
              </a:rPr>
              <a:t>, </a:t>
            </a:r>
            <a:r>
              <a:rPr sz="1200" b="1" spc="-5" dirty="0">
                <a:latin typeface="Times New Roman"/>
                <a:cs typeface="Times New Roman"/>
              </a:rPr>
              <a:t>ответственные </a:t>
            </a:r>
            <a:r>
              <a:rPr sz="1200" b="1" dirty="0">
                <a:latin typeface="Times New Roman"/>
                <a:cs typeface="Times New Roman"/>
              </a:rPr>
              <a:t>лица - </a:t>
            </a:r>
            <a:r>
              <a:rPr sz="1200" b="1" spc="-5" dirty="0">
                <a:latin typeface="Times New Roman"/>
                <a:cs typeface="Times New Roman"/>
              </a:rPr>
              <a:t>руководители </a:t>
            </a:r>
            <a:r>
              <a:rPr sz="1200" b="1" dirty="0">
                <a:latin typeface="Times New Roman"/>
                <a:cs typeface="Times New Roman"/>
              </a:rPr>
              <a:t>ОИВ </a:t>
            </a:r>
            <a:r>
              <a:rPr sz="1200" b="1" spc="-5" dirty="0">
                <a:latin typeface="Times New Roman"/>
                <a:cs typeface="Times New Roman"/>
              </a:rPr>
              <a:t>и</a:t>
            </a:r>
            <a:r>
              <a:rPr sz="1200" b="1" spc="1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ОО)</a:t>
            </a:r>
            <a:endParaRPr sz="1200" dirty="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  <a:spcBef>
                <a:spcPts val="600"/>
              </a:spcBef>
            </a:pPr>
            <a:r>
              <a:rPr sz="1200" spc="-5" dirty="0">
                <a:latin typeface="Times New Roman"/>
                <a:cs typeface="Times New Roman"/>
              </a:rPr>
              <a:t>Руководители </a:t>
            </a:r>
            <a:r>
              <a:rPr sz="1200" dirty="0">
                <a:latin typeface="Times New Roman"/>
                <a:cs typeface="Times New Roman"/>
              </a:rPr>
              <a:t>ОИВ </a:t>
            </a:r>
            <a:r>
              <a:rPr sz="1200" spc="-5" dirty="0">
                <a:latin typeface="Times New Roman"/>
                <a:cs typeface="Times New Roman"/>
              </a:rPr>
              <a:t>и ОО назначают следующих</a:t>
            </a:r>
            <a:r>
              <a:rPr sz="1200" spc="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специалистов:</a:t>
            </a:r>
            <a:endParaRPr sz="1200" dirty="0">
              <a:latin typeface="Times New Roman"/>
              <a:cs typeface="Times New Roman"/>
            </a:endParaRPr>
          </a:p>
          <a:p>
            <a:pPr marL="12700" marR="6350" indent="448945" algn="just">
              <a:lnSpc>
                <a:spcPct val="143800"/>
              </a:lnSpc>
              <a:spcBef>
                <a:spcPts val="90"/>
              </a:spcBef>
              <a:buFont typeface="Symbol"/>
              <a:buChar char=""/>
              <a:tabLst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ответственный организатор ОО, обеспечивающий </a:t>
            </a:r>
            <a:r>
              <a:rPr sz="1200" dirty="0">
                <a:latin typeface="Times New Roman"/>
                <a:cs typeface="Times New Roman"/>
              </a:rPr>
              <a:t>подготовку </a:t>
            </a:r>
            <a:r>
              <a:rPr sz="1200" spc="-5" dirty="0">
                <a:latin typeface="Times New Roman"/>
                <a:cs typeface="Times New Roman"/>
              </a:rPr>
              <a:t>и проведение  </a:t>
            </a:r>
            <a:r>
              <a:rPr sz="1200" dirty="0" err="1">
                <a:latin typeface="Times New Roman"/>
                <a:cs typeface="Times New Roman"/>
              </a:rPr>
              <a:t>итогового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lang="ru-RU" sz="1200" spc="-5" dirty="0" smtClean="0">
                <a:latin typeface="Times New Roman"/>
                <a:cs typeface="Times New Roman"/>
              </a:rPr>
              <a:t> (Далее – ИС)</a:t>
            </a:r>
            <a:r>
              <a:rPr sz="1200" spc="-5" dirty="0" smtClean="0">
                <a:latin typeface="Times New Roman"/>
                <a:cs typeface="Times New Roman"/>
              </a:rPr>
              <a:t>. </a:t>
            </a:r>
            <a:r>
              <a:rPr sz="1200" spc="-5" dirty="0">
                <a:latin typeface="Times New Roman"/>
                <a:cs typeface="Times New Roman"/>
              </a:rPr>
              <a:t>Назначается, как правило, руководитель ОО, </a:t>
            </a:r>
            <a:r>
              <a:rPr sz="1200" dirty="0">
                <a:latin typeface="Times New Roman"/>
                <a:cs typeface="Times New Roman"/>
              </a:rPr>
              <a:t>либо заместитель  </a:t>
            </a:r>
            <a:r>
              <a:rPr sz="1200" spc="-5" dirty="0">
                <a:latin typeface="Times New Roman"/>
                <a:cs typeface="Times New Roman"/>
              </a:rPr>
              <a:t>руководителя ОО, </a:t>
            </a:r>
            <a:r>
              <a:rPr sz="1200" dirty="0">
                <a:latin typeface="Times New Roman"/>
                <a:cs typeface="Times New Roman"/>
              </a:rPr>
              <a:t>на базе которой </a:t>
            </a:r>
            <a:r>
              <a:rPr sz="1200" dirty="0" err="1">
                <a:latin typeface="Times New Roman"/>
                <a:cs typeface="Times New Roman"/>
              </a:rPr>
              <a:t>проводится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lang="en-US" sz="1200" spc="-5" dirty="0" smtClean="0">
                <a:latin typeface="Times New Roman"/>
                <a:cs typeface="Times New Roman"/>
              </a:rPr>
              <a:t>ИС</a:t>
            </a:r>
            <a:r>
              <a:rPr sz="1200" spc="-5" dirty="0" smtClean="0">
                <a:latin typeface="Times New Roman"/>
                <a:cs typeface="Times New Roman"/>
              </a:rPr>
              <a:t>;</a:t>
            </a:r>
            <a:endParaRPr lang="ru-RU" sz="1200" spc="-5" dirty="0" smtClean="0">
              <a:latin typeface="Times New Roman"/>
              <a:cs typeface="Times New Roman"/>
            </a:endParaRPr>
          </a:p>
          <a:p>
            <a:pPr marL="12700" marR="13970" indent="448945" algn="just">
              <a:lnSpc>
                <a:spcPct val="143300"/>
              </a:lnSpc>
              <a:spcBef>
                <a:spcPts val="100"/>
              </a:spcBef>
              <a:buFont typeface="Symbol"/>
              <a:buChar char=""/>
              <a:tabLst>
                <a:tab pos="732155" algn="l"/>
              </a:tabLst>
            </a:pPr>
            <a:r>
              <a:rPr sz="1200" spc="-5" dirty="0" err="1" smtClean="0">
                <a:latin typeface="Times New Roman"/>
                <a:cs typeface="Times New Roman"/>
              </a:rPr>
              <a:t>организаторы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вне </a:t>
            </a:r>
            <a:r>
              <a:rPr sz="1200" spc="-5" dirty="0">
                <a:latin typeface="Times New Roman"/>
                <a:cs typeface="Times New Roman"/>
              </a:rPr>
              <a:t>аудитории, обеспечивающие передвижение обучающихся и  соблюдение </a:t>
            </a:r>
            <a:r>
              <a:rPr sz="1200" dirty="0">
                <a:latin typeface="Times New Roman"/>
                <a:cs typeface="Times New Roman"/>
              </a:rPr>
              <a:t>порядка </a:t>
            </a:r>
            <a:r>
              <a:rPr sz="1200" spc="-5" dirty="0">
                <a:latin typeface="Times New Roman"/>
                <a:cs typeface="Times New Roman"/>
              </a:rPr>
              <a:t>и тишины в </a:t>
            </a:r>
            <a:r>
              <a:rPr sz="1200" dirty="0">
                <a:latin typeface="Times New Roman"/>
                <a:cs typeface="Times New Roman"/>
              </a:rPr>
              <a:t>коридоре </a:t>
            </a:r>
            <a:r>
              <a:rPr sz="1200" spc="-5" dirty="0">
                <a:latin typeface="Times New Roman"/>
                <a:cs typeface="Times New Roman"/>
              </a:rPr>
              <a:t>(требования </a:t>
            </a:r>
            <a:r>
              <a:rPr sz="1200" dirty="0">
                <a:latin typeface="Times New Roman"/>
                <a:cs typeface="Times New Roman"/>
              </a:rPr>
              <a:t>к </a:t>
            </a:r>
            <a:r>
              <a:rPr sz="1200" spc="-5" dirty="0">
                <a:latin typeface="Times New Roman"/>
                <a:cs typeface="Times New Roman"/>
              </a:rPr>
              <a:t>кандидатуре </a:t>
            </a: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предъявляются);</a:t>
            </a:r>
            <a:endParaRPr sz="1200" dirty="0">
              <a:latin typeface="Times New Roman"/>
              <a:cs typeface="Times New Roman"/>
            </a:endParaRPr>
          </a:p>
          <a:p>
            <a:pPr marL="12700" marR="9525" indent="448945" algn="just">
              <a:lnSpc>
                <a:spcPct val="143700"/>
              </a:lnSpc>
              <a:spcBef>
                <a:spcPts val="90"/>
              </a:spcBef>
              <a:buFont typeface="Symbol"/>
              <a:buChar char=""/>
              <a:tabLst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экзаменатор-собеседник, </a:t>
            </a:r>
            <a:r>
              <a:rPr sz="1200" dirty="0">
                <a:latin typeface="Times New Roman"/>
                <a:cs typeface="Times New Roman"/>
              </a:rPr>
              <a:t>который </a:t>
            </a:r>
            <a:r>
              <a:rPr sz="1200" spc="-5" dirty="0">
                <a:latin typeface="Times New Roman"/>
                <a:cs typeface="Times New Roman"/>
              </a:rPr>
              <a:t>проводит собеседование </a:t>
            </a:r>
            <a:r>
              <a:rPr sz="1200" dirty="0">
                <a:latin typeface="Times New Roman"/>
                <a:cs typeface="Times New Roman"/>
              </a:rPr>
              <a:t>с </a:t>
            </a:r>
            <a:r>
              <a:rPr sz="1200" spc="-5" dirty="0">
                <a:latin typeface="Times New Roman"/>
                <a:cs typeface="Times New Roman"/>
              </a:rPr>
              <a:t>обучающимся </a:t>
            </a:r>
            <a:r>
              <a:rPr sz="1200" dirty="0">
                <a:latin typeface="Times New Roman"/>
                <a:cs typeface="Times New Roman"/>
              </a:rPr>
              <a:t>по  </a:t>
            </a:r>
            <a:r>
              <a:rPr sz="1200" spc="-5" dirty="0">
                <a:latin typeface="Times New Roman"/>
                <a:cs typeface="Times New Roman"/>
              </a:rPr>
              <a:t>выбранной теме, </a:t>
            </a:r>
            <a:r>
              <a:rPr sz="1200" dirty="0">
                <a:latin typeface="Times New Roman"/>
                <a:cs typeface="Times New Roman"/>
              </a:rPr>
              <a:t>а также </a:t>
            </a:r>
            <a:r>
              <a:rPr sz="1200" spc="-5" dirty="0">
                <a:latin typeface="Times New Roman"/>
                <a:cs typeface="Times New Roman"/>
              </a:rPr>
              <a:t>обеспечивает </a:t>
            </a:r>
            <a:r>
              <a:rPr sz="1200" dirty="0">
                <a:latin typeface="Times New Roman"/>
                <a:cs typeface="Times New Roman"/>
              </a:rPr>
              <a:t>проверку паспортных </a:t>
            </a:r>
            <a:r>
              <a:rPr sz="1200" spc="-5" dirty="0">
                <a:latin typeface="Times New Roman"/>
                <a:cs typeface="Times New Roman"/>
              </a:rPr>
              <a:t>данных участника </a:t>
            </a:r>
            <a:r>
              <a:rPr sz="1200" dirty="0">
                <a:latin typeface="Times New Roman"/>
                <a:cs typeface="Times New Roman"/>
              </a:rPr>
              <a:t>итогового  </a:t>
            </a:r>
            <a:r>
              <a:rPr sz="1200" spc="-5" dirty="0">
                <a:latin typeface="Times New Roman"/>
                <a:cs typeface="Times New Roman"/>
              </a:rPr>
              <a:t>собеседования, и фиксирует время начала и время окончания итогового собеседования  каждого участника (может </a:t>
            </a:r>
            <a:r>
              <a:rPr sz="1200" dirty="0">
                <a:latin typeface="Times New Roman"/>
                <a:cs typeface="Times New Roman"/>
              </a:rPr>
              <a:t>быть </a:t>
            </a:r>
            <a:r>
              <a:rPr sz="1200" spc="-5" dirty="0">
                <a:latin typeface="Times New Roman"/>
                <a:cs typeface="Times New Roman"/>
              </a:rPr>
              <a:t>педагогический </a:t>
            </a:r>
            <a:r>
              <a:rPr sz="1200" dirty="0">
                <a:latin typeface="Times New Roman"/>
                <a:cs typeface="Times New Roman"/>
              </a:rPr>
              <a:t>работник, </a:t>
            </a:r>
            <a:r>
              <a:rPr sz="1200" spc="-5" dirty="0">
                <a:latin typeface="Times New Roman"/>
                <a:cs typeface="Times New Roman"/>
              </a:rPr>
              <a:t>обладающий коммуникативными  навыками, независимо </a:t>
            </a:r>
            <a:r>
              <a:rPr sz="1200" dirty="0">
                <a:latin typeface="Times New Roman"/>
                <a:cs typeface="Times New Roman"/>
              </a:rPr>
              <a:t>от </a:t>
            </a:r>
            <a:r>
              <a:rPr sz="1200" spc="-5" dirty="0">
                <a:latin typeface="Times New Roman"/>
                <a:cs typeface="Times New Roman"/>
              </a:rPr>
              <a:t>предметной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специализации);</a:t>
            </a:r>
            <a:endParaRPr sz="1200" dirty="0">
              <a:latin typeface="Times New Roman"/>
              <a:cs typeface="Times New Roman"/>
            </a:endParaRPr>
          </a:p>
          <a:p>
            <a:pPr marL="12700" marR="11430" indent="448945" algn="just">
              <a:lnSpc>
                <a:spcPct val="144200"/>
              </a:lnSpc>
              <a:spcBef>
                <a:spcPts val="70"/>
              </a:spcBef>
              <a:buFont typeface="Symbol"/>
              <a:buChar char=""/>
              <a:tabLst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эксперт, который оценивает ответ участника </a:t>
            </a:r>
            <a:r>
              <a:rPr sz="1200" dirty="0">
                <a:latin typeface="Times New Roman"/>
                <a:cs typeface="Times New Roman"/>
              </a:rPr>
              <a:t>(только </a:t>
            </a:r>
            <a:r>
              <a:rPr sz="1200" spc="-10" dirty="0">
                <a:latin typeface="Times New Roman"/>
                <a:cs typeface="Times New Roman"/>
              </a:rPr>
              <a:t>учитель </a:t>
            </a:r>
            <a:r>
              <a:rPr sz="1200" spc="-5" dirty="0">
                <a:latin typeface="Times New Roman"/>
                <a:cs typeface="Times New Roman"/>
              </a:rPr>
              <a:t>русского </a:t>
            </a:r>
            <a:r>
              <a:rPr sz="1200" dirty="0">
                <a:latin typeface="Times New Roman"/>
                <a:cs typeface="Times New Roman"/>
              </a:rPr>
              <a:t>языка </a:t>
            </a:r>
            <a:r>
              <a:rPr sz="1200" spc="-5" dirty="0">
                <a:latin typeface="Times New Roman"/>
                <a:cs typeface="Times New Roman"/>
              </a:rPr>
              <a:t>и  литературы);</a:t>
            </a:r>
            <a:endParaRPr sz="1200" dirty="0">
              <a:latin typeface="Times New Roman"/>
              <a:cs typeface="Times New Roman"/>
            </a:endParaRPr>
          </a:p>
          <a:p>
            <a:pPr marL="12700" marR="9525" indent="448945" algn="just">
              <a:lnSpc>
                <a:spcPct val="144200"/>
              </a:lnSpc>
              <a:spcBef>
                <a:spcPts val="65"/>
              </a:spcBef>
              <a:buFont typeface="Symbol"/>
              <a:buChar char=""/>
              <a:tabLst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технический специалист, обеспечивающий получение материалов </a:t>
            </a:r>
            <a:r>
              <a:rPr sz="1200" dirty="0">
                <a:latin typeface="Times New Roman"/>
                <a:cs typeface="Times New Roman"/>
              </a:rPr>
              <a:t>для </a:t>
            </a:r>
            <a:r>
              <a:rPr sz="1200" spc="-5" dirty="0">
                <a:latin typeface="Times New Roman"/>
                <a:cs typeface="Times New Roman"/>
              </a:rPr>
              <a:t>проведения 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</a:t>
            </a:r>
            <a:r>
              <a:rPr sz="1200" dirty="0">
                <a:latin typeface="Times New Roman"/>
                <a:cs typeface="Times New Roman"/>
              </a:rPr>
              <a:t>с </a:t>
            </a:r>
            <a:r>
              <a:rPr sz="1200" spc="-5" dirty="0" err="1" smtClean="0">
                <a:latin typeface="Times New Roman"/>
                <a:cs typeface="Times New Roman"/>
              </a:rPr>
              <a:t>Интернет-ресурса</a:t>
            </a:r>
            <a:r>
              <a:rPr sz="1200" spc="-5" dirty="0">
                <a:latin typeface="Times New Roman"/>
                <a:cs typeface="Times New Roman"/>
              </a:rPr>
              <a:t>, </a:t>
            </a:r>
            <a:r>
              <a:rPr sz="1200" dirty="0">
                <a:latin typeface="Times New Roman"/>
                <a:cs typeface="Times New Roman"/>
              </a:rPr>
              <a:t>а также </a:t>
            </a:r>
            <a:r>
              <a:rPr sz="1200" spc="-5" dirty="0">
                <a:latin typeface="Times New Roman"/>
                <a:cs typeface="Times New Roman"/>
              </a:rPr>
              <a:t>осуществляющий  аудиозапись бесед участников </a:t>
            </a:r>
            <a:r>
              <a:rPr sz="1200" dirty="0">
                <a:latin typeface="Times New Roman"/>
                <a:cs typeface="Times New Roman"/>
              </a:rPr>
              <a:t>с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экзаменатором-собеседником.</a:t>
            </a:r>
            <a:endParaRPr sz="1200" dirty="0">
              <a:latin typeface="Times New Roman"/>
              <a:cs typeface="Times New Roman"/>
            </a:endParaRPr>
          </a:p>
          <a:p>
            <a:pPr marL="12700" marR="5080" indent="448945" algn="just">
              <a:lnSpc>
                <a:spcPct val="144200"/>
              </a:lnSpc>
              <a:spcBef>
                <a:spcPts val="5"/>
              </a:spcBef>
              <a:buFont typeface="Times New Roman"/>
              <a:buAutoNum type="arabicPeriod" startAt="2"/>
              <a:tabLst>
                <a:tab pos="911860" algn="l"/>
              </a:tabLst>
            </a:pPr>
            <a:r>
              <a:rPr sz="1200" b="1" spc="-5" dirty="0">
                <a:latin typeface="Times New Roman"/>
                <a:cs typeface="Times New Roman"/>
              </a:rPr>
              <a:t>Сбор сведений </a:t>
            </a:r>
            <a:r>
              <a:rPr sz="1200" b="1" dirty="0">
                <a:latin typeface="Times New Roman"/>
                <a:cs typeface="Times New Roman"/>
              </a:rPr>
              <a:t>об </a:t>
            </a:r>
            <a:r>
              <a:rPr sz="1200" b="1" spc="-5" dirty="0" err="1">
                <a:latin typeface="Times New Roman"/>
                <a:cs typeface="Times New Roman"/>
              </a:rPr>
              <a:t>участниках</a:t>
            </a:r>
            <a:r>
              <a:rPr sz="1200" b="1" spc="-5" dirty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ИС</a:t>
            </a:r>
            <a:r>
              <a:rPr sz="1200" b="1" spc="-5" dirty="0" smtClean="0">
                <a:latin typeface="Times New Roman"/>
                <a:cs typeface="Times New Roman"/>
              </a:rPr>
              <a:t> (</a:t>
            </a:r>
            <a:r>
              <a:rPr lang="ru-RU" sz="1200" b="1" spc="-5" dirty="0" smtClean="0">
                <a:latin typeface="Times New Roman"/>
                <a:cs typeface="Times New Roman"/>
              </a:rPr>
              <a:t>не позднее чем за два дня до ИС</a:t>
            </a:r>
            <a:r>
              <a:rPr sz="1200" b="1" dirty="0" smtClean="0">
                <a:latin typeface="Times New Roman"/>
                <a:cs typeface="Times New Roman"/>
              </a:rPr>
              <a:t>, </a:t>
            </a:r>
            <a:r>
              <a:rPr sz="1200" b="1" spc="-5" dirty="0">
                <a:latin typeface="Times New Roman"/>
                <a:cs typeface="Times New Roman"/>
              </a:rPr>
              <a:t>ответственное  лицо </a:t>
            </a:r>
            <a:r>
              <a:rPr sz="1200" b="1" dirty="0">
                <a:latin typeface="Times New Roman"/>
                <a:cs typeface="Times New Roman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ответственный организатор </a:t>
            </a:r>
            <a:r>
              <a:rPr sz="1200" b="1" dirty="0">
                <a:latin typeface="Times New Roman"/>
                <a:cs typeface="Times New Roman"/>
              </a:rPr>
              <a:t>ОО)</a:t>
            </a:r>
            <a:endParaRPr sz="1200" dirty="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  <a:spcBef>
                <a:spcPts val="595"/>
              </a:spcBef>
            </a:pPr>
            <a:r>
              <a:rPr sz="1200" spc="-5" dirty="0">
                <a:latin typeface="Times New Roman"/>
                <a:cs typeface="Times New Roman"/>
              </a:rPr>
              <a:t>Ответственный организатор ОО производит </a:t>
            </a:r>
            <a:r>
              <a:rPr sz="1200" dirty="0">
                <a:latin typeface="Times New Roman"/>
                <a:cs typeface="Times New Roman"/>
              </a:rPr>
              <a:t>сбор </a:t>
            </a:r>
            <a:r>
              <a:rPr sz="1200" spc="-5" dirty="0">
                <a:latin typeface="Times New Roman"/>
                <a:cs typeface="Times New Roman"/>
              </a:rPr>
              <a:t>сведений </a:t>
            </a:r>
            <a:r>
              <a:rPr sz="1200" dirty="0">
                <a:latin typeface="Times New Roman"/>
                <a:cs typeface="Times New Roman"/>
              </a:rPr>
              <a:t>об </a:t>
            </a:r>
            <a:r>
              <a:rPr sz="1200" spc="-5" dirty="0" err="1">
                <a:latin typeface="Times New Roman"/>
                <a:cs typeface="Times New Roman"/>
              </a:rPr>
              <a:t>участниках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ИС</a:t>
            </a:r>
            <a:r>
              <a:rPr sz="1200" spc="-5" dirty="0" smtClean="0">
                <a:latin typeface="Times New Roman"/>
                <a:cs typeface="Times New Roman"/>
              </a:rPr>
              <a:t>.</a:t>
            </a:r>
            <a:endParaRPr sz="1200" dirty="0">
              <a:latin typeface="Times New Roman"/>
              <a:cs typeface="Times New Roman"/>
            </a:endParaRPr>
          </a:p>
          <a:p>
            <a:pPr marL="12700" marR="5715" indent="448945" algn="just">
              <a:lnSpc>
                <a:spcPct val="143700"/>
              </a:lnSpc>
              <a:spcBef>
                <a:spcPts val="5"/>
              </a:spcBef>
              <a:buAutoNum type="arabicPeriod" startAt="3"/>
              <a:tabLst>
                <a:tab pos="911860" algn="l"/>
              </a:tabLst>
            </a:pPr>
            <a:r>
              <a:rPr sz="1200" spc="-5" dirty="0">
                <a:latin typeface="Times New Roman"/>
                <a:cs typeface="Times New Roman"/>
              </a:rPr>
              <a:t>При проведении итогового собеседования в ОО планируется задействовать  необходимое количество аудиторий проведения, </a:t>
            </a:r>
            <a:r>
              <a:rPr sz="1200" dirty="0">
                <a:latin typeface="Times New Roman"/>
                <a:cs typeface="Times New Roman"/>
              </a:rPr>
              <a:t>исходя </a:t>
            </a:r>
            <a:r>
              <a:rPr sz="1200" spc="-10" dirty="0">
                <a:latin typeface="Times New Roman"/>
                <a:cs typeface="Times New Roman"/>
              </a:rPr>
              <a:t>из </a:t>
            </a:r>
            <a:r>
              <a:rPr sz="1200" spc="-5" dirty="0">
                <a:latin typeface="Times New Roman"/>
                <a:cs typeface="Times New Roman"/>
              </a:rPr>
              <a:t>расчета количества участников 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(в среднем в </a:t>
            </a:r>
            <a:r>
              <a:rPr sz="1200" dirty="0">
                <a:latin typeface="Times New Roman"/>
                <a:cs typeface="Times New Roman"/>
              </a:rPr>
              <a:t>час </a:t>
            </a:r>
            <a:r>
              <a:rPr sz="1200" spc="-5" dirty="0">
                <a:latin typeface="Times New Roman"/>
                <a:cs typeface="Times New Roman"/>
              </a:rPr>
              <a:t>в </a:t>
            </a:r>
            <a:r>
              <a:rPr sz="1200" dirty="0">
                <a:latin typeface="Times New Roman"/>
                <a:cs typeface="Times New Roman"/>
              </a:rPr>
              <a:t>одной </a:t>
            </a:r>
            <a:r>
              <a:rPr sz="1200" spc="-5" dirty="0">
                <a:latin typeface="Times New Roman"/>
                <a:cs typeface="Times New Roman"/>
              </a:rPr>
              <a:t>аудитории проведения проходит итоговое  собеседование </a:t>
            </a:r>
            <a:r>
              <a:rPr sz="1200" dirty="0">
                <a:latin typeface="Times New Roman"/>
                <a:cs typeface="Times New Roman"/>
              </a:rPr>
              <a:t>3-4 человека (приблизительно 15 </a:t>
            </a:r>
            <a:r>
              <a:rPr sz="1200" spc="-5" dirty="0">
                <a:latin typeface="Times New Roman"/>
                <a:cs typeface="Times New Roman"/>
              </a:rPr>
              <a:t>минут </a:t>
            </a:r>
            <a:r>
              <a:rPr sz="1200" dirty="0">
                <a:latin typeface="Times New Roman"/>
                <a:cs typeface="Times New Roman"/>
              </a:rPr>
              <a:t>на одного участника)), количества  </a:t>
            </a:r>
            <a:r>
              <a:rPr sz="1200" spc="-5" dirty="0">
                <a:latin typeface="Times New Roman"/>
                <a:cs typeface="Times New Roman"/>
              </a:rPr>
              <a:t>привлекаемых экзаменаторов-собеседников (не менее </a:t>
            </a:r>
            <a:r>
              <a:rPr sz="1200" dirty="0">
                <a:latin typeface="Times New Roman"/>
                <a:cs typeface="Times New Roman"/>
              </a:rPr>
              <a:t>одного на аудиторию) </a:t>
            </a:r>
            <a:r>
              <a:rPr sz="1200" spc="-5" dirty="0">
                <a:latin typeface="Times New Roman"/>
                <a:cs typeface="Times New Roman"/>
              </a:rPr>
              <a:t>и экспертов </a:t>
            </a:r>
            <a:r>
              <a:rPr sz="1200" dirty="0">
                <a:latin typeface="Times New Roman"/>
                <a:cs typeface="Times New Roman"/>
              </a:rPr>
              <a:t>(не  </a:t>
            </a:r>
            <a:r>
              <a:rPr sz="1200" spc="-5" dirty="0">
                <a:latin typeface="Times New Roman"/>
                <a:cs typeface="Times New Roman"/>
              </a:rPr>
              <a:t>менее </a:t>
            </a:r>
            <a:r>
              <a:rPr sz="1200" dirty="0">
                <a:latin typeface="Times New Roman"/>
                <a:cs typeface="Times New Roman"/>
              </a:rPr>
              <a:t>одного на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dirty="0" err="1">
                <a:latin typeface="Times New Roman"/>
                <a:cs typeface="Times New Roman"/>
              </a:rPr>
              <a:t>аудиторию</a:t>
            </a:r>
            <a:r>
              <a:rPr sz="1200" dirty="0" smtClean="0">
                <a:latin typeface="Times New Roman"/>
                <a:cs typeface="Times New Roman"/>
              </a:rPr>
              <a:t>).</a:t>
            </a:r>
            <a:endParaRPr lang="en-US" sz="1200" dirty="0" smtClean="0">
              <a:latin typeface="Times New Roman"/>
              <a:cs typeface="Times New Roman"/>
            </a:endParaRPr>
          </a:p>
          <a:p>
            <a:pPr marL="12700" marR="5715" algn="just">
              <a:lnSpc>
                <a:spcPct val="143700"/>
              </a:lnSpc>
              <a:spcBef>
                <a:spcPts val="5"/>
              </a:spcBef>
              <a:tabLst>
                <a:tab pos="911860" algn="l"/>
              </a:tabLst>
            </a:pPr>
            <a:r>
              <a:rPr lang="en-US" sz="1200" dirty="0" smtClean="0">
                <a:latin typeface="Times New Roman"/>
                <a:cs typeface="Times New Roman"/>
              </a:rPr>
              <a:t>           </a:t>
            </a:r>
            <a:r>
              <a:rPr lang="ru-RU" sz="1200" dirty="0" smtClean="0">
                <a:latin typeface="Times New Roman"/>
                <a:cs typeface="Times New Roman"/>
              </a:rPr>
              <a:t>Для </a:t>
            </a:r>
            <a:r>
              <a:rPr lang="ru-RU" sz="1200" dirty="0">
                <a:latin typeface="Times New Roman"/>
                <a:cs typeface="Times New Roman"/>
              </a:rPr>
              <a:t>участников ГИА с ограниченными возможностями здоровья ( при предъявлении копии рекомендации ПМПК), для участников ГИА -детей-инвалидов и инвалидов (при предъявлении справки, подтверждающей инвалидность) ОИВ, учредители и загранучреждения обеспечивают создание следующих условий проведения </a:t>
            </a:r>
            <a:r>
              <a:rPr lang="ru-RU" sz="1200" dirty="0" smtClean="0">
                <a:latin typeface="Times New Roman"/>
                <a:cs typeface="Times New Roman"/>
              </a:rPr>
              <a:t>ГИА</a:t>
            </a:r>
            <a:r>
              <a:rPr lang="en-US" sz="1200" dirty="0" smtClean="0">
                <a:latin typeface="Times New Roman"/>
                <a:cs typeface="Times New Roman"/>
              </a:rPr>
              <a:t>: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1068120" y="627644"/>
            <a:ext cx="6149340" cy="9852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2065" algn="just">
              <a:lnSpc>
                <a:spcPct val="144200"/>
              </a:lnSpc>
              <a:spcBef>
                <a:spcPts val="5"/>
              </a:spcBef>
              <a:tabLst>
                <a:tab pos="911860" algn="l"/>
              </a:tabLst>
            </a:pPr>
            <a:r>
              <a:rPr lang="ru-RU" sz="1200" dirty="0" smtClean="0">
                <a:latin typeface="Times New Roman"/>
                <a:cs typeface="Times New Roman"/>
              </a:rPr>
              <a:t>увеличение </a:t>
            </a:r>
            <a:r>
              <a:rPr lang="ru-RU" sz="1200" dirty="0">
                <a:latin typeface="Times New Roman"/>
                <a:cs typeface="Times New Roman"/>
              </a:rPr>
              <a:t>продолжительности итогового собеседования по русскому языку на 30 минут</a:t>
            </a:r>
            <a:r>
              <a:rPr lang="en-US" sz="1200" dirty="0">
                <a:latin typeface="Times New Roman"/>
                <a:cs typeface="Times New Roman"/>
              </a:rPr>
              <a:t>. (</a:t>
            </a:r>
            <a:r>
              <a:rPr lang="ru-RU" sz="1200" dirty="0">
                <a:latin typeface="Times New Roman"/>
                <a:cs typeface="Times New Roman"/>
              </a:rPr>
              <a:t>Приказ </a:t>
            </a:r>
            <a:r>
              <a:rPr lang="ru-RU" sz="1200" dirty="0" err="1">
                <a:latin typeface="Times New Roman"/>
                <a:cs typeface="Times New Roman"/>
              </a:rPr>
              <a:t>Минпросвещения</a:t>
            </a:r>
            <a:r>
              <a:rPr lang="ru-RU" sz="1200" dirty="0">
                <a:latin typeface="Times New Roman"/>
                <a:cs typeface="Times New Roman"/>
              </a:rPr>
              <a:t> России и </a:t>
            </a:r>
            <a:r>
              <a:rPr lang="ru-RU" sz="1200" dirty="0" err="1">
                <a:latin typeface="Times New Roman"/>
                <a:cs typeface="Times New Roman"/>
              </a:rPr>
              <a:t>Рособрнадзора</a:t>
            </a:r>
            <a:r>
              <a:rPr lang="ru-RU" sz="1200" dirty="0">
                <a:latin typeface="Times New Roman"/>
                <a:cs typeface="Times New Roman"/>
              </a:rPr>
              <a:t> от 07.11.2018 №189/1513 "Об утверждении Порядка проведения государственной итоговой аттестации по образовательным программам основного общего образования“</a:t>
            </a:r>
            <a:r>
              <a:rPr lang="en-US" sz="1200" dirty="0">
                <a:latin typeface="Times New Roman"/>
                <a:cs typeface="Times New Roman"/>
              </a:rPr>
              <a:t>)</a:t>
            </a:r>
            <a:endParaRPr lang="en-US" sz="1200" b="1" dirty="0" smtClean="0">
              <a:latin typeface="Times New Roman"/>
              <a:cs typeface="Times New Roman"/>
            </a:endParaRPr>
          </a:p>
          <a:p>
            <a:pPr marL="12700" marR="12065" algn="just">
              <a:lnSpc>
                <a:spcPct val="144200"/>
              </a:lnSpc>
              <a:spcBef>
                <a:spcPts val="5"/>
              </a:spcBef>
              <a:tabLst>
                <a:tab pos="911860" algn="l"/>
              </a:tabLst>
            </a:pPr>
            <a:r>
              <a:rPr lang="ru-RU" sz="1200" b="1" dirty="0" smtClean="0">
                <a:latin typeface="Times New Roman"/>
                <a:cs typeface="Times New Roman"/>
              </a:rPr>
              <a:t>4.       Организация </a:t>
            </a:r>
            <a:r>
              <a:rPr lang="ru-RU" sz="1200" b="1" spc="-5" dirty="0" smtClean="0">
                <a:latin typeface="Times New Roman"/>
                <a:cs typeface="Times New Roman"/>
              </a:rPr>
              <a:t>рабочего места ответственного </a:t>
            </a:r>
            <a:r>
              <a:rPr lang="ru-RU" sz="1200" b="1" dirty="0" smtClean="0">
                <a:latin typeface="Times New Roman"/>
                <a:cs typeface="Times New Roman"/>
              </a:rPr>
              <a:t>организатора ОО </a:t>
            </a:r>
            <a:r>
              <a:rPr lang="ru-RU" sz="1200" b="1" spc="-5" dirty="0" smtClean="0">
                <a:latin typeface="Times New Roman"/>
                <a:cs typeface="Times New Roman"/>
              </a:rPr>
              <a:t>(не позднее чем за день до ИС</a:t>
            </a:r>
            <a:r>
              <a:rPr lang="ru-RU" sz="1200" b="1" dirty="0" smtClean="0">
                <a:latin typeface="Times New Roman"/>
                <a:cs typeface="Times New Roman"/>
              </a:rPr>
              <a:t>, </a:t>
            </a:r>
            <a:r>
              <a:rPr lang="ru-RU" sz="1200" b="1" spc="-5" dirty="0" smtClean="0">
                <a:latin typeface="Times New Roman"/>
                <a:cs typeface="Times New Roman"/>
              </a:rPr>
              <a:t>ответственное лицо </a:t>
            </a:r>
            <a:r>
              <a:rPr lang="ru-RU" sz="1200" b="1" dirty="0" smtClean="0">
                <a:latin typeface="Times New Roman"/>
                <a:cs typeface="Times New Roman"/>
              </a:rPr>
              <a:t>– </a:t>
            </a:r>
            <a:r>
              <a:rPr lang="ru-RU" sz="1200" b="1" spc="-5" dirty="0" smtClean="0">
                <a:latin typeface="Times New Roman"/>
                <a:cs typeface="Times New Roman"/>
              </a:rPr>
              <a:t>технический</a:t>
            </a:r>
            <a:r>
              <a:rPr lang="ru-RU" sz="1200" b="1" spc="4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специалист)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  <a:spcBef>
                <a:spcPts val="595"/>
              </a:spcBef>
            </a:pPr>
            <a:r>
              <a:rPr lang="ru-RU" sz="1200" dirty="0" smtClean="0">
                <a:latin typeface="Times New Roman"/>
                <a:cs typeface="Times New Roman"/>
              </a:rPr>
              <a:t>В штабе </a:t>
            </a:r>
            <a:r>
              <a:rPr lang="ru-RU" sz="1200" spc="-5" dirty="0" smtClean="0">
                <a:latin typeface="Times New Roman"/>
                <a:cs typeface="Times New Roman"/>
              </a:rPr>
              <a:t>технический  специалист  ОО организует  рабочее  место  </a:t>
            </a:r>
            <a:r>
              <a:rPr lang="ru-RU" sz="1200" dirty="0" smtClean="0">
                <a:latin typeface="Times New Roman"/>
                <a:cs typeface="Times New Roman"/>
              </a:rPr>
              <a:t>для </a:t>
            </a:r>
            <a:r>
              <a:rPr lang="ru-RU" sz="1200" spc="11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ответственного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12700" marR="8890">
              <a:lnSpc>
                <a:spcPct val="143300"/>
              </a:lnSpc>
              <a:spcBef>
                <a:spcPts val="10"/>
              </a:spcBef>
            </a:pPr>
            <a:r>
              <a:rPr lang="ru-RU" sz="1200" spc="-5" dirty="0" smtClean="0">
                <a:latin typeface="Times New Roman"/>
                <a:cs typeface="Times New Roman"/>
              </a:rPr>
              <a:t>организатора ОО, оборудованное компьютером </a:t>
            </a:r>
            <a:r>
              <a:rPr lang="ru-RU" sz="1200" dirty="0" smtClean="0">
                <a:latin typeface="Times New Roman"/>
                <a:cs typeface="Times New Roman"/>
              </a:rPr>
              <a:t>с </a:t>
            </a:r>
            <a:r>
              <a:rPr lang="ru-RU" sz="1200" spc="-5" dirty="0" smtClean="0">
                <a:latin typeface="Times New Roman"/>
                <a:cs typeface="Times New Roman"/>
              </a:rPr>
              <a:t>доступом в сеть Интернет и принтером </a:t>
            </a:r>
            <a:r>
              <a:rPr lang="ru-RU" sz="1200" dirty="0" smtClean="0">
                <a:latin typeface="Times New Roman"/>
                <a:cs typeface="Times New Roman"/>
              </a:rPr>
              <a:t>для  </a:t>
            </a:r>
            <a:r>
              <a:rPr lang="ru-RU" sz="1200" spc="-5" dirty="0" smtClean="0">
                <a:latin typeface="Times New Roman"/>
                <a:cs typeface="Times New Roman"/>
              </a:rPr>
              <a:t>получения и тиражирования материалов </a:t>
            </a:r>
            <a:r>
              <a:rPr lang="ru-RU" sz="1200" dirty="0" smtClean="0">
                <a:latin typeface="Times New Roman"/>
                <a:cs typeface="Times New Roman"/>
              </a:rPr>
              <a:t>для </a:t>
            </a:r>
            <a:r>
              <a:rPr lang="ru-RU" sz="1200" spc="-5" dirty="0" smtClean="0">
                <a:latin typeface="Times New Roman"/>
                <a:cs typeface="Times New Roman"/>
              </a:rPr>
              <a:t>проведения </a:t>
            </a:r>
            <a:r>
              <a:rPr lang="ru-RU" sz="1200" dirty="0" smtClean="0">
                <a:latin typeface="Times New Roman"/>
                <a:cs typeface="Times New Roman"/>
              </a:rPr>
              <a:t>итогового</a:t>
            </a:r>
            <a:r>
              <a:rPr lang="ru-RU" sz="1200" spc="12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собеседования.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12700" marR="7620" indent="448945">
              <a:lnSpc>
                <a:spcPct val="144300"/>
              </a:lnSpc>
              <a:buFont typeface="Times New Roman"/>
              <a:buAutoNum type="arabicPeriod" startAt="5"/>
              <a:tabLst>
                <a:tab pos="911225" algn="l"/>
                <a:tab pos="911860" algn="l"/>
              </a:tabLst>
            </a:pPr>
            <a:r>
              <a:rPr sz="1200" b="1" spc="-5" dirty="0" err="1" smtClean="0">
                <a:latin typeface="Times New Roman"/>
                <a:cs typeface="Times New Roman"/>
              </a:rPr>
              <a:t>Формирование</a:t>
            </a:r>
            <a:r>
              <a:rPr sz="1200" b="1" spc="-5" dirty="0" smtClean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списка аудиторий </a:t>
            </a:r>
            <a:r>
              <a:rPr sz="1200" b="1" dirty="0">
                <a:latin typeface="Times New Roman"/>
                <a:cs typeface="Times New Roman"/>
              </a:rPr>
              <a:t>для </a:t>
            </a:r>
            <a:r>
              <a:rPr sz="1200" b="1" spc="-5" dirty="0" err="1">
                <a:latin typeface="Times New Roman"/>
                <a:cs typeface="Times New Roman"/>
              </a:rPr>
              <a:t>проведения</a:t>
            </a:r>
            <a:r>
              <a:rPr sz="1200" b="1" spc="-5" dirty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итогового собеседования </a:t>
            </a:r>
            <a:r>
              <a:rPr sz="1200" b="1" spc="-5" dirty="0" smtClean="0">
                <a:latin typeface="Times New Roman"/>
                <a:cs typeface="Times New Roman"/>
              </a:rPr>
              <a:t>(</a:t>
            </a:r>
            <a:r>
              <a:rPr lang="ru-RU" sz="1200" b="1" spc="-5" dirty="0" smtClean="0">
                <a:latin typeface="Times New Roman"/>
                <a:cs typeface="Times New Roman"/>
              </a:rPr>
              <a:t>не позднее чем за день до ИС</a:t>
            </a:r>
            <a:r>
              <a:rPr sz="1200" b="1" dirty="0" smtClean="0">
                <a:latin typeface="Times New Roman"/>
                <a:cs typeface="Times New Roman"/>
              </a:rPr>
              <a:t>, </a:t>
            </a:r>
            <a:r>
              <a:rPr sz="1200" b="1" spc="-5" dirty="0">
                <a:latin typeface="Times New Roman"/>
                <a:cs typeface="Times New Roman"/>
              </a:rPr>
              <a:t>ответственное лицо </a:t>
            </a:r>
            <a:r>
              <a:rPr sz="1200" b="1" dirty="0">
                <a:latin typeface="Times New Roman"/>
                <a:cs typeface="Times New Roman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ответственный организатор</a:t>
            </a:r>
            <a:r>
              <a:rPr sz="1200" b="1" spc="4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ОО)</a:t>
            </a:r>
            <a:endParaRPr sz="1200" dirty="0">
              <a:latin typeface="Times New Roman"/>
              <a:cs typeface="Times New Roman"/>
            </a:endParaRPr>
          </a:p>
          <a:p>
            <a:pPr marL="12700" marR="9525" indent="448945">
              <a:lnSpc>
                <a:spcPts val="2080"/>
              </a:lnSpc>
              <a:spcBef>
                <a:spcPts val="135"/>
              </a:spcBef>
            </a:pPr>
            <a:r>
              <a:rPr sz="1200" dirty="0">
                <a:latin typeface="Times New Roman"/>
                <a:cs typeface="Times New Roman"/>
              </a:rPr>
              <a:t>Не позднее чем за </a:t>
            </a:r>
            <a:r>
              <a:rPr sz="1200" spc="-5" dirty="0">
                <a:latin typeface="Times New Roman"/>
                <a:cs typeface="Times New Roman"/>
              </a:rPr>
              <a:t>сутки </a:t>
            </a:r>
            <a:r>
              <a:rPr sz="1200" dirty="0">
                <a:latin typeface="Times New Roman"/>
                <a:cs typeface="Times New Roman"/>
              </a:rPr>
              <a:t>до </a:t>
            </a:r>
            <a:r>
              <a:rPr sz="1200" spc="-5" dirty="0" err="1">
                <a:latin typeface="Times New Roman"/>
                <a:cs typeface="Times New Roman"/>
              </a:rPr>
              <a:t>проведения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итогового 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ответственный организатор в </a:t>
            </a:r>
            <a:r>
              <a:rPr sz="1200" spc="-5" dirty="0" smtClean="0">
                <a:latin typeface="Times New Roman"/>
                <a:cs typeface="Times New Roman"/>
              </a:rPr>
              <a:t>ОО </a:t>
            </a:r>
            <a:r>
              <a:rPr sz="1200" spc="-5" dirty="0">
                <a:latin typeface="Times New Roman"/>
                <a:cs typeface="Times New Roman"/>
              </a:rPr>
              <a:t>определяет необходимое количество аудиторий проведения </a:t>
            </a:r>
            <a:r>
              <a:rPr sz="1200" dirty="0" err="1">
                <a:latin typeface="Times New Roman"/>
                <a:cs typeface="Times New Roman"/>
              </a:rPr>
              <a:t>итогового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.</a:t>
            </a:r>
            <a:endParaRPr lang="ru-RU" sz="1200" spc="-5" dirty="0">
              <a:latin typeface="Times New Roman"/>
              <a:cs typeface="Times New Roman"/>
            </a:endParaRPr>
          </a:p>
          <a:p>
            <a:pPr marL="241300" marR="9525" indent="-228600">
              <a:lnSpc>
                <a:spcPts val="2080"/>
              </a:lnSpc>
              <a:spcBef>
                <a:spcPts val="135"/>
              </a:spcBef>
              <a:buFont typeface="+mj-lt"/>
              <a:buAutoNum type="arabicPeriod" startAt="6"/>
            </a:pPr>
            <a:r>
              <a:rPr lang="ru-RU" sz="1200" b="1" dirty="0" smtClean="0">
                <a:latin typeface="Times New Roman"/>
                <a:cs typeface="Times New Roman"/>
              </a:rPr>
              <a:t>      </a:t>
            </a:r>
            <a:r>
              <a:rPr sz="1200" b="1" dirty="0" err="1" smtClean="0">
                <a:latin typeface="Times New Roman"/>
                <a:cs typeface="Times New Roman"/>
              </a:rPr>
              <a:t>Подготовка</a:t>
            </a:r>
            <a:r>
              <a:rPr sz="1200" b="1" dirty="0" smtClean="0">
                <a:latin typeface="Times New Roman"/>
                <a:cs typeface="Times New Roman"/>
              </a:rPr>
              <a:t>  </a:t>
            </a:r>
            <a:r>
              <a:rPr sz="1200" b="1" spc="-5" dirty="0">
                <a:latin typeface="Times New Roman"/>
                <a:cs typeface="Times New Roman"/>
              </a:rPr>
              <a:t>технических  средств  </a:t>
            </a:r>
            <a:r>
              <a:rPr sz="1200" b="1" dirty="0">
                <a:latin typeface="Times New Roman"/>
                <a:cs typeface="Times New Roman"/>
              </a:rPr>
              <a:t>для  </a:t>
            </a:r>
            <a:r>
              <a:rPr sz="1200" b="1" spc="-5" dirty="0">
                <a:latin typeface="Times New Roman"/>
                <a:cs typeface="Times New Roman"/>
              </a:rPr>
              <a:t>обеспечения  проведения</a:t>
            </a:r>
            <a:r>
              <a:rPr sz="1200" b="1" spc="114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итогового</a:t>
            </a:r>
            <a:endParaRPr sz="1200" dirty="0">
              <a:latin typeface="Times New Roman"/>
              <a:cs typeface="Times New Roman"/>
            </a:endParaRPr>
          </a:p>
          <a:p>
            <a:pPr marL="12700" marR="7620">
              <a:lnSpc>
                <a:spcPct val="143300"/>
              </a:lnSpc>
              <a:spcBef>
                <a:spcPts val="10"/>
              </a:spcBef>
            </a:pPr>
            <a:r>
              <a:rPr sz="1200" b="1" spc="-5" dirty="0" err="1">
                <a:latin typeface="Times New Roman"/>
                <a:cs typeface="Times New Roman"/>
              </a:rPr>
              <a:t>собеседования</a:t>
            </a:r>
            <a:r>
              <a:rPr sz="1200" b="1" spc="-5" dirty="0">
                <a:latin typeface="Times New Roman"/>
                <a:cs typeface="Times New Roman"/>
              </a:rPr>
              <a:t> </a:t>
            </a:r>
            <a:r>
              <a:rPr sz="1200" b="1" dirty="0" smtClean="0">
                <a:latin typeface="Times New Roman"/>
                <a:cs typeface="Times New Roman"/>
              </a:rPr>
              <a:t>(</a:t>
            </a:r>
            <a:r>
              <a:rPr lang="ru-RU" sz="1200" b="1" spc="-5" dirty="0" smtClean="0">
                <a:latin typeface="Times New Roman"/>
                <a:cs typeface="Times New Roman"/>
              </a:rPr>
              <a:t>не позднее чем за день до ИС</a:t>
            </a:r>
            <a:r>
              <a:rPr sz="1200" b="1" dirty="0" smtClean="0">
                <a:latin typeface="Times New Roman"/>
                <a:cs typeface="Times New Roman"/>
              </a:rPr>
              <a:t>, </a:t>
            </a:r>
            <a:r>
              <a:rPr sz="1200" b="1" spc="-5" dirty="0">
                <a:latin typeface="Times New Roman"/>
                <a:cs typeface="Times New Roman"/>
              </a:rPr>
              <a:t>ответственное лицо </a:t>
            </a:r>
            <a:r>
              <a:rPr sz="1200" b="1" dirty="0">
                <a:latin typeface="Times New Roman"/>
                <a:cs typeface="Times New Roman"/>
              </a:rPr>
              <a:t>- </a:t>
            </a:r>
            <a:r>
              <a:rPr sz="1200" b="1" spc="-5" dirty="0">
                <a:latin typeface="Times New Roman"/>
                <a:cs typeface="Times New Roman"/>
              </a:rPr>
              <a:t>ответственный организатор  </a:t>
            </a:r>
            <a:r>
              <a:rPr sz="1200" b="1" dirty="0">
                <a:latin typeface="Times New Roman"/>
                <a:cs typeface="Times New Roman"/>
              </a:rPr>
              <a:t>ОО)</a:t>
            </a:r>
            <a:endParaRPr sz="1200" dirty="0">
              <a:latin typeface="Times New Roman"/>
              <a:cs typeface="Times New Roman"/>
            </a:endParaRPr>
          </a:p>
          <a:p>
            <a:pPr marL="12700" marR="5715" indent="448945">
              <a:lnSpc>
                <a:spcPts val="2060"/>
              </a:lnSpc>
              <a:spcBef>
                <a:spcPts val="160"/>
              </a:spcBef>
            </a:pPr>
            <a:r>
              <a:rPr sz="1200" dirty="0">
                <a:latin typeface="Times New Roman"/>
                <a:cs typeface="Times New Roman"/>
              </a:rPr>
              <a:t>Не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позднее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чем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сутки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до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5" dirty="0" err="1">
                <a:latin typeface="Times New Roman"/>
                <a:cs typeface="Times New Roman"/>
              </a:rPr>
              <a:t>проведения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lang="ru-RU" sz="1200" spc="-20" dirty="0" smtClean="0">
                <a:latin typeface="Times New Roman"/>
                <a:cs typeface="Times New Roman"/>
              </a:rPr>
              <a:t>ИС </a:t>
            </a:r>
            <a:r>
              <a:rPr sz="1200" spc="-5" dirty="0" err="1" smtClean="0">
                <a:latin typeface="Times New Roman"/>
                <a:cs typeface="Times New Roman"/>
              </a:rPr>
              <a:t>технический</a:t>
            </a:r>
            <a:r>
              <a:rPr sz="1200" spc="-4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специалист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ОО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готовит  </a:t>
            </a:r>
            <a:r>
              <a:rPr sz="1200" spc="-5" dirty="0">
                <a:latin typeface="Times New Roman"/>
                <a:cs typeface="Times New Roman"/>
              </a:rPr>
              <a:t>необходимое  количество  рабочих  мест,  оборудованных  средствами  </a:t>
            </a:r>
            <a:r>
              <a:rPr sz="1200" dirty="0">
                <a:latin typeface="Times New Roman"/>
                <a:cs typeface="Times New Roman"/>
              </a:rPr>
              <a:t>для  </a:t>
            </a:r>
            <a:r>
              <a:rPr sz="1200" spc="-5" dirty="0">
                <a:latin typeface="Times New Roman"/>
                <a:cs typeface="Times New Roman"/>
              </a:rPr>
              <a:t>записи     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ответов</a:t>
            </a:r>
            <a:endParaRPr sz="1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64"/>
              </a:spcBef>
            </a:pPr>
            <a:r>
              <a:rPr sz="1200" spc="-5" dirty="0">
                <a:latin typeface="Times New Roman"/>
                <a:cs typeface="Times New Roman"/>
              </a:rPr>
              <a:t>участников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собеседования, </a:t>
            </a:r>
            <a:r>
              <a:rPr sz="1200" dirty="0">
                <a:latin typeface="Times New Roman"/>
                <a:cs typeface="Times New Roman"/>
              </a:rPr>
              <a:t>либо </a:t>
            </a:r>
            <a:r>
              <a:rPr sz="1200" spc="-5" dirty="0">
                <a:latin typeface="Times New Roman"/>
                <a:cs typeface="Times New Roman"/>
              </a:rPr>
              <a:t>необходимое количество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диктофонов.</a:t>
            </a:r>
          </a:p>
          <a:p>
            <a:pPr marL="12700" marR="10160" indent="448945">
              <a:lnSpc>
                <a:spcPct val="144200"/>
              </a:lnSpc>
              <a:spcBef>
                <a:spcPts val="10"/>
              </a:spcBef>
              <a:buFont typeface="Times New Roman"/>
              <a:buAutoNum type="arabicPeriod" startAt="7"/>
              <a:tabLst>
                <a:tab pos="911225" algn="l"/>
                <a:tab pos="911860" algn="l"/>
              </a:tabLst>
            </a:pPr>
            <a:r>
              <a:rPr sz="1200" b="1" spc="-5" dirty="0">
                <a:latin typeface="Times New Roman"/>
                <a:cs typeface="Times New Roman"/>
              </a:rPr>
              <a:t>Контроль готовности оборудования и рабочего </a:t>
            </a:r>
            <a:r>
              <a:rPr sz="1200" b="1" dirty="0">
                <a:latin typeface="Times New Roman"/>
                <a:cs typeface="Times New Roman"/>
              </a:rPr>
              <a:t>места </a:t>
            </a:r>
            <a:r>
              <a:rPr sz="1200" b="1" spc="-5" dirty="0">
                <a:latin typeface="Times New Roman"/>
                <a:cs typeface="Times New Roman"/>
              </a:rPr>
              <a:t>ответственного  </a:t>
            </a:r>
            <a:r>
              <a:rPr sz="1200" b="1" spc="-5" dirty="0" err="1">
                <a:latin typeface="Times New Roman"/>
                <a:cs typeface="Times New Roman"/>
              </a:rPr>
              <a:t>организатора</a:t>
            </a:r>
            <a:r>
              <a:rPr sz="1200" b="1" spc="-5" dirty="0">
                <a:latin typeface="Times New Roman"/>
                <a:cs typeface="Times New Roman"/>
              </a:rPr>
              <a:t> </a:t>
            </a:r>
            <a:r>
              <a:rPr sz="1200" b="1" spc="-5" dirty="0" smtClean="0">
                <a:latin typeface="Times New Roman"/>
                <a:cs typeface="Times New Roman"/>
              </a:rPr>
              <a:t>(</a:t>
            </a:r>
            <a:r>
              <a:rPr lang="ru-RU" sz="1200" b="1" spc="-5" dirty="0" smtClean="0">
                <a:latin typeface="Times New Roman"/>
                <a:cs typeface="Times New Roman"/>
              </a:rPr>
              <a:t>не позднее чем за день до ИС</a:t>
            </a:r>
            <a:r>
              <a:rPr sz="1200" b="1" dirty="0" smtClean="0">
                <a:latin typeface="Times New Roman"/>
                <a:cs typeface="Times New Roman"/>
              </a:rPr>
              <a:t>, </a:t>
            </a:r>
            <a:r>
              <a:rPr sz="1200" b="1" spc="-5" dirty="0">
                <a:latin typeface="Times New Roman"/>
                <a:cs typeface="Times New Roman"/>
              </a:rPr>
              <a:t>ответственное лицо </a:t>
            </a:r>
            <a:r>
              <a:rPr sz="1200" b="1" dirty="0">
                <a:latin typeface="Times New Roman"/>
                <a:cs typeface="Times New Roman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технический</a:t>
            </a:r>
            <a:r>
              <a:rPr sz="1200" b="1" spc="110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специалист)</a:t>
            </a:r>
            <a:endParaRPr sz="1200" dirty="0">
              <a:latin typeface="Times New Roman"/>
              <a:cs typeface="Times New Roman"/>
            </a:endParaRPr>
          </a:p>
          <a:p>
            <a:pPr marL="372110" algn="just">
              <a:lnSpc>
                <a:spcPct val="100000"/>
              </a:lnSpc>
              <a:spcBef>
                <a:spcPts val="595"/>
              </a:spcBef>
            </a:pPr>
            <a:r>
              <a:rPr sz="1200" dirty="0">
                <a:latin typeface="Times New Roman"/>
                <a:cs typeface="Times New Roman"/>
              </a:rPr>
              <a:t>Не позднее </a:t>
            </a:r>
            <a:r>
              <a:rPr sz="1200" spc="-5" dirty="0">
                <a:latin typeface="Times New Roman"/>
                <a:cs typeface="Times New Roman"/>
              </a:rPr>
              <a:t>чем </a:t>
            </a:r>
            <a:r>
              <a:rPr sz="1200" dirty="0">
                <a:latin typeface="Times New Roman"/>
                <a:cs typeface="Times New Roman"/>
              </a:rPr>
              <a:t>за </a:t>
            </a:r>
            <a:r>
              <a:rPr sz="1200" spc="-5" dirty="0">
                <a:latin typeface="Times New Roman"/>
                <a:cs typeface="Times New Roman"/>
              </a:rPr>
              <a:t>сутки </a:t>
            </a:r>
            <a:r>
              <a:rPr sz="1200" dirty="0">
                <a:latin typeface="Times New Roman"/>
                <a:cs typeface="Times New Roman"/>
              </a:rPr>
              <a:t>до </a:t>
            </a:r>
            <a:r>
              <a:rPr sz="1200" spc="-5" dirty="0" err="1">
                <a:latin typeface="Times New Roman"/>
                <a:cs typeface="Times New Roman"/>
              </a:rPr>
              <a:t>проведения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ИС </a:t>
            </a:r>
            <a:r>
              <a:rPr sz="1200" spc="-5" dirty="0" err="1" smtClean="0">
                <a:latin typeface="Times New Roman"/>
                <a:cs typeface="Times New Roman"/>
              </a:rPr>
              <a:t>технический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>
                <a:latin typeface="Times New Roman"/>
                <a:cs typeface="Times New Roman"/>
              </a:rPr>
              <a:t>специалист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проверяет</a:t>
            </a:r>
            <a:r>
              <a:rPr sz="1200" spc="-5" dirty="0" smtClean="0">
                <a:latin typeface="Times New Roman"/>
                <a:cs typeface="Times New Roman"/>
              </a:rPr>
              <a:t>:</a:t>
            </a:r>
          </a:p>
          <a:p>
            <a:pPr marR="10795" indent="-85090">
              <a:lnSpc>
                <a:spcPct val="143300"/>
              </a:lnSpc>
              <a:spcBef>
                <a:spcPts val="10"/>
              </a:spcBef>
              <a:tabLst>
                <a:tab pos="1361440" algn="l"/>
                <a:tab pos="1362075" algn="l"/>
                <a:tab pos="2232660" algn="l"/>
                <a:tab pos="2941320" algn="l"/>
                <a:tab pos="3435985" algn="l"/>
                <a:tab pos="3789679" algn="l"/>
                <a:tab pos="4921250" algn="l"/>
                <a:tab pos="5909945" algn="l"/>
              </a:tabLst>
            </a:pPr>
            <a:r>
              <a:rPr lang="ru-RU" sz="1200" dirty="0" smtClean="0">
                <a:latin typeface="Times New Roman"/>
                <a:cs typeface="Times New Roman"/>
              </a:rPr>
              <a:t>            1. </a:t>
            </a:r>
            <a:r>
              <a:rPr sz="1200" dirty="0" err="1" smtClean="0">
                <a:latin typeface="Times New Roman"/>
                <a:cs typeface="Times New Roman"/>
              </a:rPr>
              <a:t>Гот</a:t>
            </a:r>
            <a:r>
              <a:rPr sz="1200" spc="-5" dirty="0" err="1" smtClean="0">
                <a:latin typeface="Times New Roman"/>
                <a:cs typeface="Times New Roman"/>
              </a:rPr>
              <a:t>овн</a:t>
            </a:r>
            <a:r>
              <a:rPr sz="1200" dirty="0" err="1" smtClean="0">
                <a:latin typeface="Times New Roman"/>
                <a:cs typeface="Times New Roman"/>
              </a:rPr>
              <a:t>о</a:t>
            </a:r>
            <a:r>
              <a:rPr sz="1200" spc="-5" dirty="0" err="1" smtClean="0">
                <a:latin typeface="Times New Roman"/>
                <a:cs typeface="Times New Roman"/>
              </a:rPr>
              <a:t>с</a:t>
            </a:r>
            <a:r>
              <a:rPr sz="1200" dirty="0" err="1" smtClean="0">
                <a:latin typeface="Times New Roman"/>
                <a:cs typeface="Times New Roman"/>
              </a:rPr>
              <a:t>ть</a:t>
            </a:r>
            <a:r>
              <a:rPr lang="ru-RU" sz="120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р</a:t>
            </a:r>
            <a:r>
              <a:rPr sz="1200" spc="-5" dirty="0" err="1" smtClean="0">
                <a:latin typeface="Times New Roman"/>
                <a:cs typeface="Times New Roman"/>
              </a:rPr>
              <a:t>а</a:t>
            </a:r>
            <a:r>
              <a:rPr sz="1200" dirty="0" err="1" smtClean="0">
                <a:latin typeface="Times New Roman"/>
                <a:cs typeface="Times New Roman"/>
              </a:rPr>
              <a:t>боч</a:t>
            </a:r>
            <a:r>
              <a:rPr sz="1200" spc="-10" dirty="0" err="1" smtClean="0">
                <a:latin typeface="Times New Roman"/>
                <a:cs typeface="Times New Roman"/>
              </a:rPr>
              <a:t>е</a:t>
            </a:r>
            <a:r>
              <a:rPr sz="1200" dirty="0" err="1" smtClean="0">
                <a:latin typeface="Times New Roman"/>
                <a:cs typeface="Times New Roman"/>
              </a:rPr>
              <a:t>го</a:t>
            </a:r>
            <a:r>
              <a:rPr lang="ru-RU"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мес</a:t>
            </a:r>
            <a:r>
              <a:rPr sz="1200" dirty="0" err="1" smtClean="0">
                <a:latin typeface="Times New Roman"/>
                <a:cs typeface="Times New Roman"/>
              </a:rPr>
              <a:t>та</a:t>
            </a:r>
            <a:r>
              <a:rPr sz="1200" dirty="0" smtClean="0">
                <a:latin typeface="Times New Roman"/>
                <a:cs typeface="Times New Roman"/>
              </a:rPr>
              <a:t>	</a:t>
            </a:r>
            <a:r>
              <a:rPr sz="1200" dirty="0" err="1" smtClean="0">
                <a:latin typeface="Times New Roman"/>
                <a:cs typeface="Times New Roman"/>
              </a:rPr>
              <a:t>для</a:t>
            </a:r>
            <a:r>
              <a:rPr sz="1200" dirty="0" smtClean="0">
                <a:latin typeface="Times New Roman"/>
                <a:cs typeface="Times New Roman"/>
              </a:rPr>
              <a:t>	</a:t>
            </a:r>
            <a:r>
              <a:rPr sz="1200" dirty="0" err="1" smtClean="0">
                <a:latin typeface="Times New Roman"/>
                <a:cs typeface="Times New Roman"/>
              </a:rPr>
              <a:t>отв</a:t>
            </a:r>
            <a:r>
              <a:rPr sz="1200" spc="-5" dirty="0" err="1" smtClean="0">
                <a:latin typeface="Times New Roman"/>
                <a:cs typeface="Times New Roman"/>
              </a:rPr>
              <a:t>е</a:t>
            </a:r>
            <a:r>
              <a:rPr sz="1200" dirty="0" err="1" smtClean="0">
                <a:latin typeface="Times New Roman"/>
                <a:cs typeface="Times New Roman"/>
              </a:rPr>
              <a:t>тст</a:t>
            </a:r>
            <a:r>
              <a:rPr sz="1200" spc="10" dirty="0" err="1" smtClean="0">
                <a:latin typeface="Times New Roman"/>
                <a:cs typeface="Times New Roman"/>
              </a:rPr>
              <a:t>в</a:t>
            </a:r>
            <a:r>
              <a:rPr sz="1200" spc="-5" dirty="0" err="1" smtClean="0">
                <a:latin typeface="Times New Roman"/>
                <a:cs typeface="Times New Roman"/>
              </a:rPr>
              <a:t>енн</a:t>
            </a:r>
            <a:r>
              <a:rPr sz="1200" dirty="0" err="1" smtClean="0">
                <a:latin typeface="Times New Roman"/>
                <a:cs typeface="Times New Roman"/>
              </a:rPr>
              <a:t>ого</a:t>
            </a:r>
            <a:r>
              <a:rPr sz="1200" dirty="0" smtClean="0">
                <a:latin typeface="Times New Roman"/>
                <a:cs typeface="Times New Roman"/>
              </a:rPr>
              <a:t>	</a:t>
            </a:r>
            <a:r>
              <a:rPr sz="1200" dirty="0" err="1" smtClean="0">
                <a:latin typeface="Times New Roman"/>
                <a:cs typeface="Times New Roman"/>
              </a:rPr>
              <a:t>орг</a:t>
            </a:r>
            <a:r>
              <a:rPr sz="1200" spc="-5" dirty="0" err="1" smtClean="0">
                <a:latin typeface="Times New Roman"/>
                <a:cs typeface="Times New Roman"/>
              </a:rPr>
              <a:t>ани</a:t>
            </a:r>
            <a:r>
              <a:rPr sz="1200" dirty="0" err="1" smtClean="0">
                <a:latin typeface="Times New Roman"/>
                <a:cs typeface="Times New Roman"/>
              </a:rPr>
              <a:t>з</a:t>
            </a:r>
            <a:r>
              <a:rPr sz="1200" spc="-5" dirty="0" err="1" smtClean="0">
                <a:latin typeface="Times New Roman"/>
                <a:cs typeface="Times New Roman"/>
              </a:rPr>
              <a:t>а</a:t>
            </a:r>
            <a:r>
              <a:rPr sz="1200" dirty="0" err="1" smtClean="0">
                <a:latin typeface="Times New Roman"/>
                <a:cs typeface="Times New Roman"/>
              </a:rPr>
              <a:t>тора</a:t>
            </a:r>
            <a:r>
              <a:rPr sz="1200" dirty="0" smtClean="0">
                <a:latin typeface="Times New Roman"/>
                <a:cs typeface="Times New Roman"/>
              </a:rPr>
              <a:t>	</a:t>
            </a:r>
            <a:r>
              <a:rPr sz="1200" spc="-5" dirty="0" smtClean="0">
                <a:latin typeface="Times New Roman"/>
                <a:cs typeface="Times New Roman"/>
              </a:rPr>
              <a:t>ОО  (</a:t>
            </a:r>
            <a:r>
              <a:rPr sz="1200" spc="-5" dirty="0" err="1" smtClean="0">
                <a:latin typeface="Times New Roman"/>
                <a:cs typeface="Times New Roman"/>
              </a:rPr>
              <a:t>наличие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доступа</a:t>
            </a:r>
            <a:r>
              <a:rPr sz="1200" spc="-5" dirty="0" smtClean="0">
                <a:latin typeface="Times New Roman"/>
                <a:cs typeface="Times New Roman"/>
              </a:rPr>
              <a:t> в </a:t>
            </a:r>
            <a:r>
              <a:rPr sz="1200" spc="-5" dirty="0" err="1" smtClean="0">
                <a:latin typeface="Times New Roman"/>
                <a:cs typeface="Times New Roman"/>
              </a:rPr>
              <a:t>сеть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Интернет</a:t>
            </a:r>
            <a:r>
              <a:rPr sz="1200" spc="-5" dirty="0" smtClean="0">
                <a:latin typeface="Times New Roman"/>
                <a:cs typeface="Times New Roman"/>
              </a:rPr>
              <a:t>, </a:t>
            </a:r>
            <a:r>
              <a:rPr sz="1200" spc="-5" dirty="0" err="1" smtClean="0">
                <a:latin typeface="Times New Roman"/>
                <a:cs typeface="Times New Roman"/>
              </a:rPr>
              <a:t>рабочее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состояние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принтера</a:t>
            </a:r>
            <a:r>
              <a:rPr sz="1200" spc="-5" dirty="0" smtClean="0">
                <a:latin typeface="Times New Roman"/>
                <a:cs typeface="Times New Roman"/>
              </a:rPr>
              <a:t>, </a:t>
            </a:r>
            <a:r>
              <a:rPr sz="1200" spc="-5" dirty="0" err="1" smtClean="0">
                <a:latin typeface="Times New Roman"/>
                <a:cs typeface="Times New Roman"/>
              </a:rPr>
              <a:t>наличие</a:t>
            </a:r>
            <a:r>
              <a:rPr sz="1200" spc="12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бумаги</a:t>
            </a:r>
            <a:r>
              <a:rPr sz="1200" spc="-5" dirty="0" smtClean="0">
                <a:latin typeface="Times New Roman"/>
                <a:cs typeface="Times New Roman"/>
              </a:rPr>
              <a:t>).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sz="1200" dirty="0" smtClean="0">
                <a:latin typeface="Times New Roman"/>
                <a:cs typeface="Times New Roman"/>
              </a:rPr>
              <a:t>В </a:t>
            </a:r>
            <a:r>
              <a:rPr sz="1200" spc="-5" dirty="0" err="1" smtClean="0">
                <a:latin typeface="Times New Roman"/>
                <a:cs typeface="Times New Roman"/>
              </a:rPr>
              <a:t>случае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отсутствия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доступа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smtClean="0">
                <a:latin typeface="Times New Roman"/>
                <a:cs typeface="Times New Roman"/>
              </a:rPr>
              <a:t>у </a:t>
            </a:r>
            <a:r>
              <a:rPr sz="1200" spc="-5" dirty="0" smtClean="0">
                <a:latin typeface="Times New Roman"/>
                <a:cs typeface="Times New Roman"/>
              </a:rPr>
              <a:t>ОО в </a:t>
            </a:r>
            <a:r>
              <a:rPr sz="1200" spc="-5" dirty="0" err="1" smtClean="0">
                <a:latin typeface="Times New Roman"/>
                <a:cs typeface="Times New Roman"/>
              </a:rPr>
              <a:t>день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проведения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ИС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smtClean="0">
                <a:latin typeface="Times New Roman"/>
                <a:cs typeface="Times New Roman"/>
              </a:rPr>
              <a:t>к </a:t>
            </a:r>
            <a:r>
              <a:rPr sz="1200" spc="-5" dirty="0" err="1" smtClean="0">
                <a:latin typeface="Times New Roman"/>
                <a:cs typeface="Times New Roman"/>
              </a:rPr>
              <a:t>Интернет-ресурсу</a:t>
            </a:r>
            <a:r>
              <a:rPr lang="ru-RU" sz="1200" spc="-5" dirty="0" smtClean="0">
                <a:latin typeface="Times New Roman"/>
                <a:cs typeface="Times New Roman"/>
              </a:rPr>
              <a:t> (</a:t>
            </a:r>
            <a:r>
              <a:rPr lang="en-US" sz="1200" spc="-5" dirty="0" smtClean="0">
                <a:latin typeface="Times New Roman"/>
                <a:cs typeface="Times New Roman"/>
              </a:rPr>
              <a:t>http://rcmko.ru/</a:t>
            </a:r>
            <a:r>
              <a:rPr lang="ru-RU" sz="1200" spc="-5" dirty="0" smtClean="0">
                <a:latin typeface="Times New Roman"/>
                <a:cs typeface="Times New Roman"/>
              </a:rPr>
              <a:t>)</a:t>
            </a:r>
            <a:r>
              <a:rPr sz="1200" spc="-7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для</a:t>
            </a:r>
            <a:r>
              <a:rPr sz="1200" spc="-4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передачи</a:t>
            </a:r>
            <a:r>
              <a:rPr sz="1200" spc="-45" dirty="0" smtClean="0">
                <a:latin typeface="Times New Roman"/>
                <a:cs typeface="Times New Roman"/>
              </a:rPr>
              <a:t> </a:t>
            </a:r>
            <a:r>
              <a:rPr sz="1200" spc="-5" dirty="0" smtClean="0">
                <a:latin typeface="Times New Roman"/>
                <a:cs typeface="Times New Roman"/>
              </a:rPr>
              <a:t>КИМ</a:t>
            </a:r>
            <a:r>
              <a:rPr sz="1200" spc="-5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итогового</a:t>
            </a:r>
            <a:r>
              <a:rPr sz="1200" spc="-4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,</a:t>
            </a:r>
            <a:r>
              <a:rPr sz="1200" spc="-2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технический</a:t>
            </a:r>
            <a:r>
              <a:rPr sz="1200" spc="-4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специалист</a:t>
            </a:r>
            <a:r>
              <a:rPr sz="1200" spc="-5" dirty="0" smtClean="0">
                <a:latin typeface="Times New Roman"/>
                <a:cs typeface="Times New Roman"/>
              </a:rPr>
              <a:t>  ОО </a:t>
            </a:r>
            <a:r>
              <a:rPr sz="1200" spc="-5" dirty="0" err="1" smtClean="0">
                <a:latin typeface="Times New Roman"/>
                <a:cs typeface="Times New Roman"/>
              </a:rPr>
              <a:t>незамедлительно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обращается</a:t>
            </a:r>
            <a:r>
              <a:rPr sz="1200" spc="-5" dirty="0" smtClean="0">
                <a:latin typeface="Times New Roman"/>
                <a:cs typeface="Times New Roman"/>
              </a:rPr>
              <a:t> в </a:t>
            </a:r>
            <a:r>
              <a:rPr sz="1200" dirty="0" err="1" smtClean="0">
                <a:latin typeface="Times New Roman"/>
                <a:cs typeface="Times New Roman"/>
              </a:rPr>
              <a:t>службу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консультационной</a:t>
            </a:r>
            <a:r>
              <a:rPr sz="1200" spc="-5" dirty="0" smtClean="0">
                <a:latin typeface="Times New Roman"/>
                <a:cs typeface="Times New Roman"/>
              </a:rPr>
              <a:t> и </a:t>
            </a:r>
            <a:r>
              <a:rPr sz="1200" spc="-5" dirty="0" err="1" smtClean="0">
                <a:latin typeface="Times New Roman"/>
                <a:cs typeface="Times New Roman"/>
              </a:rPr>
              <a:t>технической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поддержки</a:t>
            </a:r>
            <a:r>
              <a:rPr sz="1200" spc="-5" dirty="0" smtClean="0">
                <a:latin typeface="Times New Roman"/>
                <a:cs typeface="Times New Roman"/>
              </a:rPr>
              <a:t>  </a:t>
            </a:r>
            <a:r>
              <a:rPr sz="1200" dirty="0" err="1" smtClean="0">
                <a:latin typeface="Times New Roman"/>
                <a:cs typeface="Times New Roman"/>
              </a:rPr>
              <a:t>по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контактному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телефону</a:t>
            </a:r>
            <a:r>
              <a:rPr sz="1200" dirty="0" smtClean="0">
                <a:latin typeface="Times New Roman"/>
                <a:cs typeface="Times New Roman"/>
              </a:rPr>
              <a:t> (</a:t>
            </a:r>
            <a:r>
              <a:rPr lang="ru-RU" sz="1200" dirty="0" smtClean="0">
                <a:latin typeface="Times New Roman"/>
                <a:cs typeface="Times New Roman"/>
              </a:rPr>
              <a:t>843</a:t>
            </a:r>
            <a:r>
              <a:rPr sz="1200" dirty="0" smtClean="0">
                <a:latin typeface="Times New Roman"/>
                <a:cs typeface="Times New Roman"/>
              </a:rPr>
              <a:t>) </a:t>
            </a:r>
            <a:r>
              <a:rPr lang="ru-RU" sz="1200" dirty="0" smtClean="0">
                <a:latin typeface="Times New Roman"/>
                <a:cs typeface="Times New Roman"/>
              </a:rPr>
              <a:t>223</a:t>
            </a:r>
            <a:r>
              <a:rPr sz="1200" dirty="0" smtClean="0">
                <a:latin typeface="Times New Roman"/>
                <a:cs typeface="Times New Roman"/>
              </a:rPr>
              <a:t> – </a:t>
            </a:r>
            <a:r>
              <a:rPr lang="ru-RU" sz="1200" dirty="0" smtClean="0">
                <a:latin typeface="Times New Roman"/>
                <a:cs typeface="Times New Roman"/>
              </a:rPr>
              <a:t>09</a:t>
            </a:r>
            <a:r>
              <a:rPr sz="1200" dirty="0" smtClean="0">
                <a:latin typeface="Times New Roman"/>
                <a:cs typeface="Times New Roman"/>
              </a:rPr>
              <a:t> - </a:t>
            </a:r>
            <a:r>
              <a:rPr lang="ru-RU" sz="1200" spc="5" dirty="0" smtClean="0">
                <a:latin typeface="Times New Roman"/>
                <a:cs typeface="Times New Roman"/>
              </a:rPr>
              <a:t>07</a:t>
            </a:r>
            <a:r>
              <a:rPr sz="1200" spc="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для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получения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материалов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посредством</a:t>
            </a:r>
            <a:r>
              <a:rPr sz="1200" spc="-5" dirty="0" smtClean="0">
                <a:latin typeface="Times New Roman"/>
                <a:cs typeface="Times New Roman"/>
              </a:rPr>
              <a:t>  </a:t>
            </a:r>
            <a:r>
              <a:rPr sz="1200" spc="-5" dirty="0" err="1" smtClean="0">
                <a:latin typeface="Times New Roman"/>
                <a:cs typeface="Times New Roman"/>
              </a:rPr>
              <a:t>электронной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почты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smtClean="0">
                <a:latin typeface="Times New Roman"/>
                <a:cs typeface="Times New Roman"/>
              </a:rPr>
              <a:t>(</a:t>
            </a:r>
            <a:r>
              <a:rPr sz="1200" spc="-5" dirty="0" err="1" smtClean="0">
                <a:latin typeface="Times New Roman"/>
                <a:cs typeface="Times New Roman"/>
              </a:rPr>
              <a:t>далее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smtClean="0">
                <a:latin typeface="Times New Roman"/>
                <a:cs typeface="Times New Roman"/>
              </a:rPr>
              <a:t>– </a:t>
            </a:r>
            <a:r>
              <a:rPr sz="1200" spc="-5" dirty="0" err="1" smtClean="0">
                <a:latin typeface="Times New Roman"/>
                <a:cs typeface="Times New Roman"/>
              </a:rPr>
              <a:t>резервная</a:t>
            </a:r>
            <a:r>
              <a:rPr sz="1200" spc="-2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схема</a:t>
            </a:r>
            <a:r>
              <a:rPr sz="1200" dirty="0" smtClean="0">
                <a:latin typeface="Times New Roman"/>
                <a:cs typeface="Times New Roman"/>
              </a:rPr>
              <a:t>).</a:t>
            </a:r>
            <a:endParaRPr lang="en-US" sz="1200" dirty="0" smtClean="0">
              <a:latin typeface="Times New Roman"/>
              <a:cs typeface="Times New Roman"/>
            </a:endParaRPr>
          </a:p>
          <a:p>
            <a:pPr marR="10795" indent="-85090">
              <a:lnSpc>
                <a:spcPct val="143300"/>
              </a:lnSpc>
              <a:spcBef>
                <a:spcPts val="10"/>
              </a:spcBef>
              <a:tabLst>
                <a:tab pos="1361440" algn="l"/>
                <a:tab pos="1362075" algn="l"/>
                <a:tab pos="2232660" algn="l"/>
                <a:tab pos="2941320" algn="l"/>
                <a:tab pos="3435985" algn="l"/>
                <a:tab pos="3789679" algn="l"/>
                <a:tab pos="4921250" algn="l"/>
                <a:tab pos="5909945" algn="l"/>
              </a:tabLst>
            </a:pPr>
            <a:r>
              <a:rPr lang="en-US" sz="1200" spc="-5" dirty="0" smtClean="0">
                <a:latin typeface="Times New Roman"/>
                <a:cs typeface="Times New Roman"/>
              </a:rPr>
              <a:t>             2. </a:t>
            </a:r>
            <a:r>
              <a:rPr sz="1200" spc="-5" dirty="0" err="1" smtClean="0">
                <a:latin typeface="Times New Roman"/>
                <a:cs typeface="Times New Roman"/>
              </a:rPr>
              <a:t>Готовность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оборудования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для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записи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ответов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обучающихся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45" dirty="0" smtClean="0">
                <a:latin typeface="Times New Roman"/>
                <a:cs typeface="Times New Roman"/>
              </a:rPr>
              <a:t> </a:t>
            </a:r>
            <a:r>
              <a:rPr sz="1200" spc="-5" dirty="0" smtClean="0">
                <a:latin typeface="Times New Roman"/>
                <a:cs typeface="Times New Roman"/>
              </a:rPr>
              <a:t>(</a:t>
            </a:r>
            <a:r>
              <a:rPr sz="1200" spc="-5" dirty="0" err="1" smtClean="0">
                <a:latin typeface="Times New Roman"/>
                <a:cs typeface="Times New Roman"/>
              </a:rPr>
              <a:t>производит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тестовую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аудиозапись</a:t>
            </a:r>
            <a:r>
              <a:rPr sz="1200" spc="-5" dirty="0" smtClean="0">
                <a:latin typeface="Times New Roman"/>
                <a:cs typeface="Times New Roman"/>
              </a:rPr>
              <a:t>). </a:t>
            </a:r>
            <a:r>
              <a:rPr sz="1200" spc="-5" dirty="0" err="1" smtClean="0">
                <a:latin typeface="Times New Roman"/>
                <a:cs typeface="Times New Roman"/>
              </a:rPr>
              <a:t>Аудиозапись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ответов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не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должна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содержать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посторонних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шумов</a:t>
            </a:r>
            <a:r>
              <a:rPr sz="1200" spc="-5" dirty="0" smtClean="0">
                <a:latin typeface="Times New Roman"/>
                <a:cs typeface="Times New Roman"/>
              </a:rPr>
              <a:t>  и </a:t>
            </a:r>
            <a:r>
              <a:rPr sz="1200" spc="-5" dirty="0" err="1" smtClean="0">
                <a:latin typeface="Times New Roman"/>
                <a:cs typeface="Times New Roman"/>
              </a:rPr>
              <a:t>помех</a:t>
            </a:r>
            <a:r>
              <a:rPr sz="1200" spc="-5" dirty="0" smtClean="0">
                <a:latin typeface="Times New Roman"/>
                <a:cs typeface="Times New Roman"/>
              </a:rPr>
              <a:t>, </a:t>
            </a:r>
            <a:r>
              <a:rPr sz="1200" spc="-5" dirty="0" err="1" smtClean="0">
                <a:latin typeface="Times New Roman"/>
                <a:cs typeface="Times New Roman"/>
              </a:rPr>
              <a:t>голоса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экзаменуемого</a:t>
            </a:r>
            <a:r>
              <a:rPr sz="1200" spc="-5" dirty="0" smtClean="0">
                <a:latin typeface="Times New Roman"/>
                <a:cs typeface="Times New Roman"/>
              </a:rPr>
              <a:t> и </a:t>
            </a:r>
            <a:r>
              <a:rPr sz="1200" spc="-5" dirty="0" err="1" smtClean="0">
                <a:latin typeface="Times New Roman"/>
                <a:cs typeface="Times New Roman"/>
              </a:rPr>
              <a:t>экзаменатора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должны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быть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отчетливо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слышны</a:t>
            </a:r>
            <a:r>
              <a:rPr sz="1200" spc="-5" dirty="0" smtClean="0">
                <a:latin typeface="Times New Roman"/>
                <a:cs typeface="Times New Roman"/>
              </a:rPr>
              <a:t>.  </a:t>
            </a:r>
            <a:r>
              <a:rPr sz="1200" spc="-5" dirty="0" err="1" smtClean="0">
                <a:latin typeface="Times New Roman"/>
                <a:cs typeface="Times New Roman"/>
              </a:rPr>
              <a:t>Аудиозаписи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сохраняются</a:t>
            </a:r>
            <a:r>
              <a:rPr sz="1200" spc="-5" dirty="0" smtClean="0">
                <a:latin typeface="Times New Roman"/>
                <a:cs typeface="Times New Roman"/>
              </a:rPr>
              <a:t> в </a:t>
            </a:r>
            <a:r>
              <a:rPr sz="1200" spc="-5" dirty="0" err="1" smtClean="0">
                <a:latin typeface="Times New Roman"/>
                <a:cs typeface="Times New Roman"/>
              </a:rPr>
              <a:t>часто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используемых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аудиоформатах</a:t>
            </a:r>
            <a:r>
              <a:rPr sz="1200" spc="-5" dirty="0" smtClean="0">
                <a:latin typeface="Times New Roman"/>
                <a:cs typeface="Times New Roman"/>
              </a:rPr>
              <a:t> (*.wav, </a:t>
            </a:r>
            <a:r>
              <a:rPr sz="1200" dirty="0" smtClean="0">
                <a:latin typeface="Times New Roman"/>
                <a:cs typeface="Times New Roman"/>
              </a:rPr>
              <a:t>*.</a:t>
            </a:r>
            <a:r>
              <a:rPr lang="en-US" sz="1200" dirty="0" smtClean="0">
                <a:latin typeface="Times New Roman"/>
                <a:cs typeface="Times New Roman"/>
              </a:rPr>
              <a:t>wma</a:t>
            </a:r>
            <a:r>
              <a:rPr sz="1200" dirty="0" smtClean="0">
                <a:latin typeface="Times New Roman"/>
                <a:cs typeface="Times New Roman"/>
              </a:rPr>
              <a:t>.). </a:t>
            </a:r>
            <a:r>
              <a:rPr sz="1200" spc="-5" dirty="0" err="1" smtClean="0">
                <a:latin typeface="Times New Roman"/>
                <a:cs typeface="Times New Roman"/>
              </a:rPr>
              <a:t>Способ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организации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аудиозаписи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ответа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участника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итогового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  (</a:t>
            </a:r>
            <a:r>
              <a:rPr sz="1200" spc="-5" dirty="0" err="1" smtClean="0">
                <a:latin typeface="Times New Roman"/>
                <a:cs typeface="Times New Roman"/>
              </a:rPr>
              <a:t>диктофон</a:t>
            </a:r>
            <a:r>
              <a:rPr sz="1200" spc="-5" dirty="0" smtClean="0">
                <a:latin typeface="Times New Roman"/>
                <a:cs typeface="Times New Roman"/>
              </a:rPr>
              <a:t>, </a:t>
            </a:r>
            <a:r>
              <a:rPr sz="1200" spc="-5" dirty="0" err="1" smtClean="0">
                <a:latin typeface="Times New Roman"/>
                <a:cs typeface="Times New Roman"/>
              </a:rPr>
              <a:t>компьютерные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программы</a:t>
            </a:r>
            <a:r>
              <a:rPr sz="1200" spc="-5" dirty="0" smtClean="0">
                <a:latin typeface="Times New Roman"/>
                <a:cs typeface="Times New Roman"/>
              </a:rPr>
              <a:t> и </a:t>
            </a:r>
            <a:r>
              <a:rPr sz="1200" dirty="0" err="1" smtClean="0">
                <a:latin typeface="Times New Roman"/>
                <a:cs typeface="Times New Roman"/>
              </a:rPr>
              <a:t>т.д</a:t>
            </a:r>
            <a:r>
              <a:rPr sz="1200" dirty="0" smtClean="0">
                <a:latin typeface="Times New Roman"/>
                <a:cs typeface="Times New Roman"/>
              </a:rPr>
              <a:t>.) </a:t>
            </a:r>
            <a:r>
              <a:rPr sz="1200" spc="-5" dirty="0" err="1" smtClean="0">
                <a:latin typeface="Times New Roman"/>
                <a:cs typeface="Times New Roman"/>
              </a:rPr>
              <a:t>определяет</a:t>
            </a:r>
            <a:r>
              <a:rPr sz="1200" spc="60" dirty="0" smtClean="0">
                <a:latin typeface="Times New Roman"/>
                <a:cs typeface="Times New Roman"/>
              </a:rPr>
              <a:t> </a:t>
            </a:r>
            <a:r>
              <a:rPr sz="1200" spc="-5" dirty="0" smtClean="0">
                <a:latin typeface="Times New Roman"/>
                <a:cs typeface="Times New Roman"/>
              </a:rPr>
              <a:t>ОИВ.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994028" y="2876046"/>
            <a:ext cx="6113398" cy="3541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715" indent="-228600">
              <a:lnSpc>
                <a:spcPts val="2080"/>
              </a:lnSpc>
              <a:spcBef>
                <a:spcPts val="130"/>
              </a:spcBef>
              <a:buFont typeface="+mj-lt"/>
              <a:buAutoNum type="arabicPeriod" startAt="10"/>
            </a:pPr>
            <a:r>
              <a:rPr lang="ru-RU" sz="1200" b="1" spc="-5" dirty="0" smtClean="0">
                <a:latin typeface="Times New Roman"/>
                <a:cs typeface="Times New Roman"/>
              </a:rPr>
              <a:t>     Получение</a:t>
            </a:r>
            <a:r>
              <a:rPr lang="ru-RU" sz="1200" b="1" spc="-4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и</a:t>
            </a:r>
            <a:r>
              <a:rPr lang="ru-RU" sz="1200" b="1" spc="-3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проверка</a:t>
            </a:r>
            <a:r>
              <a:rPr lang="ru-RU" sz="1200" b="1" spc="-40" dirty="0" smtClean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материалов</a:t>
            </a:r>
            <a:r>
              <a:rPr lang="ru-RU" sz="1200" b="1" spc="-4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(не позднее чем за день до ИС</a:t>
            </a:r>
            <a:r>
              <a:rPr lang="ru-RU" sz="1200" b="1" dirty="0" smtClean="0">
                <a:latin typeface="Times New Roman"/>
                <a:cs typeface="Times New Roman"/>
              </a:rPr>
              <a:t>,</a:t>
            </a:r>
            <a:r>
              <a:rPr lang="ru-RU" sz="1200" b="1" spc="-40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ответственное</a:t>
            </a:r>
            <a:r>
              <a:rPr lang="ru-RU" sz="1200" b="1" spc="-4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лицо</a:t>
            </a:r>
            <a:r>
              <a:rPr lang="ru-RU" sz="1200" dirty="0" smtClean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- </a:t>
            </a:r>
            <a:r>
              <a:rPr lang="ru-RU" sz="1200" b="1" spc="-5" dirty="0" smtClean="0">
                <a:latin typeface="Times New Roman"/>
                <a:cs typeface="Times New Roman"/>
              </a:rPr>
              <a:t>ответственный организатор</a:t>
            </a:r>
            <a:r>
              <a:rPr lang="ru-RU" sz="1200" b="1" spc="-25" dirty="0" smtClean="0">
                <a:latin typeface="Times New Roman"/>
                <a:cs typeface="Times New Roman"/>
              </a:rPr>
              <a:t> </a:t>
            </a:r>
            <a:r>
              <a:rPr lang="ru-RU" sz="1200" b="1" spc="5" dirty="0" smtClean="0">
                <a:latin typeface="Times New Roman"/>
                <a:cs typeface="Times New Roman"/>
              </a:rPr>
              <a:t>ОО)</a:t>
            </a:r>
            <a:endParaRPr lang="ru-RU" sz="1200" spc="-5" dirty="0" smtClean="0">
              <a:latin typeface="Times New Roman"/>
              <a:cs typeface="Times New Roman"/>
            </a:endParaRPr>
          </a:p>
          <a:p>
            <a:pPr marL="12700" marR="5715" indent="448945">
              <a:lnSpc>
                <a:spcPts val="2080"/>
              </a:lnSpc>
              <a:spcBef>
                <a:spcPts val="130"/>
              </a:spcBef>
            </a:pPr>
            <a:r>
              <a:rPr sz="1200" spc="-5" dirty="0" err="1" smtClean="0">
                <a:latin typeface="Times New Roman"/>
                <a:cs typeface="Times New Roman"/>
              </a:rPr>
              <a:t>Материалы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для </a:t>
            </a:r>
            <a:r>
              <a:rPr sz="1200" spc="-5" dirty="0">
                <a:latin typeface="Times New Roman"/>
                <a:cs typeface="Times New Roman"/>
              </a:rPr>
              <a:t>проведения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предоставляются ОО </a:t>
            </a:r>
            <a:r>
              <a:rPr sz="1200" dirty="0">
                <a:latin typeface="Times New Roman"/>
                <a:cs typeface="Times New Roman"/>
              </a:rPr>
              <a:t>не позднее  </a:t>
            </a:r>
            <a:r>
              <a:rPr sz="1200" spc="-5" dirty="0">
                <a:latin typeface="Times New Roman"/>
                <a:cs typeface="Times New Roman"/>
              </a:rPr>
              <a:t>чем </a:t>
            </a:r>
            <a:r>
              <a:rPr sz="1200" dirty="0">
                <a:latin typeface="Times New Roman"/>
                <a:cs typeface="Times New Roman"/>
              </a:rPr>
              <a:t>за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сутки.</a:t>
            </a:r>
          </a:p>
          <a:p>
            <a:pPr marL="12700" indent="448945">
              <a:lnSpc>
                <a:spcPct val="100000"/>
              </a:lnSpc>
              <a:spcBef>
                <a:spcPts val="445"/>
              </a:spcBef>
            </a:pPr>
            <a:r>
              <a:rPr sz="1200" dirty="0">
                <a:latin typeface="Times New Roman"/>
                <a:cs typeface="Times New Roman"/>
              </a:rPr>
              <a:t>Не позднее чем за </a:t>
            </a:r>
            <a:r>
              <a:rPr sz="1200" spc="-5" dirty="0">
                <a:latin typeface="Times New Roman"/>
                <a:cs typeface="Times New Roman"/>
              </a:rPr>
              <a:t>сутки </a:t>
            </a:r>
            <a:r>
              <a:rPr sz="1200" dirty="0">
                <a:latin typeface="Times New Roman"/>
                <a:cs typeface="Times New Roman"/>
              </a:rPr>
              <a:t>до </a:t>
            </a:r>
            <a:r>
              <a:rPr sz="1200" spc="-5" dirty="0" err="1">
                <a:latin typeface="Times New Roman"/>
                <a:cs typeface="Times New Roman"/>
              </a:rPr>
              <a:t>проведения</a:t>
            </a:r>
            <a:r>
              <a:rPr sz="1200" spc="-5" dirty="0">
                <a:latin typeface="Times New Roman"/>
                <a:cs typeface="Times New Roman"/>
              </a:rPr>
              <a:t>  </a:t>
            </a:r>
            <a:r>
              <a:rPr lang="ru-RU" sz="1200" spc="-5" dirty="0" smtClean="0">
                <a:latin typeface="Times New Roman"/>
                <a:cs typeface="Times New Roman"/>
              </a:rPr>
              <a:t>ИС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ответственный организатор  в  </a:t>
            </a:r>
            <a:r>
              <a:rPr sz="1200" spc="26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ОО</a:t>
            </a:r>
            <a:endParaRPr sz="12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50000"/>
              </a:lnSpc>
              <a:spcBef>
                <a:spcPts val="5"/>
              </a:spcBef>
            </a:pPr>
            <a:r>
              <a:rPr sz="1200" spc="-5" dirty="0">
                <a:latin typeface="Times New Roman"/>
                <a:cs typeface="Times New Roman"/>
              </a:rPr>
              <a:t>проверяет список участников итогового собеседования, полученный </a:t>
            </a:r>
            <a:r>
              <a:rPr sz="1200" dirty="0">
                <a:latin typeface="Times New Roman"/>
                <a:cs typeface="Times New Roman"/>
              </a:rPr>
              <a:t>от </a:t>
            </a:r>
            <a:r>
              <a:rPr sz="1200" spc="-5" dirty="0">
                <a:latin typeface="Times New Roman"/>
                <a:cs typeface="Times New Roman"/>
              </a:rPr>
              <a:t>Исполнителя  совместно </a:t>
            </a:r>
            <a:r>
              <a:rPr sz="1200" dirty="0">
                <a:latin typeface="Times New Roman"/>
                <a:cs typeface="Times New Roman"/>
              </a:rPr>
              <a:t>с </a:t>
            </a:r>
            <a:r>
              <a:rPr sz="1200" spc="-5" dirty="0">
                <a:latin typeface="Times New Roman"/>
                <a:cs typeface="Times New Roman"/>
              </a:rPr>
              <a:t>материалами </a:t>
            </a:r>
            <a:r>
              <a:rPr sz="1200" spc="-5" dirty="0" err="1">
                <a:latin typeface="Times New Roman"/>
                <a:cs typeface="Times New Roman"/>
              </a:rPr>
              <a:t>проведения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ИС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и в случае необходимости производит  корректировку.</a:t>
            </a:r>
            <a:endParaRPr sz="1200" dirty="0">
              <a:latin typeface="Times New Roman"/>
              <a:cs typeface="Times New Roman"/>
            </a:endParaRPr>
          </a:p>
          <a:p>
            <a:pPr marR="10795" indent="448945">
              <a:lnSpc>
                <a:spcPct val="150000"/>
              </a:lnSpc>
            </a:pPr>
            <a:r>
              <a:rPr sz="1200" spc="-5" dirty="0">
                <a:latin typeface="Times New Roman"/>
                <a:cs typeface="Times New Roman"/>
              </a:rPr>
              <a:t>Ответственный организатор в ОО заполняет в списках участников итогового  собеседования </a:t>
            </a:r>
            <a:r>
              <a:rPr sz="1200" dirty="0">
                <a:latin typeface="Times New Roman"/>
                <a:cs typeface="Times New Roman"/>
              </a:rPr>
              <a:t>поле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«Аудитория».</a:t>
            </a:r>
            <a:endParaRPr sz="1200" dirty="0">
              <a:latin typeface="Times New Roman"/>
              <a:cs typeface="Times New Roman"/>
            </a:endParaRPr>
          </a:p>
          <a:p>
            <a:pPr marR="5080" algn="just">
              <a:lnSpc>
                <a:spcPct val="150000"/>
              </a:lnSpc>
            </a:pPr>
            <a:r>
              <a:rPr lang="en-US" sz="1200" spc="-5" dirty="0">
                <a:latin typeface="Times New Roman"/>
                <a:cs typeface="Times New Roman"/>
              </a:rPr>
              <a:t> </a:t>
            </a:r>
            <a:r>
              <a:rPr lang="en-US" sz="1200" spc="-5" dirty="0" smtClean="0">
                <a:latin typeface="Times New Roman"/>
                <a:cs typeface="Times New Roman"/>
              </a:rPr>
              <a:t>            </a:t>
            </a:r>
            <a:r>
              <a:rPr sz="1200" spc="-5" dirty="0" err="1" smtClean="0">
                <a:latin typeface="Times New Roman"/>
                <a:cs typeface="Times New Roman"/>
              </a:rPr>
              <a:t>Проведение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возможно во время осуществления учебного процесса в  ОО. При </a:t>
            </a:r>
            <a:r>
              <a:rPr sz="1200" dirty="0">
                <a:latin typeface="Times New Roman"/>
                <a:cs typeface="Times New Roman"/>
              </a:rPr>
              <a:t>этом </a:t>
            </a:r>
            <a:r>
              <a:rPr sz="1200" spc="-5" dirty="0">
                <a:latin typeface="Times New Roman"/>
                <a:cs typeface="Times New Roman"/>
              </a:rPr>
              <a:t>необходимо обеспечить тишину и </a:t>
            </a:r>
            <a:r>
              <a:rPr sz="1200" dirty="0">
                <a:latin typeface="Times New Roman"/>
                <a:cs typeface="Times New Roman"/>
              </a:rPr>
              <a:t>порядок </a:t>
            </a:r>
            <a:r>
              <a:rPr sz="1200" spc="-5" dirty="0">
                <a:latin typeface="Times New Roman"/>
                <a:cs typeface="Times New Roman"/>
              </a:rPr>
              <a:t>в местах </a:t>
            </a:r>
            <a:r>
              <a:rPr sz="1200" dirty="0">
                <a:latin typeface="Times New Roman"/>
                <a:cs typeface="Times New Roman"/>
              </a:rPr>
              <a:t>проведения </a:t>
            </a:r>
            <a:r>
              <a:rPr sz="1200" spc="-5" dirty="0">
                <a:latin typeface="Times New Roman"/>
                <a:cs typeface="Times New Roman"/>
              </a:rPr>
              <a:t>итогового  собеседования (аудиториях и</a:t>
            </a:r>
            <a:r>
              <a:rPr sz="1200" spc="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коридорах).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4028" y="250433"/>
            <a:ext cx="6233795" cy="251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6985" indent="448945">
              <a:lnSpc>
                <a:spcPct val="144200"/>
              </a:lnSpc>
              <a:spcBef>
                <a:spcPts val="10"/>
              </a:spcBef>
              <a:buFont typeface="Times New Roman"/>
              <a:buAutoNum type="arabicPeriod" startAt="8"/>
              <a:tabLst>
                <a:tab pos="911225" algn="l"/>
                <a:tab pos="911860" algn="l"/>
              </a:tabLst>
            </a:pPr>
            <a:r>
              <a:rPr lang="ru-RU" sz="1200" b="1" spc="-5" dirty="0" smtClean="0">
                <a:latin typeface="Times New Roman"/>
                <a:cs typeface="Times New Roman"/>
              </a:rPr>
              <a:t>Получение критериев оценивания </a:t>
            </a:r>
            <a:r>
              <a:rPr lang="ru-RU" sz="1200" b="1" dirty="0" smtClean="0">
                <a:latin typeface="Times New Roman"/>
                <a:cs typeface="Times New Roman"/>
              </a:rPr>
              <a:t>для экспертов </a:t>
            </a:r>
            <a:r>
              <a:rPr lang="ru-RU" sz="1200" b="1" spc="-5" dirty="0" smtClean="0">
                <a:latin typeface="Times New Roman"/>
                <a:cs typeface="Times New Roman"/>
              </a:rPr>
              <a:t>(не позднее чем за день до ИС</a:t>
            </a:r>
            <a:r>
              <a:rPr lang="ru-RU" sz="1200" b="1" dirty="0" smtClean="0">
                <a:latin typeface="Times New Roman"/>
                <a:cs typeface="Times New Roman"/>
              </a:rPr>
              <a:t>,  </a:t>
            </a:r>
            <a:r>
              <a:rPr lang="ru-RU" sz="1200" b="1" spc="-5" dirty="0" smtClean="0">
                <a:latin typeface="Times New Roman"/>
                <a:cs typeface="Times New Roman"/>
              </a:rPr>
              <a:t>ответственное лицо </a:t>
            </a:r>
            <a:r>
              <a:rPr lang="ru-RU" sz="1200" b="1" dirty="0" smtClean="0">
                <a:latin typeface="Times New Roman"/>
                <a:cs typeface="Times New Roman"/>
              </a:rPr>
              <a:t>– </a:t>
            </a:r>
            <a:r>
              <a:rPr lang="ru-RU" sz="1200" b="1" spc="-5" dirty="0" smtClean="0">
                <a:latin typeface="Times New Roman"/>
                <a:cs typeface="Times New Roman"/>
              </a:rPr>
              <a:t>технический</a:t>
            </a:r>
            <a:r>
              <a:rPr lang="ru-RU" sz="1200" b="1" spc="45" dirty="0" smtClean="0">
                <a:latin typeface="Times New Roman"/>
                <a:cs typeface="Times New Roman"/>
              </a:rPr>
              <a:t> </a:t>
            </a:r>
            <a:r>
              <a:rPr lang="ru-RU" sz="1200" b="1" spc="-5" dirty="0" smtClean="0">
                <a:latin typeface="Times New Roman"/>
                <a:cs typeface="Times New Roman"/>
              </a:rPr>
              <a:t>специалист)</a:t>
            </a:r>
            <a:endParaRPr lang="en-US" sz="1200" dirty="0">
              <a:latin typeface="Times New Roman"/>
              <a:cs typeface="Times New Roman"/>
            </a:endParaRPr>
          </a:p>
          <a:p>
            <a:pPr marL="12700" marR="6985">
              <a:lnSpc>
                <a:spcPct val="144200"/>
              </a:lnSpc>
              <a:spcBef>
                <a:spcPts val="10"/>
              </a:spcBef>
              <a:tabLst>
                <a:tab pos="911225" algn="l"/>
                <a:tab pos="911860" algn="l"/>
              </a:tabLst>
            </a:pPr>
            <a:r>
              <a:rPr lang="en-US" sz="1200" dirty="0" smtClean="0">
                <a:latin typeface="Times New Roman"/>
                <a:cs typeface="Times New Roman"/>
              </a:rPr>
              <a:t>             </a:t>
            </a:r>
            <a:r>
              <a:rPr lang="ru-RU" sz="1200" dirty="0" smtClean="0">
                <a:latin typeface="Times New Roman"/>
                <a:cs typeface="Times New Roman"/>
              </a:rPr>
              <a:t>Не</a:t>
            </a:r>
            <a:r>
              <a:rPr lang="ru-RU" sz="1200" spc="9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менее</a:t>
            </a:r>
            <a:r>
              <a:rPr lang="ru-RU" sz="1200" spc="10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чем</a:t>
            </a:r>
            <a:r>
              <a:rPr lang="ru-RU" sz="1200" spc="100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за</a:t>
            </a:r>
            <a:r>
              <a:rPr lang="ru-RU" sz="1200" spc="10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сутки</a:t>
            </a:r>
            <a:r>
              <a:rPr lang="ru-RU" sz="1200" spc="9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до</a:t>
            </a:r>
            <a:r>
              <a:rPr lang="ru-RU" sz="1200" spc="10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проведения</a:t>
            </a:r>
            <a:r>
              <a:rPr lang="ru-RU" sz="1200" spc="114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ИС</a:t>
            </a:r>
            <a:r>
              <a:rPr lang="ru-RU" sz="1200" spc="10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технический</a:t>
            </a:r>
            <a:r>
              <a:rPr lang="ru-RU" sz="1200" spc="11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специалист</a:t>
            </a:r>
            <a:r>
              <a:rPr lang="ru-RU" sz="1200" spc="12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получает</a:t>
            </a:r>
            <a:r>
              <a:rPr lang="ru-RU" sz="1200" spc="114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с</a:t>
            </a:r>
            <a:r>
              <a:rPr lang="en-US" sz="120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официального</a:t>
            </a:r>
            <a:r>
              <a:rPr lang="en-US"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сайта</a:t>
            </a:r>
            <a:r>
              <a:rPr lang="en-US"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ФГБНУ</a:t>
            </a:r>
            <a:r>
              <a:rPr lang="en-US"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«Федеральный институт</a:t>
            </a:r>
            <a:r>
              <a:rPr lang="ru-RU"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педагогических</a:t>
            </a:r>
            <a:r>
              <a:rPr lang="ru-RU"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измерений»  </a:t>
            </a:r>
            <a:r>
              <a:rPr lang="ru-RU" sz="1200" spc="2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 </a:t>
            </a:r>
            <a:r>
              <a:rPr lang="ru-RU" sz="120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тиражирует в </a:t>
            </a:r>
            <a:r>
              <a:rPr lang="ru-RU" sz="1200" dirty="0" smtClean="0">
                <a:latin typeface="Times New Roman"/>
                <a:cs typeface="Times New Roman"/>
              </a:rPr>
              <a:t>необходимом </a:t>
            </a:r>
            <a:r>
              <a:rPr lang="ru-RU" sz="1200" spc="-5" dirty="0" smtClean="0">
                <a:latin typeface="Times New Roman"/>
                <a:cs typeface="Times New Roman"/>
              </a:rPr>
              <a:t>количестве </a:t>
            </a:r>
            <a:r>
              <a:rPr lang="ru-RU" sz="1200" dirty="0" smtClean="0">
                <a:latin typeface="Times New Roman"/>
                <a:cs typeface="Times New Roman"/>
              </a:rPr>
              <a:t>критерии </a:t>
            </a:r>
            <a:r>
              <a:rPr lang="ru-RU" sz="1200" spc="-5" dirty="0" smtClean="0">
                <a:latin typeface="Times New Roman"/>
                <a:cs typeface="Times New Roman"/>
              </a:rPr>
              <a:t>оценивания для</a:t>
            </a:r>
            <a:r>
              <a:rPr lang="ru-RU" sz="1200" spc="50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экспертов.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12700" marR="6985" indent="448945">
              <a:lnSpc>
                <a:spcPct val="143300"/>
              </a:lnSpc>
              <a:spcBef>
                <a:spcPts val="35"/>
              </a:spcBef>
              <a:buFont typeface="Times New Roman"/>
              <a:buAutoNum type="arabicPeriod" startAt="9"/>
              <a:tabLst>
                <a:tab pos="911225" algn="l"/>
                <a:tab pos="911860" algn="l"/>
              </a:tabLst>
            </a:pPr>
            <a:r>
              <a:rPr lang="ru-RU" sz="1200" b="1" spc="-5" dirty="0" smtClean="0">
                <a:latin typeface="Times New Roman"/>
                <a:cs typeface="Times New Roman"/>
              </a:rPr>
              <a:t>Ознакомление экспертов </a:t>
            </a:r>
            <a:r>
              <a:rPr lang="ru-RU" sz="1200" b="1" dirty="0" smtClean="0">
                <a:latin typeface="Times New Roman"/>
                <a:cs typeface="Times New Roman"/>
              </a:rPr>
              <a:t>с </a:t>
            </a:r>
            <a:r>
              <a:rPr lang="ru-RU" sz="1200" b="1" spc="-5" dirty="0" smtClean="0">
                <a:latin typeface="Times New Roman"/>
                <a:cs typeface="Times New Roman"/>
              </a:rPr>
              <a:t>критериями оценивания (не позднее чем за день до ИС,  ответственное лицо </a:t>
            </a:r>
            <a:r>
              <a:rPr lang="ru-RU" sz="1200" b="1" dirty="0" smtClean="0">
                <a:latin typeface="Times New Roman"/>
                <a:cs typeface="Times New Roman"/>
              </a:rPr>
              <a:t>- </a:t>
            </a:r>
            <a:r>
              <a:rPr lang="ru-RU" sz="1200" b="1" spc="-5" dirty="0" smtClean="0">
                <a:latin typeface="Times New Roman"/>
                <a:cs typeface="Times New Roman"/>
              </a:rPr>
              <a:t>ответственный организатор</a:t>
            </a:r>
            <a:r>
              <a:rPr lang="ru-RU" sz="1200" b="1" spc="40" dirty="0" smtClean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ОО)</a:t>
            </a:r>
            <a:endParaRPr lang="ru-RU" sz="1200" dirty="0" smtClean="0">
              <a:latin typeface="Times New Roman"/>
              <a:cs typeface="Times New Roman"/>
            </a:endParaRPr>
          </a:p>
          <a:p>
            <a:pPr marL="12700" marR="12065" indent="448945">
              <a:lnSpc>
                <a:spcPts val="2060"/>
              </a:lnSpc>
              <a:spcBef>
                <a:spcPts val="160"/>
              </a:spcBef>
            </a:pPr>
            <a:r>
              <a:rPr lang="ru-RU" sz="1200" dirty="0" smtClean="0">
                <a:latin typeface="Times New Roman"/>
                <a:cs typeface="Times New Roman"/>
              </a:rPr>
              <a:t>Не позднее </a:t>
            </a:r>
            <a:r>
              <a:rPr lang="ru-RU" sz="1200" spc="-5" dirty="0" smtClean="0">
                <a:latin typeface="Times New Roman"/>
                <a:cs typeface="Times New Roman"/>
              </a:rPr>
              <a:t>чем </a:t>
            </a:r>
            <a:r>
              <a:rPr lang="ru-RU" sz="1200" dirty="0" smtClean="0">
                <a:latin typeface="Times New Roman"/>
                <a:cs typeface="Times New Roman"/>
              </a:rPr>
              <a:t>за день до </a:t>
            </a:r>
            <a:r>
              <a:rPr lang="ru-RU" sz="1200" spc="-5" dirty="0" smtClean="0">
                <a:latin typeface="Times New Roman"/>
                <a:cs typeface="Times New Roman"/>
              </a:rPr>
              <a:t>проведения итогового собеседования ответственный  организатор ОО знакомит эксперта </a:t>
            </a:r>
            <a:r>
              <a:rPr lang="ru-RU" sz="1200" dirty="0" smtClean="0">
                <a:latin typeface="Times New Roman"/>
                <a:cs typeface="Times New Roman"/>
              </a:rPr>
              <a:t>с </a:t>
            </a:r>
            <a:r>
              <a:rPr lang="ru-RU" sz="1200" spc="-5" dirty="0" smtClean="0">
                <a:latin typeface="Times New Roman"/>
                <a:cs typeface="Times New Roman"/>
              </a:rPr>
              <a:t>критериями</a:t>
            </a:r>
            <a:r>
              <a:rPr lang="ru-RU" sz="1200" spc="5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оценивания.</a:t>
            </a:r>
            <a:endParaRPr lang="ru-RU"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1068120" y="567131"/>
            <a:ext cx="6149340" cy="768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265" marR="5080" indent="-228600">
              <a:lnSpc>
                <a:spcPct val="144100"/>
              </a:lnSpc>
              <a:tabLst>
                <a:tab pos="911225" algn="l"/>
                <a:tab pos="3013710" algn="l"/>
                <a:tab pos="4987925" algn="l"/>
              </a:tabLst>
            </a:pPr>
            <a:r>
              <a:rPr sz="2000" b="1" dirty="0" smtClean="0">
                <a:latin typeface="Times New Roman"/>
                <a:cs typeface="Times New Roman"/>
              </a:rPr>
              <a:t>2</a:t>
            </a:r>
            <a:r>
              <a:rPr sz="2000" b="1" dirty="0">
                <a:latin typeface="Times New Roman"/>
                <a:cs typeface="Times New Roman"/>
              </a:rPr>
              <a:t>.	</a:t>
            </a:r>
            <a:r>
              <a:rPr sz="2000" b="1" dirty="0" err="1" smtClean="0">
                <a:latin typeface="Times New Roman"/>
                <a:cs typeface="Times New Roman"/>
              </a:rPr>
              <a:t>Пр</a:t>
            </a:r>
            <a:r>
              <a:rPr sz="2000" b="1" spc="5" dirty="0" err="1" smtClean="0">
                <a:latin typeface="Times New Roman"/>
                <a:cs typeface="Times New Roman"/>
              </a:rPr>
              <a:t>о</a:t>
            </a:r>
            <a:r>
              <a:rPr sz="2000" b="1" dirty="0" err="1" smtClean="0">
                <a:latin typeface="Times New Roman"/>
                <a:cs typeface="Times New Roman"/>
              </a:rPr>
              <a:t>ве</a:t>
            </a:r>
            <a:r>
              <a:rPr sz="2000" b="1" spc="-10" dirty="0" err="1" smtClean="0">
                <a:latin typeface="Times New Roman"/>
                <a:cs typeface="Times New Roman"/>
              </a:rPr>
              <a:t>д</a:t>
            </a:r>
            <a:r>
              <a:rPr sz="2000" b="1" dirty="0" err="1" smtClean="0">
                <a:latin typeface="Times New Roman"/>
                <a:cs typeface="Times New Roman"/>
              </a:rPr>
              <a:t>ен</a:t>
            </a:r>
            <a:r>
              <a:rPr sz="2000" b="1" spc="-10" dirty="0" err="1" smtClean="0">
                <a:latin typeface="Times New Roman"/>
                <a:cs typeface="Times New Roman"/>
              </a:rPr>
              <a:t>и</a:t>
            </a:r>
            <a:r>
              <a:rPr sz="2000" b="1" dirty="0" err="1" smtClean="0">
                <a:latin typeface="Times New Roman"/>
                <a:cs typeface="Times New Roman"/>
              </a:rPr>
              <a:t>е</a:t>
            </a:r>
            <a:r>
              <a:rPr lang="ru-RU" sz="2000" b="1" dirty="0">
                <a:latin typeface="Times New Roman"/>
                <a:cs typeface="Times New Roman"/>
              </a:rPr>
              <a:t> </a:t>
            </a:r>
            <a:r>
              <a:rPr sz="2000" b="1" dirty="0" err="1" smtClean="0">
                <a:latin typeface="Times New Roman"/>
                <a:cs typeface="Times New Roman"/>
              </a:rPr>
              <a:t>ито</a:t>
            </a:r>
            <a:r>
              <a:rPr sz="2000" b="1" spc="-10" dirty="0" err="1" smtClean="0">
                <a:latin typeface="Times New Roman"/>
                <a:cs typeface="Times New Roman"/>
              </a:rPr>
              <a:t>г</a:t>
            </a:r>
            <a:r>
              <a:rPr sz="2000" b="1" dirty="0" err="1" smtClean="0">
                <a:latin typeface="Times New Roman"/>
                <a:cs typeface="Times New Roman"/>
              </a:rPr>
              <a:t>ового</a:t>
            </a:r>
            <a:r>
              <a:rPr sz="2000" b="1" dirty="0" smtClean="0">
                <a:latin typeface="Times New Roman"/>
                <a:cs typeface="Times New Roman"/>
              </a:rPr>
              <a:t>  </a:t>
            </a:r>
            <a:r>
              <a:rPr sz="2000" b="1" spc="-5" dirty="0" err="1" smtClean="0">
                <a:latin typeface="Times New Roman"/>
                <a:cs typeface="Times New Roman"/>
              </a:rPr>
              <a:t>собеседования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lang="en-US" sz="1200" dirty="0" smtClean="0">
                <a:latin typeface="Times New Roman"/>
                <a:cs typeface="Times New Roman"/>
              </a:rPr>
              <a:t>           </a:t>
            </a:r>
            <a:r>
              <a:rPr sz="1200" dirty="0" smtClean="0">
                <a:latin typeface="Times New Roman"/>
                <a:cs typeface="Times New Roman"/>
              </a:rPr>
              <a:t>В </a:t>
            </a:r>
            <a:r>
              <a:rPr sz="1200" dirty="0">
                <a:latin typeface="Times New Roman"/>
                <a:cs typeface="Times New Roman"/>
              </a:rPr>
              <a:t>ходе </a:t>
            </a:r>
            <a:r>
              <a:rPr sz="1200" spc="-5" dirty="0" err="1">
                <a:latin typeface="Times New Roman"/>
                <a:cs typeface="Times New Roman"/>
              </a:rPr>
              <a:t>проведения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ИС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должны </a:t>
            </a:r>
            <a:r>
              <a:rPr sz="1200" dirty="0">
                <a:latin typeface="Times New Roman"/>
                <a:cs typeface="Times New Roman"/>
              </a:rPr>
              <a:t>быть </a:t>
            </a:r>
            <a:r>
              <a:rPr sz="1200" spc="-5" dirty="0">
                <a:latin typeface="Times New Roman"/>
                <a:cs typeface="Times New Roman"/>
              </a:rPr>
              <a:t>проведены следующие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мероприятия: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78253" y="1426972"/>
            <a:ext cx="524637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Times New Roman"/>
                <a:cs typeface="Times New Roman"/>
              </a:rPr>
              <a:t>Получение  </a:t>
            </a:r>
            <a:r>
              <a:rPr sz="1200" b="1" dirty="0">
                <a:latin typeface="Times New Roman"/>
                <a:cs typeface="Times New Roman"/>
              </a:rPr>
              <a:t>КИМ  для  </a:t>
            </a:r>
            <a:r>
              <a:rPr sz="1200" b="1" spc="-5" dirty="0">
                <a:latin typeface="Times New Roman"/>
                <a:cs typeface="Times New Roman"/>
              </a:rPr>
              <a:t>проведения  итогового  собеседования  (срок  </a:t>
            </a:r>
            <a:r>
              <a:rPr sz="1200" b="1" dirty="0">
                <a:latin typeface="Times New Roman"/>
                <a:cs typeface="Times New Roman"/>
              </a:rPr>
              <a:t>–  за</a:t>
            </a:r>
            <a:r>
              <a:rPr sz="1200" b="1" spc="-2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60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25371" y="1687528"/>
            <a:ext cx="529526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33730" algn="l"/>
                <a:tab pos="1456055" algn="l"/>
                <a:tab pos="2621280" algn="l"/>
                <a:tab pos="3742054" algn="l"/>
                <a:tab pos="4218305" algn="l"/>
                <a:tab pos="4402455" algn="l"/>
              </a:tabLst>
            </a:pPr>
            <a:r>
              <a:rPr sz="1200" b="1" spc="-5" dirty="0">
                <a:latin typeface="Times New Roman"/>
                <a:cs typeface="Times New Roman"/>
              </a:rPr>
              <a:t>начала	итогового	собеседования,	ответственное	лицо	</a:t>
            </a:r>
            <a:r>
              <a:rPr sz="1200" b="1" dirty="0">
                <a:latin typeface="Times New Roman"/>
                <a:cs typeface="Times New Roman"/>
              </a:rPr>
              <a:t>-	</a:t>
            </a:r>
            <a:r>
              <a:rPr sz="1200" b="1" spc="-5" dirty="0">
                <a:latin typeface="Times New Roman"/>
                <a:cs typeface="Times New Roman"/>
              </a:rPr>
              <a:t>технический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1981" y="1425400"/>
            <a:ext cx="868044" cy="723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0180" algn="ctr">
              <a:lnSpc>
                <a:spcPct val="100000"/>
              </a:lnSpc>
            </a:pPr>
            <a:r>
              <a:rPr sz="1200" b="1" dirty="0">
                <a:latin typeface="Times New Roman"/>
                <a:cs typeface="Times New Roman"/>
              </a:rPr>
              <a:t>1.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2080"/>
              </a:lnSpc>
              <a:spcBef>
                <a:spcPts val="160"/>
              </a:spcBef>
              <a:tabLst>
                <a:tab pos="577215" algn="l"/>
              </a:tabLst>
            </a:pPr>
            <a:r>
              <a:rPr sz="1200" b="1" spc="-5" dirty="0">
                <a:latin typeface="Times New Roman"/>
                <a:cs typeface="Times New Roman"/>
              </a:rPr>
              <a:t>минут	</a:t>
            </a:r>
            <a:r>
              <a:rPr sz="1200" b="1" dirty="0">
                <a:latin typeface="Times New Roman"/>
                <a:cs typeface="Times New Roman"/>
              </a:rPr>
              <a:t>до  </a:t>
            </a:r>
            <a:r>
              <a:rPr sz="1200" b="1" spc="-5" dirty="0">
                <a:latin typeface="Times New Roman"/>
                <a:cs typeface="Times New Roman"/>
              </a:rPr>
              <a:t>специ</a:t>
            </a:r>
            <a:r>
              <a:rPr sz="1200" b="1" dirty="0">
                <a:latin typeface="Times New Roman"/>
                <a:cs typeface="Times New Roman"/>
              </a:rPr>
              <a:t>алис</a:t>
            </a:r>
            <a:r>
              <a:rPr sz="1200" b="1" spc="5" dirty="0">
                <a:latin typeface="Times New Roman"/>
                <a:cs typeface="Times New Roman"/>
              </a:rPr>
              <a:t>т</a:t>
            </a:r>
            <a:r>
              <a:rPr sz="1200" b="1" dirty="0"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68755" y="2157567"/>
            <a:ext cx="6148705" cy="7411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525" indent="448945" algn="just">
              <a:lnSpc>
                <a:spcPct val="144000"/>
              </a:lnSpc>
            </a:pPr>
            <a:r>
              <a:rPr sz="1200" dirty="0">
                <a:latin typeface="Times New Roman"/>
                <a:cs typeface="Times New Roman"/>
              </a:rPr>
              <a:t>В </a:t>
            </a:r>
            <a:r>
              <a:rPr sz="1200" spc="-5" dirty="0">
                <a:latin typeface="Times New Roman"/>
                <a:cs typeface="Times New Roman"/>
              </a:rPr>
              <a:t>день проведения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ответственный </a:t>
            </a:r>
            <a:r>
              <a:rPr sz="1200" dirty="0">
                <a:latin typeface="Times New Roman"/>
                <a:cs typeface="Times New Roman"/>
              </a:rPr>
              <a:t>организатор </a:t>
            </a:r>
            <a:r>
              <a:rPr sz="1200" spc="-5" dirty="0">
                <a:latin typeface="Times New Roman"/>
                <a:cs typeface="Times New Roman"/>
              </a:rPr>
              <a:t>ОО </a:t>
            </a:r>
            <a:r>
              <a:rPr sz="1200" dirty="0">
                <a:latin typeface="Times New Roman"/>
                <a:cs typeface="Times New Roman"/>
              </a:rPr>
              <a:t>с  </a:t>
            </a:r>
            <a:r>
              <a:rPr sz="1200" spc="-5" dirty="0">
                <a:latin typeface="Times New Roman"/>
                <a:cs typeface="Times New Roman"/>
              </a:rPr>
              <a:t>помощью технического специалиста </a:t>
            </a:r>
            <a:r>
              <a:rPr sz="1200" dirty="0">
                <a:latin typeface="Times New Roman"/>
                <a:cs typeface="Times New Roman"/>
              </a:rPr>
              <a:t>не </a:t>
            </a:r>
            <a:r>
              <a:rPr sz="1200" spc="-5" dirty="0">
                <a:latin typeface="Times New Roman"/>
                <a:cs typeface="Times New Roman"/>
              </a:rPr>
              <a:t>позднее чем </a:t>
            </a:r>
            <a:r>
              <a:rPr sz="1200" dirty="0">
                <a:latin typeface="Times New Roman"/>
                <a:cs typeface="Times New Roman"/>
              </a:rPr>
              <a:t>за 60 </a:t>
            </a:r>
            <a:r>
              <a:rPr sz="1200" spc="-5" dirty="0">
                <a:latin typeface="Times New Roman"/>
                <a:cs typeface="Times New Roman"/>
              </a:rPr>
              <a:t>минут </a:t>
            </a:r>
            <a:r>
              <a:rPr sz="1200" dirty="0">
                <a:latin typeface="Times New Roman"/>
                <a:cs typeface="Times New Roman"/>
              </a:rPr>
              <a:t>до </a:t>
            </a:r>
            <a:r>
              <a:rPr sz="1200" spc="-5" dirty="0">
                <a:latin typeface="Times New Roman"/>
                <a:cs typeface="Times New Roman"/>
              </a:rPr>
              <a:t>начала </a:t>
            </a:r>
            <a:r>
              <a:rPr sz="1200" dirty="0">
                <a:latin typeface="Times New Roman"/>
                <a:cs typeface="Times New Roman"/>
              </a:rPr>
              <a:t>итогового  </a:t>
            </a:r>
            <a:r>
              <a:rPr sz="1200" spc="-5" dirty="0">
                <a:latin typeface="Times New Roman"/>
                <a:cs typeface="Times New Roman"/>
              </a:rPr>
              <a:t>собеседования получает </a:t>
            </a:r>
            <a:r>
              <a:rPr sz="1200" dirty="0">
                <a:latin typeface="Times New Roman"/>
                <a:cs typeface="Times New Roman"/>
              </a:rPr>
              <a:t>с Интернет-ресурса </a:t>
            </a:r>
            <a:r>
              <a:rPr sz="1200" spc="-5" dirty="0">
                <a:latin typeface="Times New Roman"/>
                <a:cs typeface="Times New Roman"/>
              </a:rPr>
              <a:t>и тиражирует </a:t>
            </a:r>
            <a:r>
              <a:rPr sz="1200" dirty="0">
                <a:latin typeface="Times New Roman"/>
                <a:cs typeface="Times New Roman"/>
              </a:rPr>
              <a:t>материалы для </a:t>
            </a:r>
            <a:r>
              <a:rPr sz="1200" spc="-5" dirty="0">
                <a:latin typeface="Times New Roman"/>
                <a:cs typeface="Times New Roman"/>
              </a:rPr>
              <a:t>проведения  </a:t>
            </a:r>
            <a:r>
              <a:rPr sz="1200" dirty="0">
                <a:latin typeface="Times New Roman"/>
                <a:cs typeface="Times New Roman"/>
              </a:rPr>
              <a:t>итогового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собеседования.</a:t>
            </a:r>
            <a:endParaRPr sz="1200" dirty="0">
              <a:latin typeface="Times New Roman"/>
              <a:cs typeface="Times New Roman"/>
            </a:endParaRPr>
          </a:p>
          <a:p>
            <a:pPr marL="12700" marR="5715" indent="450850" algn="just">
              <a:lnSpc>
                <a:spcPct val="144200"/>
              </a:lnSpc>
              <a:spcBef>
                <a:spcPts val="10"/>
              </a:spcBef>
            </a:pPr>
            <a:r>
              <a:rPr sz="1200" b="1" dirty="0">
                <a:latin typeface="Times New Roman"/>
                <a:cs typeface="Times New Roman"/>
              </a:rPr>
              <a:t>2. </a:t>
            </a:r>
            <a:r>
              <a:rPr sz="1200" b="1" spc="-5" dirty="0">
                <a:latin typeface="Times New Roman"/>
                <a:cs typeface="Times New Roman"/>
              </a:rPr>
              <a:t>Печать материалов </a:t>
            </a:r>
            <a:r>
              <a:rPr sz="1200" b="1" dirty="0">
                <a:latin typeface="Times New Roman"/>
                <a:cs typeface="Times New Roman"/>
              </a:rPr>
              <a:t>для </a:t>
            </a:r>
            <a:r>
              <a:rPr sz="1200" b="1" spc="-5" dirty="0">
                <a:latin typeface="Times New Roman"/>
                <a:cs typeface="Times New Roman"/>
              </a:rPr>
              <a:t>проведения итогового собеседования (перед  началом итогового собеседования, ответственное лицо </a:t>
            </a:r>
            <a:r>
              <a:rPr sz="1200" b="1" dirty="0">
                <a:latin typeface="Times New Roman"/>
                <a:cs typeface="Times New Roman"/>
              </a:rPr>
              <a:t>- </a:t>
            </a:r>
            <a:r>
              <a:rPr sz="1200" b="1" spc="-5" dirty="0">
                <a:latin typeface="Times New Roman"/>
                <a:cs typeface="Times New Roman"/>
              </a:rPr>
              <a:t>технический</a:t>
            </a:r>
            <a:r>
              <a:rPr sz="1200" b="1" spc="16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специалист)</a:t>
            </a:r>
            <a:endParaRPr sz="1200" dirty="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  <a:spcBef>
                <a:spcPts val="595"/>
              </a:spcBef>
            </a:pPr>
            <a:r>
              <a:rPr sz="1200" spc="-5" dirty="0">
                <a:latin typeface="Times New Roman"/>
                <a:cs typeface="Times New Roman"/>
              </a:rPr>
              <a:t>Технический специалист распечатывает и передает </a:t>
            </a:r>
            <a:r>
              <a:rPr sz="1200" dirty="0">
                <a:latin typeface="Times New Roman"/>
                <a:cs typeface="Times New Roman"/>
              </a:rPr>
              <a:t>ответственному организатору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ОО:</a:t>
            </a:r>
          </a:p>
          <a:p>
            <a:pPr marL="12700" marR="5080" indent="448945" algn="just">
              <a:lnSpc>
                <a:spcPct val="143300"/>
              </a:lnSpc>
              <a:spcBef>
                <a:spcPts val="90"/>
              </a:spcBef>
              <a:buFont typeface="Symbol"/>
              <a:buChar char=""/>
              <a:tabLst>
                <a:tab pos="643890" algn="l"/>
              </a:tabLst>
            </a:pPr>
            <a:r>
              <a:rPr sz="1200" i="1" spc="-5" dirty="0">
                <a:latin typeface="Times New Roman"/>
                <a:cs typeface="Times New Roman"/>
              </a:rPr>
              <a:t>списки участников </a:t>
            </a:r>
            <a:r>
              <a:rPr sz="1200" i="1" dirty="0">
                <a:latin typeface="Times New Roman"/>
                <a:cs typeface="Times New Roman"/>
              </a:rPr>
              <a:t>итогового </a:t>
            </a:r>
            <a:r>
              <a:rPr sz="1200" i="1" spc="-5" dirty="0">
                <a:latin typeface="Times New Roman"/>
                <a:cs typeface="Times New Roman"/>
              </a:rPr>
              <a:t>собеседования </a:t>
            </a:r>
            <a:r>
              <a:rPr sz="1200" dirty="0">
                <a:latin typeface="Times New Roman"/>
                <a:cs typeface="Times New Roman"/>
              </a:rPr>
              <a:t>(для </a:t>
            </a:r>
            <a:r>
              <a:rPr sz="1200" spc="-5" dirty="0">
                <a:latin typeface="Times New Roman"/>
                <a:cs typeface="Times New Roman"/>
              </a:rPr>
              <a:t>регистрации участников,  распределения </a:t>
            </a:r>
            <a:r>
              <a:rPr sz="1200" dirty="0">
                <a:latin typeface="Times New Roman"/>
                <a:cs typeface="Times New Roman"/>
              </a:rPr>
              <a:t>их по аудиториям) </a:t>
            </a:r>
            <a:r>
              <a:rPr sz="1200" spc="-5" dirty="0">
                <a:latin typeface="Times New Roman"/>
                <a:cs typeface="Times New Roman"/>
              </a:rPr>
              <a:t>(приложение №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1);</a:t>
            </a:r>
          </a:p>
          <a:p>
            <a:pPr marL="12700" marR="5715" indent="448945" algn="just">
              <a:lnSpc>
                <a:spcPct val="144200"/>
              </a:lnSpc>
              <a:spcBef>
                <a:spcPts val="80"/>
              </a:spcBef>
              <a:buFont typeface="Symbol"/>
              <a:buChar char=""/>
              <a:tabLst>
                <a:tab pos="643890" algn="l"/>
              </a:tabLst>
            </a:pPr>
            <a:r>
              <a:rPr sz="1200" i="1" spc="-5" dirty="0">
                <a:latin typeface="Times New Roman"/>
                <a:cs typeface="Times New Roman"/>
              </a:rPr>
              <a:t>ведомость учета </a:t>
            </a:r>
            <a:r>
              <a:rPr sz="1200" i="1" dirty="0">
                <a:latin typeface="Times New Roman"/>
                <a:cs typeface="Times New Roman"/>
              </a:rPr>
              <a:t>проведения </a:t>
            </a:r>
            <a:r>
              <a:rPr sz="1200" i="1" spc="-5" dirty="0">
                <a:latin typeface="Times New Roman"/>
                <a:cs typeface="Times New Roman"/>
              </a:rPr>
              <a:t>итогового </a:t>
            </a:r>
            <a:r>
              <a:rPr sz="1200" i="1" dirty="0">
                <a:latin typeface="Times New Roman"/>
                <a:cs typeface="Times New Roman"/>
              </a:rPr>
              <a:t>собеседования </a:t>
            </a:r>
            <a:r>
              <a:rPr sz="1200" i="1" spc="-5" dirty="0">
                <a:latin typeface="Times New Roman"/>
                <a:cs typeface="Times New Roman"/>
              </a:rPr>
              <a:t>в аудитории </a:t>
            </a:r>
            <a:r>
              <a:rPr sz="1200" dirty="0">
                <a:latin typeface="Times New Roman"/>
                <a:cs typeface="Times New Roman"/>
              </a:rPr>
              <a:t>(по количеству  </a:t>
            </a:r>
            <a:r>
              <a:rPr sz="1200" spc="-5" dirty="0">
                <a:latin typeface="Times New Roman"/>
                <a:cs typeface="Times New Roman"/>
              </a:rPr>
              <a:t>аудиторий) (приложение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2);</a:t>
            </a:r>
          </a:p>
          <a:p>
            <a:pPr marL="643255" indent="-181610">
              <a:lnSpc>
                <a:spcPct val="100000"/>
              </a:lnSpc>
              <a:spcBef>
                <a:spcPts val="705"/>
              </a:spcBef>
              <a:buFont typeface="Symbol"/>
              <a:buChar char=""/>
              <a:tabLst>
                <a:tab pos="643890" algn="l"/>
              </a:tabLst>
            </a:pPr>
            <a:r>
              <a:rPr sz="1200" i="1" dirty="0">
                <a:latin typeface="Times New Roman"/>
                <a:cs typeface="Times New Roman"/>
              </a:rPr>
              <a:t>протоколы </a:t>
            </a:r>
            <a:r>
              <a:rPr sz="1200" i="1" spc="-5" dirty="0">
                <a:latin typeface="Times New Roman"/>
                <a:cs typeface="Times New Roman"/>
              </a:rPr>
              <a:t>эксперта для оценивания ответов </a:t>
            </a:r>
            <a:r>
              <a:rPr sz="1200" i="1" dirty="0">
                <a:latin typeface="Times New Roman"/>
                <a:cs typeface="Times New Roman"/>
              </a:rPr>
              <a:t>участников </a:t>
            </a:r>
            <a:r>
              <a:rPr sz="1200" i="1" spc="-5" dirty="0">
                <a:latin typeface="Times New Roman"/>
                <a:cs typeface="Times New Roman"/>
              </a:rPr>
              <a:t>итогового</a:t>
            </a:r>
            <a:r>
              <a:rPr sz="1200" i="1" spc="-7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собеседования</a:t>
            </a:r>
            <a:endParaRPr sz="1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200" dirty="0">
                <a:latin typeface="Times New Roman"/>
                <a:cs typeface="Times New Roman"/>
              </a:rPr>
              <a:t>(на </a:t>
            </a:r>
            <a:r>
              <a:rPr sz="1200" spc="-5" dirty="0">
                <a:latin typeface="Times New Roman"/>
                <a:cs typeface="Times New Roman"/>
              </a:rPr>
              <a:t>каждого участника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собеседования) </a:t>
            </a:r>
            <a:r>
              <a:rPr sz="1200" dirty="0">
                <a:latin typeface="Times New Roman"/>
                <a:cs typeface="Times New Roman"/>
              </a:rPr>
              <a:t>(приложение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№3).</a:t>
            </a:r>
            <a:endParaRPr sz="1200" dirty="0">
              <a:latin typeface="Times New Roman"/>
              <a:cs typeface="Times New Roman"/>
            </a:endParaRPr>
          </a:p>
          <a:p>
            <a:pPr marL="12700" marR="5715" indent="448945" algn="just">
              <a:lnSpc>
                <a:spcPct val="143700"/>
              </a:lnSpc>
              <a:spcBef>
                <a:spcPts val="15"/>
              </a:spcBef>
            </a:pPr>
            <a:r>
              <a:rPr sz="1200" b="1" dirty="0">
                <a:latin typeface="Times New Roman"/>
                <a:cs typeface="Times New Roman"/>
              </a:rPr>
              <a:t>3. </a:t>
            </a:r>
            <a:r>
              <a:rPr sz="1200" b="1" spc="-5" dirty="0">
                <a:latin typeface="Times New Roman"/>
                <a:cs typeface="Times New Roman"/>
              </a:rPr>
              <a:t>Распределение материалов </a:t>
            </a:r>
            <a:r>
              <a:rPr sz="1200" b="1" dirty="0">
                <a:latin typeface="Times New Roman"/>
                <a:cs typeface="Times New Roman"/>
              </a:rPr>
              <a:t>для </a:t>
            </a:r>
            <a:r>
              <a:rPr sz="1200" b="1" spc="-5" dirty="0">
                <a:latin typeface="Times New Roman"/>
                <a:cs typeface="Times New Roman"/>
              </a:rPr>
              <a:t>проведения итогового собеседования </a:t>
            </a:r>
            <a:r>
              <a:rPr sz="1200" b="1" dirty="0">
                <a:latin typeface="Times New Roman"/>
                <a:cs typeface="Times New Roman"/>
              </a:rPr>
              <a:t>(перед  </a:t>
            </a:r>
            <a:r>
              <a:rPr sz="1200" b="1" spc="-5" dirty="0">
                <a:latin typeface="Times New Roman"/>
                <a:cs typeface="Times New Roman"/>
              </a:rPr>
              <a:t>началом итогового собеседования, ответственное лицо </a:t>
            </a:r>
            <a:r>
              <a:rPr sz="1200" b="1" dirty="0">
                <a:latin typeface="Times New Roman"/>
                <a:cs typeface="Times New Roman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ответственный организатор  </a:t>
            </a:r>
            <a:r>
              <a:rPr sz="1200" b="1" dirty="0">
                <a:latin typeface="Times New Roman"/>
                <a:cs typeface="Times New Roman"/>
              </a:rPr>
              <a:t>ОО)</a:t>
            </a:r>
            <a:endParaRPr sz="1200" dirty="0">
              <a:latin typeface="Times New Roman"/>
              <a:cs typeface="Times New Roman"/>
            </a:endParaRPr>
          </a:p>
          <a:p>
            <a:pPr marL="643255" lvl="1" indent="-274320">
              <a:lnSpc>
                <a:spcPct val="100000"/>
              </a:lnSpc>
              <a:spcBef>
                <a:spcPts val="610"/>
              </a:spcBef>
              <a:buAutoNum type="arabicPeriod"/>
              <a:tabLst>
                <a:tab pos="643890" algn="l"/>
              </a:tabLst>
            </a:pPr>
            <a:r>
              <a:rPr sz="1200" spc="-5" dirty="0">
                <a:latin typeface="Times New Roman"/>
                <a:cs typeface="Times New Roman"/>
              </a:rPr>
              <a:t>Ответственный организатор ОО выдает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экзаменатору-собеседнику:</a:t>
            </a:r>
            <a:endParaRPr sz="1200" dirty="0">
              <a:latin typeface="Times New Roman"/>
              <a:cs typeface="Times New Roman"/>
            </a:endParaRPr>
          </a:p>
          <a:p>
            <a:pPr marL="12700" marR="8255" lvl="2" algn="just">
              <a:lnSpc>
                <a:spcPts val="2080"/>
              </a:lnSpc>
              <a:spcBef>
                <a:spcPts val="155"/>
              </a:spcBef>
              <a:tabLst>
                <a:tab pos="548005" algn="l"/>
              </a:tabLst>
            </a:pPr>
            <a:r>
              <a:rPr lang="ru-RU" sz="1200" i="1" spc="-5" dirty="0" smtClean="0">
                <a:latin typeface="Times New Roman"/>
                <a:cs typeface="Times New Roman"/>
              </a:rPr>
              <a:t>            - </a:t>
            </a:r>
            <a:r>
              <a:rPr sz="1200" i="1" spc="-5" dirty="0" err="1" smtClean="0">
                <a:latin typeface="Times New Roman"/>
                <a:cs typeface="Times New Roman"/>
              </a:rPr>
              <a:t>ведомость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учета </a:t>
            </a:r>
            <a:r>
              <a:rPr sz="1200" i="1" spc="-5" dirty="0">
                <a:latin typeface="Times New Roman"/>
                <a:cs typeface="Times New Roman"/>
              </a:rPr>
              <a:t>проведения итогового собеседования в </a:t>
            </a:r>
            <a:r>
              <a:rPr sz="1200" i="1" dirty="0">
                <a:latin typeface="Times New Roman"/>
                <a:cs typeface="Times New Roman"/>
              </a:rPr>
              <a:t>аудитории</a:t>
            </a:r>
            <a:r>
              <a:rPr sz="1200" dirty="0">
                <a:latin typeface="Times New Roman"/>
                <a:cs typeface="Times New Roman"/>
              </a:rPr>
              <a:t>, где </a:t>
            </a:r>
            <a:r>
              <a:rPr sz="1200" spc="-5" dirty="0">
                <a:latin typeface="Times New Roman"/>
                <a:cs typeface="Times New Roman"/>
              </a:rPr>
              <a:t>фиксируется  время начала и окончания ответа </a:t>
            </a:r>
            <a:r>
              <a:rPr sz="1200" dirty="0">
                <a:latin typeface="Times New Roman"/>
                <a:cs typeface="Times New Roman"/>
              </a:rPr>
              <a:t>каждого </a:t>
            </a:r>
            <a:r>
              <a:rPr sz="1200" spc="-5" dirty="0">
                <a:latin typeface="Times New Roman"/>
                <a:cs typeface="Times New Roman"/>
              </a:rPr>
              <a:t>участника </a:t>
            </a:r>
            <a:r>
              <a:rPr sz="1200" dirty="0">
                <a:latin typeface="Times New Roman"/>
                <a:cs typeface="Times New Roman"/>
              </a:rPr>
              <a:t>итогового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собеседования;</a:t>
            </a:r>
            <a:endParaRPr sz="1200" dirty="0">
              <a:latin typeface="Times New Roman"/>
              <a:cs typeface="Times New Roman"/>
            </a:endParaRPr>
          </a:p>
          <a:p>
            <a:pPr marL="567055" lvl="2" indent="-105410" algn="just">
              <a:lnSpc>
                <a:spcPct val="100000"/>
              </a:lnSpc>
              <a:spcBef>
                <a:spcPts val="445"/>
              </a:spcBef>
              <a:buChar char="-"/>
              <a:tabLst>
                <a:tab pos="567690" algn="l"/>
              </a:tabLst>
            </a:pPr>
            <a:r>
              <a:rPr sz="1200" spc="-5" dirty="0">
                <a:latin typeface="Times New Roman"/>
                <a:cs typeface="Times New Roman"/>
              </a:rPr>
              <a:t>материалы </a:t>
            </a:r>
            <a:r>
              <a:rPr sz="1200" dirty="0">
                <a:latin typeface="Times New Roman"/>
                <a:cs typeface="Times New Roman"/>
              </a:rPr>
              <a:t>для проведения 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собеседования:  </a:t>
            </a:r>
            <a:r>
              <a:rPr sz="1200" i="1" spc="-5" dirty="0">
                <a:latin typeface="Times New Roman"/>
                <a:cs typeface="Times New Roman"/>
              </a:rPr>
              <a:t>тексты </a:t>
            </a:r>
            <a:r>
              <a:rPr sz="1200" i="1" dirty="0">
                <a:latin typeface="Times New Roman"/>
                <a:cs typeface="Times New Roman"/>
              </a:rPr>
              <a:t>для </a:t>
            </a:r>
            <a:r>
              <a:rPr sz="1200" i="1" spc="-5" dirty="0">
                <a:latin typeface="Times New Roman"/>
                <a:cs typeface="Times New Roman"/>
              </a:rPr>
              <a:t>чтения, листы   </a:t>
            </a:r>
            <a:r>
              <a:rPr sz="1200" i="1" spc="6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с</a:t>
            </a:r>
            <a:endParaRPr sz="1200" dirty="0">
              <a:latin typeface="Times New Roman"/>
              <a:cs typeface="Times New Roman"/>
            </a:endParaRPr>
          </a:p>
          <a:p>
            <a:pPr marL="12700" marR="6985">
              <a:lnSpc>
                <a:spcPct val="143300"/>
              </a:lnSpc>
              <a:spcBef>
                <a:spcPts val="10"/>
              </a:spcBef>
            </a:pPr>
            <a:r>
              <a:rPr sz="1200" i="1" spc="-5" dirty="0">
                <a:latin typeface="Times New Roman"/>
                <a:cs typeface="Times New Roman"/>
              </a:rPr>
              <a:t>тремя </a:t>
            </a:r>
            <a:r>
              <a:rPr sz="1200" i="1" dirty="0">
                <a:latin typeface="Times New Roman"/>
                <a:cs typeface="Times New Roman"/>
              </a:rPr>
              <a:t>темами беседы, карточки с </a:t>
            </a:r>
            <a:r>
              <a:rPr sz="1200" i="1" spc="-5" dirty="0">
                <a:latin typeface="Times New Roman"/>
                <a:cs typeface="Times New Roman"/>
              </a:rPr>
              <a:t>планом беседы </a:t>
            </a:r>
            <a:r>
              <a:rPr sz="1200" i="1" dirty="0">
                <a:latin typeface="Times New Roman"/>
                <a:cs typeface="Times New Roman"/>
              </a:rPr>
              <a:t>по каждой </a:t>
            </a:r>
            <a:r>
              <a:rPr sz="1200" i="1" spc="-5" dirty="0">
                <a:latin typeface="Times New Roman"/>
                <a:cs typeface="Times New Roman"/>
              </a:rPr>
              <a:t>теме. </a:t>
            </a:r>
            <a:r>
              <a:rPr sz="1200" spc="-5" dirty="0">
                <a:latin typeface="Times New Roman"/>
                <a:cs typeface="Times New Roman"/>
              </a:rPr>
              <a:t>Все материалы  раскладываются </a:t>
            </a:r>
            <a:r>
              <a:rPr sz="1200" dirty="0">
                <a:latin typeface="Times New Roman"/>
                <a:cs typeface="Times New Roman"/>
              </a:rPr>
              <a:t>на </a:t>
            </a:r>
            <a:r>
              <a:rPr sz="1200" spc="-5" dirty="0">
                <a:latin typeface="Times New Roman"/>
                <a:cs typeface="Times New Roman"/>
              </a:rPr>
              <a:t>рабочем месте экзаменатора-собеседника отдельными</a:t>
            </a:r>
            <a:r>
              <a:rPr sz="1200" spc="17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стопками.</a:t>
            </a:r>
            <a:endParaRPr sz="1200" dirty="0">
              <a:latin typeface="Times New Roman"/>
              <a:cs typeface="Times New Roman"/>
            </a:endParaRPr>
          </a:p>
          <a:p>
            <a:pPr marL="643255" lvl="1" indent="-274320">
              <a:lnSpc>
                <a:spcPct val="100000"/>
              </a:lnSpc>
              <a:spcBef>
                <a:spcPts val="630"/>
              </a:spcBef>
              <a:buAutoNum type="arabicPeriod" startAt="2"/>
              <a:tabLst>
                <a:tab pos="643890" algn="l"/>
              </a:tabLst>
            </a:pPr>
            <a:r>
              <a:rPr sz="1200" spc="-5" dirty="0">
                <a:latin typeface="Times New Roman"/>
                <a:cs typeface="Times New Roman"/>
              </a:rPr>
              <a:t>Ответственный организатор ОО выдает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эксперту:</a:t>
            </a:r>
            <a:endParaRPr sz="1200" dirty="0">
              <a:latin typeface="Times New Roman"/>
              <a:cs typeface="Times New Roman"/>
            </a:endParaRPr>
          </a:p>
          <a:p>
            <a:pPr marL="559435" lvl="2" indent="-97790">
              <a:lnSpc>
                <a:spcPct val="100000"/>
              </a:lnSpc>
              <a:spcBef>
                <a:spcPts val="620"/>
              </a:spcBef>
              <a:buFont typeface="Times New Roman"/>
              <a:buChar char="-"/>
              <a:tabLst>
                <a:tab pos="560070" algn="l"/>
              </a:tabLst>
            </a:pPr>
            <a:r>
              <a:rPr sz="1200" i="1" dirty="0">
                <a:latin typeface="Times New Roman"/>
                <a:cs typeface="Times New Roman"/>
              </a:rPr>
              <a:t>протоколы </a:t>
            </a:r>
            <a:r>
              <a:rPr sz="1200" i="1" spc="-5" dirty="0">
                <a:latin typeface="Times New Roman"/>
                <a:cs typeface="Times New Roman"/>
              </a:rPr>
              <a:t>эксперта </a:t>
            </a:r>
            <a:r>
              <a:rPr sz="1200" i="1" dirty="0">
                <a:latin typeface="Times New Roman"/>
                <a:cs typeface="Times New Roman"/>
              </a:rPr>
              <a:t>для </a:t>
            </a:r>
            <a:r>
              <a:rPr sz="1200" i="1" spc="-5" dirty="0">
                <a:latin typeface="Times New Roman"/>
                <a:cs typeface="Times New Roman"/>
              </a:rPr>
              <a:t>оценивания ответов участников </a:t>
            </a:r>
            <a:r>
              <a:rPr sz="1200" i="1" dirty="0">
                <a:latin typeface="Times New Roman"/>
                <a:cs typeface="Times New Roman"/>
              </a:rPr>
              <a:t>итогового </a:t>
            </a:r>
            <a:r>
              <a:rPr sz="1200" i="1" spc="24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собеседования</a:t>
            </a:r>
            <a:endParaRPr sz="1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200" dirty="0">
                <a:latin typeface="Times New Roman"/>
                <a:cs typeface="Times New Roman"/>
              </a:rPr>
              <a:t>(по количеству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участников);</a:t>
            </a:r>
            <a:endParaRPr sz="1200" dirty="0">
              <a:latin typeface="Times New Roman"/>
              <a:cs typeface="Times New Roman"/>
            </a:endParaRPr>
          </a:p>
          <a:p>
            <a:pPr marL="550545" lvl="2" indent="-88900">
              <a:lnSpc>
                <a:spcPct val="100000"/>
              </a:lnSpc>
              <a:spcBef>
                <a:spcPts val="620"/>
              </a:spcBef>
              <a:buChar char="-"/>
              <a:tabLst>
                <a:tab pos="551180" algn="l"/>
              </a:tabLst>
            </a:pPr>
            <a:r>
              <a:rPr sz="1200" spc="-5" dirty="0">
                <a:latin typeface="Times New Roman"/>
                <a:cs typeface="Times New Roman"/>
              </a:rPr>
              <a:t>комплект материалов </a:t>
            </a:r>
            <a:r>
              <a:rPr sz="1200" dirty="0">
                <a:latin typeface="Times New Roman"/>
                <a:cs typeface="Times New Roman"/>
              </a:rPr>
              <a:t>для проведения </a:t>
            </a:r>
            <a:r>
              <a:rPr sz="1200" spc="-5" dirty="0">
                <a:latin typeface="Times New Roman"/>
                <a:cs typeface="Times New Roman"/>
              </a:rPr>
              <a:t>итогового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собеседования.</a:t>
            </a:r>
            <a:endParaRPr sz="1200" dirty="0">
              <a:latin typeface="Times New Roman"/>
              <a:cs typeface="Times New Roman"/>
            </a:endParaRPr>
          </a:p>
          <a:p>
            <a:pPr marL="643255" marR="10160" lvl="1" indent="-274320">
              <a:lnSpc>
                <a:spcPct val="143300"/>
              </a:lnSpc>
              <a:spcBef>
                <a:spcPts val="10"/>
              </a:spcBef>
              <a:buAutoNum type="arabicPeriod" startAt="2"/>
              <a:tabLst>
                <a:tab pos="643890" algn="l"/>
              </a:tabLst>
            </a:pPr>
            <a:r>
              <a:rPr sz="1200" spc="-5" dirty="0">
                <a:latin typeface="Times New Roman"/>
                <a:cs typeface="Times New Roman"/>
              </a:rPr>
              <a:t>Ответственный организатор ОО выдает организатору </a:t>
            </a:r>
            <a:r>
              <a:rPr sz="1200" dirty="0">
                <a:latin typeface="Times New Roman"/>
                <a:cs typeface="Times New Roman"/>
              </a:rPr>
              <a:t>вне аудитории </a:t>
            </a:r>
            <a:r>
              <a:rPr sz="1200" spc="-5" dirty="0">
                <a:latin typeface="Times New Roman"/>
                <a:cs typeface="Times New Roman"/>
              </a:rPr>
              <a:t>список  участников </a:t>
            </a:r>
            <a:r>
              <a:rPr sz="1200" dirty="0">
                <a:latin typeface="Times New Roman"/>
                <a:cs typeface="Times New Roman"/>
              </a:rPr>
              <a:t>итогового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собеседования.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1068120" y="627644"/>
            <a:ext cx="6148705" cy="5327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0850">
              <a:lnSpc>
                <a:spcPct val="144300"/>
              </a:lnSpc>
              <a:buAutoNum type="arabicPeriod" startAt="4"/>
              <a:tabLst>
                <a:tab pos="911225" algn="l"/>
                <a:tab pos="911860" algn="l"/>
                <a:tab pos="1858645" algn="l"/>
                <a:tab pos="2489200" algn="l"/>
                <a:tab pos="2731135" algn="l"/>
                <a:tab pos="3622040" algn="l"/>
                <a:tab pos="4149725" algn="l"/>
                <a:tab pos="4694555" algn="l"/>
                <a:tab pos="5446395" algn="l"/>
              </a:tabLst>
            </a:pPr>
            <a:r>
              <a:rPr sz="1200" b="1" dirty="0" err="1" smtClean="0">
                <a:latin typeface="Times New Roman"/>
                <a:cs typeface="Times New Roman"/>
              </a:rPr>
              <a:t>В</a:t>
            </a:r>
            <a:r>
              <a:rPr sz="1200" b="1" spc="-5" dirty="0" err="1" smtClean="0">
                <a:latin typeface="Times New Roman"/>
                <a:cs typeface="Times New Roman"/>
              </a:rPr>
              <a:t>кл</a:t>
            </a:r>
            <a:r>
              <a:rPr sz="1200" b="1" spc="-15" dirty="0" err="1" smtClean="0">
                <a:latin typeface="Times New Roman"/>
                <a:cs typeface="Times New Roman"/>
              </a:rPr>
              <a:t>ю</a:t>
            </a:r>
            <a:r>
              <a:rPr sz="1200" b="1" spc="-5" dirty="0" err="1" smtClean="0">
                <a:latin typeface="Times New Roman"/>
                <a:cs typeface="Times New Roman"/>
              </a:rPr>
              <a:t>чени</a:t>
            </a:r>
            <a:r>
              <a:rPr sz="1200" b="1" dirty="0" err="1" smtClean="0">
                <a:latin typeface="Times New Roman"/>
                <a:cs typeface="Times New Roman"/>
              </a:rPr>
              <a:t>е</a:t>
            </a:r>
            <a:r>
              <a:rPr lang="ru-RU" sz="1200" b="1" dirty="0" smtClean="0">
                <a:latin typeface="Times New Roman"/>
                <a:cs typeface="Times New Roman"/>
              </a:rPr>
              <a:t> и сохранение </a:t>
            </a:r>
            <a:r>
              <a:rPr sz="1200" b="1" dirty="0" err="1" smtClean="0">
                <a:latin typeface="Times New Roman"/>
                <a:cs typeface="Times New Roman"/>
              </a:rPr>
              <a:t>зап</a:t>
            </a:r>
            <a:r>
              <a:rPr sz="1200" b="1" spc="5" dirty="0" err="1" smtClean="0">
                <a:latin typeface="Times New Roman"/>
                <a:cs typeface="Times New Roman"/>
              </a:rPr>
              <a:t>и</a:t>
            </a:r>
            <a:r>
              <a:rPr sz="1200" b="1" spc="-5" dirty="0" err="1" smtClean="0">
                <a:latin typeface="Times New Roman"/>
                <a:cs typeface="Times New Roman"/>
              </a:rPr>
              <a:t>си</a:t>
            </a:r>
            <a:r>
              <a:rPr lang="ru-RU" sz="1200" b="1" dirty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ответа участника </a:t>
            </a:r>
            <a:r>
              <a:rPr sz="1200" b="1" dirty="0" smtClean="0">
                <a:latin typeface="Times New Roman"/>
                <a:cs typeface="Times New Roman"/>
              </a:rPr>
              <a:t>в</a:t>
            </a:r>
            <a:r>
              <a:rPr lang="ru-RU" sz="1200" b="1" dirty="0">
                <a:latin typeface="Times New Roman"/>
                <a:cs typeface="Times New Roman"/>
              </a:rPr>
              <a:t> </a:t>
            </a:r>
            <a:r>
              <a:rPr sz="1200" b="1" dirty="0" err="1" smtClean="0">
                <a:latin typeface="Times New Roman"/>
                <a:cs typeface="Times New Roman"/>
              </a:rPr>
              <a:t>ауд</a:t>
            </a:r>
            <a:r>
              <a:rPr sz="1200" b="1" spc="-5" dirty="0" err="1" smtClean="0">
                <a:latin typeface="Times New Roman"/>
                <a:cs typeface="Times New Roman"/>
              </a:rPr>
              <a:t>и</a:t>
            </a:r>
            <a:r>
              <a:rPr sz="1200" b="1" dirty="0" err="1" smtClean="0">
                <a:latin typeface="Times New Roman"/>
                <a:cs typeface="Times New Roman"/>
              </a:rPr>
              <a:t>т</a:t>
            </a:r>
            <a:r>
              <a:rPr sz="1200" b="1" spc="-15" dirty="0" err="1" smtClean="0">
                <a:latin typeface="Times New Roman"/>
                <a:cs typeface="Times New Roman"/>
              </a:rPr>
              <a:t>о</a:t>
            </a:r>
            <a:r>
              <a:rPr sz="1200" b="1" spc="-5" dirty="0" err="1" smtClean="0">
                <a:latin typeface="Times New Roman"/>
                <a:cs typeface="Times New Roman"/>
              </a:rPr>
              <a:t>р</a:t>
            </a:r>
            <a:r>
              <a:rPr sz="1200" b="1" spc="-15" dirty="0" err="1" smtClean="0">
                <a:latin typeface="Times New Roman"/>
                <a:cs typeface="Times New Roman"/>
              </a:rPr>
              <a:t>и</a:t>
            </a:r>
            <a:r>
              <a:rPr sz="1200" b="1" spc="-5" dirty="0" err="1" smtClean="0">
                <a:latin typeface="Times New Roman"/>
                <a:cs typeface="Times New Roman"/>
              </a:rPr>
              <a:t>и</a:t>
            </a:r>
            <a:endParaRPr lang="ru-RU" sz="1200" b="1" spc="-5" dirty="0" smtClean="0">
              <a:latin typeface="Times New Roman"/>
              <a:cs typeface="Times New Roman"/>
            </a:endParaRPr>
          </a:p>
          <a:p>
            <a:pPr marL="12700" marR="5080">
              <a:lnSpc>
                <a:spcPct val="144300"/>
              </a:lnSpc>
              <a:tabLst>
                <a:tab pos="911225" algn="l"/>
                <a:tab pos="911860" algn="l"/>
                <a:tab pos="1858645" algn="l"/>
                <a:tab pos="2489200" algn="l"/>
                <a:tab pos="2731135" algn="l"/>
                <a:tab pos="3622040" algn="l"/>
                <a:tab pos="4149725" algn="l"/>
                <a:tab pos="4694555" algn="l"/>
                <a:tab pos="5446395" algn="l"/>
              </a:tabLst>
            </a:pPr>
            <a:r>
              <a:rPr lang="ru-RU" sz="1200" b="1" dirty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          </a:t>
            </a:r>
            <a:r>
              <a:rPr lang="ru-RU" sz="1200" dirty="0" smtClean="0">
                <a:latin typeface="Times New Roman"/>
                <a:cs typeface="Times New Roman"/>
              </a:rPr>
              <a:t>Ответ участника должен быть сохранен в виде: «Код </a:t>
            </a:r>
            <a:r>
              <a:rPr lang="ru-RU" sz="1200" dirty="0" err="1" smtClean="0">
                <a:latin typeface="Times New Roman"/>
                <a:cs typeface="Times New Roman"/>
              </a:rPr>
              <a:t>ОО_Код</a:t>
            </a:r>
            <a:r>
              <a:rPr lang="ru-RU" sz="1200" dirty="0" smtClean="0">
                <a:latin typeface="Times New Roman"/>
                <a:cs typeface="Times New Roman"/>
              </a:rPr>
              <a:t> </a:t>
            </a:r>
            <a:r>
              <a:rPr lang="ru-RU" sz="1200" dirty="0" err="1" smtClean="0">
                <a:latin typeface="Times New Roman"/>
                <a:cs typeface="Times New Roman"/>
              </a:rPr>
              <a:t>аудитории_ФИО</a:t>
            </a:r>
            <a:r>
              <a:rPr lang="ru-RU" sz="1200" dirty="0" smtClean="0">
                <a:latin typeface="Times New Roman"/>
                <a:cs typeface="Times New Roman"/>
              </a:rPr>
              <a:t>». </a:t>
            </a:r>
            <a:r>
              <a:rPr lang="ru-RU" sz="1200" dirty="0" smtClean="0">
                <a:latin typeface="Times New Roman"/>
                <a:cs typeface="Times New Roman"/>
              </a:rPr>
              <a:t>Все ответы участников из аудитории должны быть собраны в одну папку имеющую </a:t>
            </a:r>
            <a:r>
              <a:rPr lang="ru-RU" sz="1200" dirty="0">
                <a:latin typeface="Times New Roman"/>
                <a:cs typeface="Times New Roman"/>
              </a:rPr>
              <a:t>вид</a:t>
            </a:r>
            <a:r>
              <a:rPr lang="ru-RU" sz="1200" spc="-5" dirty="0">
                <a:latin typeface="Times New Roman"/>
                <a:cs typeface="Times New Roman"/>
              </a:rPr>
              <a:t>: </a:t>
            </a:r>
            <a:r>
              <a:rPr lang="ru-RU" sz="1200" spc="-5" dirty="0" smtClean="0">
                <a:latin typeface="Times New Roman"/>
                <a:cs typeface="Times New Roman"/>
              </a:rPr>
              <a:t>«Код </a:t>
            </a:r>
            <a:r>
              <a:rPr lang="ru-RU" sz="1200" spc="-5" dirty="0" err="1">
                <a:latin typeface="Times New Roman"/>
                <a:cs typeface="Times New Roman"/>
              </a:rPr>
              <a:t>ОО_Номер</a:t>
            </a:r>
            <a:r>
              <a:rPr lang="ru-RU" sz="1200" spc="-5" dirty="0">
                <a:latin typeface="Times New Roman"/>
                <a:cs typeface="Times New Roman"/>
              </a:rPr>
              <a:t> </a:t>
            </a:r>
            <a:r>
              <a:rPr lang="ru-RU" sz="1200" dirty="0">
                <a:latin typeface="Times New Roman"/>
                <a:cs typeface="Times New Roman"/>
              </a:rPr>
              <a:t>аудитории»</a:t>
            </a:r>
            <a:r>
              <a:rPr lang="ru-RU" sz="1200" spc="-5" dirty="0">
                <a:latin typeface="Times New Roman"/>
                <a:cs typeface="Times New Roman"/>
              </a:rPr>
              <a:t>.</a:t>
            </a:r>
            <a:endParaRPr lang="ru-RU" sz="1200" b="1" dirty="0" smtClean="0">
              <a:latin typeface="Times New Roman"/>
              <a:cs typeface="Times New Roman"/>
            </a:endParaRPr>
          </a:p>
          <a:p>
            <a:pPr marL="12700" marR="5080">
              <a:lnSpc>
                <a:spcPct val="150000"/>
              </a:lnSpc>
              <a:tabLst>
                <a:tab pos="911225" algn="l"/>
                <a:tab pos="911860" algn="l"/>
                <a:tab pos="1858645" algn="l"/>
                <a:tab pos="2489200" algn="l"/>
                <a:tab pos="2731135" algn="l"/>
                <a:tab pos="3622040" algn="l"/>
                <a:tab pos="4149725" algn="l"/>
                <a:tab pos="4694555" algn="l"/>
                <a:tab pos="5446395" algn="l"/>
              </a:tabLst>
            </a:pPr>
            <a:r>
              <a:rPr lang="ru-RU" sz="1200" b="1" spc="-5" dirty="0" smtClean="0">
                <a:latin typeface="Times New Roman"/>
                <a:cs typeface="Times New Roman"/>
              </a:rPr>
              <a:t>5.        </a:t>
            </a:r>
            <a:r>
              <a:rPr sz="1200" b="1" spc="-5" dirty="0" err="1" smtClean="0">
                <a:latin typeface="Times New Roman"/>
                <a:cs typeface="Times New Roman"/>
              </a:rPr>
              <a:t>Проведение</a:t>
            </a:r>
            <a:r>
              <a:rPr sz="1200" b="1" spc="-5" dirty="0" smtClean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итогового</a:t>
            </a:r>
            <a:r>
              <a:rPr sz="1200" b="1" spc="2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собеседования</a:t>
            </a:r>
            <a:endParaRPr sz="1200" dirty="0">
              <a:latin typeface="Times New Roman"/>
              <a:cs typeface="Times New Roman"/>
            </a:endParaRPr>
          </a:p>
          <a:p>
            <a:pPr marL="12700" marR="9525">
              <a:lnSpc>
                <a:spcPct val="144200"/>
              </a:lnSpc>
              <a:tabLst>
                <a:tab pos="911225" algn="l"/>
                <a:tab pos="911860" algn="l"/>
              </a:tabLst>
            </a:pPr>
            <a:r>
              <a:rPr lang="en-US" sz="1200" spc="-5" dirty="0" smtClean="0">
                <a:latin typeface="Times New Roman"/>
                <a:cs typeface="Times New Roman"/>
              </a:rPr>
              <a:t>            1. </a:t>
            </a:r>
            <a:r>
              <a:rPr sz="1200" spc="-5" dirty="0" err="1" smtClean="0">
                <a:latin typeface="Times New Roman"/>
                <a:cs typeface="Times New Roman"/>
              </a:rPr>
              <a:t>Участники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приглашаются в </a:t>
            </a:r>
            <a:r>
              <a:rPr sz="1200" dirty="0">
                <a:latin typeface="Times New Roman"/>
                <a:cs typeface="Times New Roman"/>
              </a:rPr>
              <a:t>аудиторию </a:t>
            </a:r>
            <a:r>
              <a:rPr sz="1200" spc="-5" dirty="0">
                <a:latin typeface="Times New Roman"/>
                <a:cs typeface="Times New Roman"/>
              </a:rPr>
              <a:t>проведения в  произвольном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порядке.</a:t>
            </a:r>
            <a:endParaRPr sz="1200" dirty="0">
              <a:latin typeface="Times New Roman"/>
              <a:cs typeface="Times New Roman"/>
            </a:endParaRPr>
          </a:p>
          <a:p>
            <a:pPr marL="12700" marR="10795">
              <a:lnSpc>
                <a:spcPts val="2080"/>
              </a:lnSpc>
              <a:spcBef>
                <a:spcPts val="160"/>
              </a:spcBef>
              <a:tabLst>
                <a:tab pos="911225" algn="l"/>
                <a:tab pos="911860" algn="l"/>
              </a:tabLst>
            </a:pPr>
            <a:r>
              <a:rPr lang="en-US" sz="1200" spc="-5" dirty="0" smtClean="0">
                <a:latin typeface="Times New Roman"/>
                <a:cs typeface="Times New Roman"/>
              </a:rPr>
              <a:t>            2. </a:t>
            </a:r>
            <a:r>
              <a:rPr sz="1200" spc="-5" dirty="0" err="1" smtClean="0">
                <a:latin typeface="Times New Roman"/>
                <a:cs typeface="Times New Roman"/>
              </a:rPr>
              <a:t>Организатор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вне </a:t>
            </a:r>
            <a:r>
              <a:rPr sz="1200" spc="-5" dirty="0">
                <a:latin typeface="Times New Roman"/>
                <a:cs typeface="Times New Roman"/>
              </a:rPr>
              <a:t>аудитории сопровождает участников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 в аудитории проведения и </a:t>
            </a:r>
            <a:r>
              <a:rPr sz="1200" dirty="0">
                <a:latin typeface="Times New Roman"/>
                <a:cs typeface="Times New Roman"/>
              </a:rPr>
              <a:t>по </a:t>
            </a:r>
            <a:r>
              <a:rPr sz="1200" spc="-5" dirty="0">
                <a:latin typeface="Times New Roman"/>
                <a:cs typeface="Times New Roman"/>
              </a:rPr>
              <a:t>окончании итогового собеседования </a:t>
            </a:r>
            <a:r>
              <a:rPr sz="1200" dirty="0">
                <a:latin typeface="Times New Roman"/>
                <a:cs typeface="Times New Roman"/>
              </a:rPr>
              <a:t>– </a:t>
            </a:r>
            <a:r>
              <a:rPr sz="1200" spc="-5" dirty="0">
                <a:latin typeface="Times New Roman"/>
                <a:cs typeface="Times New Roman"/>
              </a:rPr>
              <a:t>в</a:t>
            </a:r>
            <a:r>
              <a:rPr sz="1200" spc="13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класс.</a:t>
            </a:r>
            <a:endParaRPr sz="1200" dirty="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  <a:spcBef>
                <a:spcPts val="445"/>
              </a:spcBef>
              <a:tabLst>
                <a:tab pos="911225" algn="l"/>
                <a:tab pos="911860" algn="l"/>
              </a:tabLst>
            </a:pPr>
            <a:r>
              <a:rPr lang="en-US" sz="1200" spc="-5" dirty="0" smtClean="0">
                <a:latin typeface="Times New Roman"/>
                <a:cs typeface="Times New Roman"/>
              </a:rPr>
              <a:t>3. </a:t>
            </a:r>
            <a:r>
              <a:rPr sz="1200" spc="-5" dirty="0" err="1" smtClean="0">
                <a:latin typeface="Times New Roman"/>
                <a:cs typeface="Times New Roman"/>
              </a:rPr>
              <a:t>Ответственный</a:t>
            </a:r>
            <a:r>
              <a:rPr sz="1200" spc="-5" dirty="0" smtClean="0">
                <a:latin typeface="Times New Roman"/>
                <a:cs typeface="Times New Roman"/>
              </a:rPr>
              <a:t>  </a:t>
            </a:r>
            <a:r>
              <a:rPr sz="1200" spc="-5" dirty="0">
                <a:latin typeface="Times New Roman"/>
                <a:cs typeface="Times New Roman"/>
              </a:rPr>
              <a:t>организатор  в  ОО </a:t>
            </a:r>
            <a:r>
              <a:rPr sz="1200" dirty="0">
                <a:latin typeface="Times New Roman"/>
                <a:cs typeface="Times New Roman"/>
              </a:rPr>
              <a:t>на  основании  </a:t>
            </a:r>
            <a:r>
              <a:rPr sz="1200" spc="-5" dirty="0">
                <a:latin typeface="Times New Roman"/>
                <a:cs typeface="Times New Roman"/>
              </a:rPr>
              <a:t>информации,  полученной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от</a:t>
            </a:r>
            <a:endParaRPr sz="1200" dirty="0">
              <a:latin typeface="Times New Roman"/>
              <a:cs typeface="Times New Roman"/>
            </a:endParaRPr>
          </a:p>
          <a:p>
            <a:pPr marL="12700" marR="6985" algn="just">
              <a:lnSpc>
                <a:spcPct val="143600"/>
              </a:lnSpc>
              <a:spcBef>
                <a:spcPts val="5"/>
              </a:spcBef>
            </a:pPr>
            <a:r>
              <a:rPr sz="1200" spc="-5" dirty="0">
                <a:latin typeface="Times New Roman"/>
                <a:cs typeface="Times New Roman"/>
              </a:rPr>
              <a:t>организаторов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вне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аудитории,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в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списках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участников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итогового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собеседования,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в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случае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неявки  участника, в </a:t>
            </a:r>
            <a:r>
              <a:rPr sz="1200" dirty="0">
                <a:latin typeface="Times New Roman"/>
                <a:cs typeface="Times New Roman"/>
              </a:rPr>
              <a:t>поле </a:t>
            </a:r>
            <a:r>
              <a:rPr sz="1200" spc="-5" dirty="0">
                <a:latin typeface="Times New Roman"/>
                <a:cs typeface="Times New Roman"/>
              </a:rPr>
              <a:t>«Аудитория» </a:t>
            </a:r>
            <a:r>
              <a:rPr sz="1200" dirty="0">
                <a:latin typeface="Times New Roman"/>
                <a:cs typeface="Times New Roman"/>
              </a:rPr>
              <a:t>рядом с </a:t>
            </a:r>
            <a:r>
              <a:rPr sz="1200" spc="-5" dirty="0">
                <a:latin typeface="Times New Roman"/>
                <a:cs typeface="Times New Roman"/>
              </a:rPr>
              <a:t>номером </a:t>
            </a:r>
            <a:r>
              <a:rPr sz="1200" dirty="0">
                <a:latin typeface="Times New Roman"/>
                <a:cs typeface="Times New Roman"/>
              </a:rPr>
              <a:t>аудитории </a:t>
            </a:r>
            <a:r>
              <a:rPr sz="1200" spc="-5" dirty="0">
                <a:latin typeface="Times New Roman"/>
                <a:cs typeface="Times New Roman"/>
              </a:rPr>
              <a:t>указывает </a:t>
            </a:r>
            <a:r>
              <a:rPr sz="1200" dirty="0">
                <a:latin typeface="Times New Roman"/>
                <a:cs typeface="Times New Roman"/>
              </a:rPr>
              <a:t>букву </a:t>
            </a:r>
            <a:r>
              <a:rPr sz="1200" spc="-15" dirty="0">
                <a:latin typeface="Times New Roman"/>
                <a:cs typeface="Times New Roman"/>
              </a:rPr>
              <a:t>«Н».  </a:t>
            </a:r>
            <a:r>
              <a:rPr sz="1200" spc="-5" dirty="0">
                <a:latin typeface="Times New Roman"/>
                <a:cs typeface="Times New Roman"/>
              </a:rPr>
              <a:t>Допускается проставление </a:t>
            </a:r>
            <a:r>
              <a:rPr sz="1200" dirty="0">
                <a:latin typeface="Times New Roman"/>
                <a:cs typeface="Times New Roman"/>
              </a:rPr>
              <a:t>отметки о </a:t>
            </a:r>
            <a:r>
              <a:rPr sz="1200" spc="-5" dirty="0">
                <a:latin typeface="Times New Roman"/>
                <a:cs typeface="Times New Roman"/>
              </a:rPr>
              <a:t>неявке участника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 организатором </a:t>
            </a:r>
            <a:r>
              <a:rPr sz="1200" dirty="0">
                <a:latin typeface="Times New Roman"/>
                <a:cs typeface="Times New Roman"/>
              </a:rPr>
              <a:t>вне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аудитории.</a:t>
            </a:r>
            <a:endParaRPr sz="1200" dirty="0">
              <a:latin typeface="Times New Roman"/>
              <a:cs typeface="Times New Roman"/>
            </a:endParaRPr>
          </a:p>
          <a:p>
            <a:pPr marL="12700" marR="5715" algn="just">
              <a:lnSpc>
                <a:spcPct val="143800"/>
              </a:lnSpc>
              <a:tabLst>
                <a:tab pos="911860" algn="l"/>
              </a:tabLst>
            </a:pPr>
            <a:r>
              <a:rPr lang="en-US" sz="1200" spc="-5" dirty="0" smtClean="0">
                <a:latin typeface="Times New Roman"/>
                <a:cs typeface="Times New Roman"/>
              </a:rPr>
              <a:t>            4. </a:t>
            </a:r>
            <a:r>
              <a:rPr sz="1200" spc="-5" dirty="0" err="1" smtClean="0">
                <a:latin typeface="Times New Roman"/>
                <a:cs typeface="Times New Roman"/>
              </a:rPr>
              <a:t>Экзаменатор-собеседник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в аудитории проведения вносит данные участника 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в </a:t>
            </a:r>
            <a:r>
              <a:rPr sz="1200" i="1" spc="-5" dirty="0">
                <a:latin typeface="Times New Roman"/>
                <a:cs typeface="Times New Roman"/>
              </a:rPr>
              <a:t>ведомость учета проведения </a:t>
            </a:r>
            <a:r>
              <a:rPr sz="1200" i="1" dirty="0">
                <a:latin typeface="Times New Roman"/>
                <a:cs typeface="Times New Roman"/>
              </a:rPr>
              <a:t>итогового </a:t>
            </a:r>
            <a:r>
              <a:rPr sz="1200" i="1" spc="-5" dirty="0">
                <a:latin typeface="Times New Roman"/>
                <a:cs typeface="Times New Roman"/>
              </a:rPr>
              <a:t>собеседования </a:t>
            </a:r>
            <a:r>
              <a:rPr sz="1200" spc="-5" dirty="0">
                <a:latin typeface="Times New Roman"/>
                <a:cs typeface="Times New Roman"/>
              </a:rPr>
              <a:t>в  аудитории, выдает участнику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</a:t>
            </a:r>
            <a:r>
              <a:rPr sz="1200" spc="5" dirty="0">
                <a:latin typeface="Times New Roman"/>
                <a:cs typeface="Times New Roman"/>
              </a:rPr>
              <a:t>КИМ, </a:t>
            </a:r>
            <a:r>
              <a:rPr sz="1200" spc="-5" dirty="0">
                <a:latin typeface="Times New Roman"/>
                <a:cs typeface="Times New Roman"/>
              </a:rPr>
              <a:t>фиксирует время начала </a:t>
            </a:r>
            <a:r>
              <a:rPr sz="1200" dirty="0">
                <a:latin typeface="Times New Roman"/>
                <a:cs typeface="Times New Roman"/>
              </a:rPr>
              <a:t>ответа  </a:t>
            </a:r>
            <a:r>
              <a:rPr sz="1200" spc="-5" dirty="0">
                <a:latin typeface="Times New Roman"/>
                <a:cs typeface="Times New Roman"/>
              </a:rPr>
              <a:t>и время окончания ответа каждого участника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собеседования, проводит  собеседование.</a:t>
            </a:r>
            <a:endParaRPr sz="1200" dirty="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  <a:spcBef>
                <a:spcPts val="620"/>
              </a:spcBef>
              <a:tabLst>
                <a:tab pos="911225" algn="l"/>
                <a:tab pos="911860" algn="l"/>
              </a:tabLst>
            </a:pPr>
            <a:r>
              <a:rPr lang="en-US" sz="1200" spc="-5" dirty="0" smtClean="0">
                <a:latin typeface="Times New Roman"/>
                <a:cs typeface="Times New Roman"/>
              </a:rPr>
              <a:t>5. </a:t>
            </a:r>
            <a:r>
              <a:rPr sz="1200" spc="-5" dirty="0" err="1" smtClean="0">
                <a:latin typeface="Times New Roman"/>
                <a:cs typeface="Times New Roman"/>
              </a:rPr>
              <a:t>Экзаменатор-собеседник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следит </a:t>
            </a:r>
            <a:r>
              <a:rPr sz="1200" dirty="0">
                <a:latin typeface="Times New Roman"/>
                <a:cs typeface="Times New Roman"/>
              </a:rPr>
              <a:t>за </a:t>
            </a:r>
            <a:r>
              <a:rPr sz="1200" spc="-5" dirty="0">
                <a:latin typeface="Times New Roman"/>
                <a:cs typeface="Times New Roman"/>
              </a:rPr>
              <a:t>соблюдением временного</a:t>
            </a:r>
            <a:r>
              <a:rPr sz="1200" spc="1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регламента:</a:t>
            </a:r>
            <a:endParaRPr sz="1200" dirty="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100765"/>
              </p:ext>
            </p:extLst>
          </p:nvPr>
        </p:nvGraphicFramePr>
        <p:xfrm>
          <a:off x="1166673" y="5651500"/>
          <a:ext cx="6048450" cy="29297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857"/>
                <a:gridCol w="2927730"/>
                <a:gridCol w="1855597"/>
                <a:gridCol w="858266"/>
              </a:tblGrid>
              <a:tr h="268223">
                <a:tc>
                  <a:txBody>
                    <a:bodyPr/>
                    <a:lstStyle/>
                    <a:p>
                      <a:pPr marL="65405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Действия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экзаменатора-собеседника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Действия</a:t>
                      </a:r>
                      <a:r>
                        <a:rPr sz="12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обучающихся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55"/>
                        </a:lnSpc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Время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</a:tr>
              <a:tr h="269748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7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15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95909"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5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Приветствие  обучающегося. </a:t>
                      </a:r>
                      <a:r>
                        <a:rPr sz="1200" spc="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Знакомство.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Короткий рассказ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содержании</a:t>
                      </a:r>
                      <a:r>
                        <a:rPr sz="12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экзамена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8224">
                <a:tc gridSpan="4">
                  <a:txBody>
                    <a:bodyPr/>
                    <a:lstStyle/>
                    <a:p>
                      <a:pPr marL="2279650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1.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ЧТЕНИЕ</a:t>
                      </a:r>
                      <a:r>
                        <a:rPr sz="12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ТЕКСТА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31876">
                <a:tc rowSpan="2"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  <a:tabLst>
                          <a:tab pos="1862455" algn="l"/>
                        </a:tabLst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Предложить	обучающемуся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познакомиться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текстом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для чтения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 вслух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9578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45"/>
                        </a:lnSpc>
                        <a:tabLst>
                          <a:tab pos="404495" algn="l"/>
                          <a:tab pos="1234440" algn="l"/>
                          <a:tab pos="1848485" algn="l"/>
                          <a:tab pos="2768600" algn="l"/>
                        </a:tabLst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За	</a:t>
                      </a: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несколько	секунд	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напомнить	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готовности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200" i="1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чтению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244">
                        <a:lnSpc>
                          <a:spcPts val="1345"/>
                        </a:lnSpc>
                        <a:tabLst>
                          <a:tab pos="1017905" algn="l"/>
                          <a:tab pos="1296670" algn="l"/>
                        </a:tabLst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Подготовка	к	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чтению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5244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вслух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5244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Чтение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текста про</a:t>
                      </a:r>
                      <a:r>
                        <a:rPr sz="12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себя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7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2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80820" y="720089"/>
          <a:ext cx="6048450" cy="6123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857"/>
                <a:gridCol w="2917570"/>
                <a:gridCol w="1865757"/>
                <a:gridCol w="858266"/>
              </a:tblGrid>
              <a:tr h="268985">
                <a:tc>
                  <a:txBody>
                    <a:bodyPr/>
                    <a:lstStyle/>
                    <a:p>
                      <a:pPr marL="65405">
                        <a:lnSpc>
                          <a:spcPts val="136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6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Действия</a:t>
                      </a:r>
                      <a:r>
                        <a:rPr sz="12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экзаменатора-собеседника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ts val="136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Действия</a:t>
                      </a:r>
                      <a:r>
                        <a:rPr sz="12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обучающихся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60"/>
                        </a:lnSpc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Время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</a:tr>
              <a:tr h="1057909">
                <a:tc rowSpan="2"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 algn="just">
                        <a:lnSpc>
                          <a:spcPts val="1335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Слушание</a:t>
                      </a:r>
                      <a:r>
                        <a:rPr sz="1200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текста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 marR="58419" algn="just">
                        <a:lnSpc>
                          <a:spcPct val="143700"/>
                        </a:lnSpc>
                        <a:spcBef>
                          <a:spcPts val="5"/>
                        </a:spcBef>
                      </a:pP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Эмоциональная реакция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чтение  ученика.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Переключение обучающегося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на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другой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вид</a:t>
                      </a:r>
                      <a:r>
                        <a:rPr sz="1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работы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5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Чтение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текста</a:t>
                      </a:r>
                      <a:r>
                        <a:rPr sz="12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вслух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4305" algn="r">
                        <a:lnSpc>
                          <a:spcPts val="136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2</a:t>
                      </a:r>
                      <a:r>
                        <a:rPr sz="1200" b="1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187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  <a:tabLst>
                          <a:tab pos="951865" algn="l"/>
                          <a:tab pos="1154430" algn="l"/>
                        </a:tabLst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Подготовка	к	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пересказу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текста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5570" algn="r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1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 gridSpan="3">
                  <a:txBody>
                    <a:bodyPr/>
                    <a:lstStyle/>
                    <a:p>
                      <a:pPr marL="1443355">
                        <a:lnSpc>
                          <a:spcPts val="137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2. Выполнение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задания по</a:t>
                      </a:r>
                      <a:r>
                        <a:rPr sz="1200" b="1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тексту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15570" algn="r">
                        <a:lnSpc>
                          <a:spcPts val="137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3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2257">
                <a:tc gridSpan="4">
                  <a:txBody>
                    <a:bodyPr/>
                    <a:lstStyle/>
                    <a:p>
                      <a:pPr marL="1100455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3.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Предложить обучающемуся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выбрать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вариант</a:t>
                      </a:r>
                      <a:r>
                        <a:rPr sz="12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беседы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51752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и выдать соответствующую карточку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планом монологического</a:t>
                      </a:r>
                      <a:r>
                        <a:rPr sz="1200" b="1" spc="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ответа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69747">
                <a:tc gridSpan="4">
                  <a:txBody>
                    <a:bodyPr/>
                    <a:lstStyle/>
                    <a:p>
                      <a:pPr marL="2472055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3.1.</a:t>
                      </a:r>
                      <a:r>
                        <a:rPr sz="1200" b="1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МОНОЛОГ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057656">
                <a:tc rowSpan="3"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Предложить обучающемуся</a:t>
                      </a:r>
                      <a:r>
                        <a:rPr sz="1200" spc="2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ознакомиться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планом</a:t>
                      </a:r>
                      <a:r>
                        <a:rPr sz="1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ответа.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 marR="59690">
                        <a:lnSpc>
                          <a:spcPct val="143300"/>
                        </a:lnSpc>
                        <a:spcBef>
                          <a:spcPts val="10"/>
                        </a:spcBef>
                        <a:tabLst>
                          <a:tab pos="1207135" algn="l"/>
                          <a:tab pos="1602105" algn="l"/>
                          <a:tab pos="2693670" algn="l"/>
                        </a:tabLst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Пр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200" spc="2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пр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200" spc="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200" spc="5" dirty="0">
                          <a:latin typeface="Times New Roman"/>
                          <a:cs typeface="Times New Roman"/>
                        </a:rPr>
                        <a:t>ь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,	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то	в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ыс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зы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ва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ние	не  должно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занимать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более 3</a:t>
                      </a:r>
                      <a:r>
                        <a:rPr sz="1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минут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21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Подготовка к</a:t>
                      </a:r>
                      <a:r>
                        <a:rPr sz="12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ответу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5570" algn="r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1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187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Слушать устный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ответ.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Эмоциональная реакция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200" i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spc="-5" dirty="0">
                          <a:latin typeface="Times New Roman"/>
                          <a:cs typeface="Times New Roman"/>
                        </a:rPr>
                        <a:t>описание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  <a:tabLst>
                          <a:tab pos="849630" algn="l"/>
                          <a:tab pos="1410335" algn="l"/>
                        </a:tabLst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Ответ	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по	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плану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выбранного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варианта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5570" algn="r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3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 gridSpan="4">
                  <a:txBody>
                    <a:bodyPr/>
                    <a:lstStyle/>
                    <a:p>
                      <a:pPr marL="1901825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3.2. БЕСЕДА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200" b="1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УЧАСТНИКОМ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6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531876">
                <a:tc rowSpan="2"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Задать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не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менее двух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вопросов, исходя </a:t>
                      </a:r>
                      <a:r>
                        <a:rPr sz="1200" spc="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из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содержания ответа обучающегося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Отвечает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5570" algn="r">
                        <a:lnSpc>
                          <a:spcPts val="1355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до 3</a:t>
                      </a:r>
                      <a:r>
                        <a:rPr sz="12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мин.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6974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33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Эмоционально поддержать</a:t>
                      </a:r>
                      <a:r>
                        <a:rPr sz="12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обучающегося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5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5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096">
                      <a:solidFill>
                        <a:srgbClr val="000000"/>
                      </a:solidFill>
                      <a:prstDash val="solid"/>
                    </a:lnL>
                    <a:lnR w="6096">
                      <a:solidFill>
                        <a:srgbClr val="000000"/>
                      </a:solidFill>
                      <a:prstDash val="solid"/>
                    </a:lnR>
                    <a:lnT w="6095">
                      <a:solidFill>
                        <a:srgbClr val="000000"/>
                      </a:solidFill>
                      <a:prstDash val="solid"/>
                    </a:lnT>
                    <a:lnB w="609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1517650" y="7098537"/>
            <a:ext cx="13970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Times New Roman"/>
                <a:cs typeface="Times New Roman"/>
              </a:rPr>
              <a:t>6.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67229" y="7098537"/>
            <a:ext cx="524319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62940" algn="l"/>
                <a:tab pos="1051560" algn="l"/>
                <a:tab pos="1949450" algn="l"/>
                <a:tab pos="2171700" algn="l"/>
                <a:tab pos="2744470" algn="l"/>
                <a:tab pos="3482340" algn="l"/>
                <a:tab pos="4281170" algn="l"/>
              </a:tabLst>
            </a:pPr>
            <a:r>
              <a:rPr sz="1200" spc="-5" dirty="0">
                <a:latin typeface="Times New Roman"/>
                <a:cs typeface="Times New Roman"/>
              </a:rPr>
              <a:t>Прежде	</a:t>
            </a:r>
            <a:r>
              <a:rPr sz="1200" dirty="0">
                <a:latin typeface="Times New Roman"/>
                <a:cs typeface="Times New Roman"/>
              </a:rPr>
              <a:t>чем	</a:t>
            </a:r>
            <a:r>
              <a:rPr sz="1200" spc="-5" dirty="0">
                <a:latin typeface="Times New Roman"/>
                <a:cs typeface="Times New Roman"/>
              </a:rPr>
              <a:t>приступить	</a:t>
            </a:r>
            <a:r>
              <a:rPr sz="1200" dirty="0">
                <a:latin typeface="Times New Roman"/>
                <a:cs typeface="Times New Roman"/>
              </a:rPr>
              <a:t>к	ответу	</a:t>
            </a:r>
            <a:r>
              <a:rPr sz="1200" spc="-5" dirty="0">
                <a:latin typeface="Times New Roman"/>
                <a:cs typeface="Times New Roman"/>
              </a:rPr>
              <a:t>участник	</a:t>
            </a:r>
            <a:r>
              <a:rPr sz="1200" dirty="0">
                <a:latin typeface="Times New Roman"/>
                <a:cs typeface="Times New Roman"/>
              </a:rPr>
              <a:t>итогового	</a:t>
            </a:r>
            <a:r>
              <a:rPr sz="1200" spc="-5" dirty="0">
                <a:latin typeface="Times New Roman"/>
                <a:cs typeface="Times New Roman"/>
              </a:rPr>
              <a:t>собеседования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68120" y="7362189"/>
            <a:ext cx="566674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Times New Roman"/>
                <a:cs typeface="Times New Roman"/>
              </a:rPr>
              <a:t>проговаривает в средство аудиозаписи свою фамилию, имя, отчество, номер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варианта.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17650" y="7624317"/>
            <a:ext cx="13970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Times New Roman"/>
                <a:cs typeface="Times New Roman"/>
              </a:rPr>
              <a:t>7.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67229" y="7624317"/>
            <a:ext cx="524637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Times New Roman"/>
                <a:cs typeface="Times New Roman"/>
              </a:rPr>
              <a:t>Перед</a:t>
            </a:r>
            <a:r>
              <a:rPr sz="1200" spc="-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ответом</a:t>
            </a:r>
            <a:r>
              <a:rPr sz="1200" spc="-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на</a:t>
            </a:r>
            <a:r>
              <a:rPr sz="1200" spc="-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каждое</a:t>
            </a:r>
            <a:r>
              <a:rPr sz="1200" spc="-7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задание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участник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итогового</a:t>
            </a:r>
            <a:r>
              <a:rPr sz="1200" spc="-6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</a:t>
            </a:r>
            <a:r>
              <a:rPr sz="1200" spc="-6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произносит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68120" y="7887969"/>
            <a:ext cx="6148070" cy="1628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1200" spc="-5" dirty="0">
                <a:latin typeface="Times New Roman"/>
                <a:cs typeface="Times New Roman"/>
              </a:rPr>
              <a:t>номер</a:t>
            </a:r>
            <a:r>
              <a:rPr sz="1200" spc="-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задания.</a:t>
            </a:r>
            <a:endParaRPr sz="1200" dirty="0">
              <a:latin typeface="Times New Roman"/>
              <a:cs typeface="Times New Roman"/>
            </a:endParaRPr>
          </a:p>
          <a:p>
            <a:pPr marL="12700" indent="448945">
              <a:lnSpc>
                <a:spcPct val="150000"/>
              </a:lnSpc>
              <a:spcBef>
                <a:spcPts val="625"/>
              </a:spcBef>
              <a:tabLst>
                <a:tab pos="911225" algn="l"/>
              </a:tabLst>
            </a:pPr>
            <a:r>
              <a:rPr sz="1200" dirty="0">
                <a:latin typeface="Times New Roman"/>
                <a:cs typeface="Times New Roman"/>
              </a:rPr>
              <a:t>8.	</a:t>
            </a:r>
            <a:r>
              <a:rPr lang="ru-RU" sz="1200" dirty="0" smtClean="0">
                <a:latin typeface="Times New Roman"/>
                <a:cs typeface="Times New Roman"/>
              </a:rPr>
              <a:t>Э</a:t>
            </a:r>
            <a:r>
              <a:rPr sz="1200" spc="-5" dirty="0" err="1" smtClean="0">
                <a:latin typeface="Times New Roman"/>
                <a:cs typeface="Times New Roman"/>
              </a:rPr>
              <a:t>ксперт</a:t>
            </a:r>
            <a:r>
              <a:rPr lang="en-US"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во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время </a:t>
            </a:r>
            <a:r>
              <a:rPr sz="1200" spc="-5" dirty="0">
                <a:latin typeface="Times New Roman"/>
                <a:cs typeface="Times New Roman"/>
              </a:rPr>
              <a:t>проведения итогового </a:t>
            </a:r>
            <a:r>
              <a:rPr sz="1200" dirty="0">
                <a:latin typeface="Times New Roman"/>
                <a:cs typeface="Times New Roman"/>
              </a:rPr>
              <a:t>собеседования </a:t>
            </a:r>
            <a:r>
              <a:rPr sz="1200" spc="-5" dirty="0">
                <a:latin typeface="Times New Roman"/>
                <a:cs typeface="Times New Roman"/>
              </a:rPr>
              <a:t>в режиме реального времени  заносит в </a:t>
            </a:r>
            <a:r>
              <a:rPr sz="1200" dirty="0">
                <a:latin typeface="Times New Roman"/>
                <a:cs typeface="Times New Roman"/>
              </a:rPr>
              <a:t>протокол </a:t>
            </a:r>
            <a:r>
              <a:rPr sz="1200" spc="-5" dirty="0">
                <a:latin typeface="Times New Roman"/>
                <a:cs typeface="Times New Roman"/>
              </a:rPr>
              <a:t>эксперта </a:t>
            </a:r>
            <a:r>
              <a:rPr sz="1200" dirty="0">
                <a:latin typeface="Times New Roman"/>
                <a:cs typeface="Times New Roman"/>
              </a:rPr>
              <a:t>для </a:t>
            </a:r>
            <a:r>
              <a:rPr sz="1200" spc="-5" dirty="0">
                <a:latin typeface="Times New Roman"/>
                <a:cs typeface="Times New Roman"/>
              </a:rPr>
              <a:t>оценивания ответов участников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 следующие</a:t>
            </a:r>
            <a:r>
              <a:rPr sz="1200" spc="-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сведения:</a:t>
            </a:r>
            <a:endParaRPr sz="1200" dirty="0">
              <a:latin typeface="Times New Roman"/>
              <a:cs typeface="Times New Roman"/>
            </a:endParaRPr>
          </a:p>
          <a:p>
            <a:pPr marL="731520" indent="-269875">
              <a:lnSpc>
                <a:spcPct val="100000"/>
              </a:lnSpc>
              <a:spcBef>
                <a:spcPts val="655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ФИО</a:t>
            </a:r>
            <a:r>
              <a:rPr sz="1200" spc="-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участника;</a:t>
            </a:r>
            <a:endParaRPr sz="1200" dirty="0">
              <a:latin typeface="Times New Roman"/>
              <a:cs typeface="Times New Roman"/>
            </a:endParaRPr>
          </a:p>
          <a:p>
            <a:pPr marL="731520" indent="-269875">
              <a:lnSpc>
                <a:spcPct val="100000"/>
              </a:lnSpc>
              <a:spcBef>
                <a:spcPts val="645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класс;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1068120" y="708659"/>
            <a:ext cx="6148705" cy="4780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1520" indent="-269875">
              <a:lnSpc>
                <a:spcPct val="100000"/>
              </a:lnSpc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номер</a:t>
            </a:r>
            <a:r>
              <a:rPr sz="1200" spc="-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варианта;</a:t>
            </a:r>
            <a:endParaRPr sz="1200" dirty="0">
              <a:latin typeface="Times New Roman"/>
              <a:cs typeface="Times New Roman"/>
            </a:endParaRPr>
          </a:p>
          <a:p>
            <a:pPr marL="731520" indent="-269875">
              <a:lnSpc>
                <a:spcPct val="100000"/>
              </a:lnSpc>
              <a:spcBef>
                <a:spcPts val="660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номер</a:t>
            </a:r>
            <a:r>
              <a:rPr sz="1200" spc="-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аудитории;</a:t>
            </a:r>
            <a:endParaRPr sz="1200" dirty="0">
              <a:latin typeface="Times New Roman"/>
              <a:cs typeface="Times New Roman"/>
            </a:endParaRPr>
          </a:p>
          <a:p>
            <a:pPr marL="731520" indent="-269875">
              <a:lnSpc>
                <a:spcPct val="100000"/>
              </a:lnSpc>
              <a:spcBef>
                <a:spcPts val="645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баллы </a:t>
            </a:r>
            <a:r>
              <a:rPr sz="1200" dirty="0">
                <a:latin typeface="Times New Roman"/>
                <a:cs typeface="Times New Roman"/>
              </a:rPr>
              <a:t>по каждому критерию</a:t>
            </a:r>
            <a:r>
              <a:rPr sz="1200" spc="-7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оценивания;</a:t>
            </a:r>
            <a:endParaRPr sz="1200" dirty="0">
              <a:latin typeface="Times New Roman"/>
              <a:cs typeface="Times New Roman"/>
            </a:endParaRPr>
          </a:p>
          <a:p>
            <a:pPr marL="731520" indent="-269875">
              <a:lnSpc>
                <a:spcPct val="100000"/>
              </a:lnSpc>
              <a:spcBef>
                <a:spcPts val="660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общее количество</a:t>
            </a:r>
            <a:r>
              <a:rPr sz="1200" spc="-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баллов;</a:t>
            </a:r>
          </a:p>
          <a:p>
            <a:pPr marL="731520" indent="-269875">
              <a:lnSpc>
                <a:spcPct val="100000"/>
              </a:lnSpc>
              <a:spcBef>
                <a:spcPts val="645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dirty="0">
                <a:latin typeface="Times New Roman"/>
                <a:cs typeface="Times New Roman"/>
              </a:rPr>
              <a:t>метку</a:t>
            </a:r>
            <a:r>
              <a:rPr sz="1200" spc="-7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зачет/незачет;</a:t>
            </a:r>
            <a:endParaRPr sz="1200" dirty="0">
              <a:latin typeface="Times New Roman"/>
              <a:cs typeface="Times New Roman"/>
            </a:endParaRPr>
          </a:p>
          <a:p>
            <a:pPr marL="731520" indent="-269875">
              <a:lnSpc>
                <a:spcPct val="100000"/>
              </a:lnSpc>
              <a:spcBef>
                <a:spcPts val="645"/>
              </a:spcBef>
              <a:buFont typeface="Calibri"/>
              <a:buChar char="—"/>
              <a:tabLst>
                <a:tab pos="731520" algn="l"/>
                <a:tab pos="732155" algn="l"/>
              </a:tabLst>
            </a:pPr>
            <a:r>
              <a:rPr sz="1200" spc="-5" dirty="0">
                <a:latin typeface="Times New Roman"/>
                <a:cs typeface="Times New Roman"/>
              </a:rPr>
              <a:t>ФИО, </a:t>
            </a:r>
            <a:r>
              <a:rPr sz="1200" dirty="0">
                <a:latin typeface="Times New Roman"/>
                <a:cs typeface="Times New Roman"/>
              </a:rPr>
              <a:t>подпись </a:t>
            </a:r>
            <a:r>
              <a:rPr sz="1200" spc="-5" dirty="0">
                <a:latin typeface="Times New Roman"/>
                <a:cs typeface="Times New Roman"/>
              </a:rPr>
              <a:t>и </a:t>
            </a:r>
            <a:r>
              <a:rPr sz="1200" dirty="0">
                <a:latin typeface="Times New Roman"/>
                <a:cs typeface="Times New Roman"/>
              </a:rPr>
              <a:t>дату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проверки.</a:t>
            </a:r>
          </a:p>
          <a:p>
            <a:pPr marL="12700" marR="7620" indent="448945" algn="just">
              <a:lnSpc>
                <a:spcPct val="143800"/>
              </a:lnSpc>
              <a:spcBef>
                <a:spcPts val="5"/>
              </a:spcBef>
            </a:pPr>
            <a:r>
              <a:rPr sz="1200" dirty="0">
                <a:latin typeface="Times New Roman"/>
                <a:cs typeface="Times New Roman"/>
              </a:rPr>
              <a:t>9. </a:t>
            </a:r>
            <a:r>
              <a:rPr sz="1200" spc="-5" dirty="0">
                <a:latin typeface="Times New Roman"/>
                <a:cs typeface="Times New Roman"/>
              </a:rPr>
              <a:t>После </a:t>
            </a:r>
            <a:r>
              <a:rPr sz="1200" dirty="0">
                <a:latin typeface="Times New Roman"/>
                <a:cs typeface="Times New Roman"/>
              </a:rPr>
              <a:t>того, </a:t>
            </a:r>
            <a:r>
              <a:rPr sz="1200" spc="-5" dirty="0">
                <a:latin typeface="Times New Roman"/>
                <a:cs typeface="Times New Roman"/>
              </a:rPr>
              <a:t>как участник </a:t>
            </a:r>
            <a:r>
              <a:rPr sz="1200" dirty="0">
                <a:latin typeface="Times New Roman"/>
                <a:cs typeface="Times New Roman"/>
              </a:rPr>
              <a:t>итогового </a:t>
            </a:r>
            <a:r>
              <a:rPr sz="1200" spc="-5" dirty="0">
                <a:latin typeface="Times New Roman"/>
                <a:cs typeface="Times New Roman"/>
              </a:rPr>
              <a:t>собеседования в аудитории проведения  закончил выполнение работы, организатор вне аудитории провожает его </a:t>
            </a:r>
            <a:r>
              <a:rPr sz="1200" dirty="0">
                <a:latin typeface="Times New Roman"/>
                <a:cs typeface="Times New Roman"/>
              </a:rPr>
              <a:t>на </a:t>
            </a:r>
            <a:r>
              <a:rPr sz="1200" spc="-5" dirty="0">
                <a:latin typeface="Times New Roman"/>
                <a:cs typeface="Times New Roman"/>
              </a:rPr>
              <a:t>урок. Затем  приглашается новый участник итогового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собеседования.</a:t>
            </a:r>
            <a:endParaRPr sz="1200" dirty="0">
              <a:latin typeface="Times New Roman"/>
              <a:cs typeface="Times New Roman"/>
            </a:endParaRPr>
          </a:p>
          <a:p>
            <a:pPr marL="692150" marR="8890" indent="-228600">
              <a:lnSpc>
                <a:spcPct val="143300"/>
              </a:lnSpc>
              <a:spcBef>
                <a:spcPts val="25"/>
              </a:spcBef>
            </a:pPr>
            <a:r>
              <a:rPr sz="1200" b="1" dirty="0">
                <a:latin typeface="Times New Roman"/>
                <a:cs typeface="Times New Roman"/>
              </a:rPr>
              <a:t>6. </a:t>
            </a:r>
            <a:r>
              <a:rPr lang="ru-RU" sz="1200" b="1" dirty="0" smtClean="0">
                <a:latin typeface="Times New Roman"/>
                <a:cs typeface="Times New Roman"/>
              </a:rPr>
              <a:t>Консолидация</a:t>
            </a:r>
            <a:r>
              <a:rPr sz="1200" b="1" dirty="0" smtClean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аудио </a:t>
            </a:r>
            <a:r>
              <a:rPr sz="1200" b="1" spc="-5" dirty="0">
                <a:latin typeface="Times New Roman"/>
                <a:cs typeface="Times New Roman"/>
              </a:rPr>
              <a:t>записей </a:t>
            </a:r>
            <a:r>
              <a:rPr sz="1200" b="1" dirty="0">
                <a:latin typeface="Times New Roman"/>
                <a:cs typeface="Times New Roman"/>
              </a:rPr>
              <a:t>(сразу </a:t>
            </a:r>
            <a:r>
              <a:rPr sz="1200" b="1" spc="-5" dirty="0">
                <a:latin typeface="Times New Roman"/>
                <a:cs typeface="Times New Roman"/>
              </a:rPr>
              <a:t>по окончанию итогового собеседования,  ответственное лицо </a:t>
            </a:r>
            <a:r>
              <a:rPr sz="1200" b="1" dirty="0">
                <a:latin typeface="Times New Roman"/>
                <a:cs typeface="Times New Roman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технический</a:t>
            </a:r>
            <a:r>
              <a:rPr sz="1200" b="1" spc="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специалист)</a:t>
            </a:r>
            <a:endParaRPr sz="1200" dirty="0">
              <a:latin typeface="Times New Roman"/>
              <a:cs typeface="Times New Roman"/>
            </a:endParaRPr>
          </a:p>
          <a:p>
            <a:pPr marL="12700" marR="6350" algn="just">
              <a:lnSpc>
                <a:spcPct val="143700"/>
              </a:lnSpc>
              <a:spcBef>
                <a:spcPts val="580"/>
              </a:spcBef>
              <a:tabLst>
                <a:tab pos="911860" algn="l"/>
              </a:tabLst>
            </a:pPr>
            <a:r>
              <a:rPr lang="ru-RU" sz="1200" spc="-5" dirty="0" smtClean="0">
                <a:latin typeface="Times New Roman"/>
                <a:cs typeface="Times New Roman"/>
              </a:rPr>
              <a:t>            </a:t>
            </a:r>
            <a:r>
              <a:rPr sz="1200" spc="-5" dirty="0" err="1" smtClean="0">
                <a:latin typeface="Times New Roman"/>
                <a:cs typeface="Times New Roman"/>
              </a:rPr>
              <a:t>По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завершении участниками сдачи итогового собеседования технический  </a:t>
            </a:r>
            <a:r>
              <a:rPr sz="1200" spc="-5" dirty="0" err="1">
                <a:latin typeface="Times New Roman"/>
                <a:cs typeface="Times New Roman"/>
              </a:rPr>
              <a:t>специалист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копирует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аудиозаписи участников из каждой аудитории </a:t>
            </a:r>
            <a:r>
              <a:rPr sz="1200" dirty="0" err="1" smtClean="0">
                <a:latin typeface="Times New Roman"/>
                <a:cs typeface="Times New Roman"/>
              </a:rPr>
              <a:t>на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съемный </a:t>
            </a:r>
            <a:r>
              <a:rPr sz="1200" dirty="0">
                <a:latin typeface="Times New Roman"/>
                <a:cs typeface="Times New Roman"/>
              </a:rPr>
              <a:t>электронный </a:t>
            </a:r>
            <a:r>
              <a:rPr sz="1200" spc="-5" dirty="0">
                <a:latin typeface="Times New Roman"/>
                <a:cs typeface="Times New Roman"/>
              </a:rPr>
              <a:t>накопитель </a:t>
            </a:r>
            <a:r>
              <a:rPr sz="1200" dirty="0">
                <a:latin typeface="Times New Roman"/>
                <a:cs typeface="Times New Roman"/>
              </a:rPr>
              <a:t>для </a:t>
            </a:r>
            <a:r>
              <a:rPr sz="1200" spc="-5" dirty="0">
                <a:latin typeface="Times New Roman"/>
                <a:cs typeface="Times New Roman"/>
              </a:rPr>
              <a:t>последующей </a:t>
            </a:r>
            <a:r>
              <a:rPr sz="1200" dirty="0">
                <a:latin typeface="Times New Roman"/>
                <a:cs typeface="Times New Roman"/>
              </a:rPr>
              <a:t>передачи  </a:t>
            </a:r>
            <a:r>
              <a:rPr sz="1200" spc="-5" dirty="0">
                <a:latin typeface="Times New Roman"/>
                <a:cs typeface="Times New Roman"/>
              </a:rPr>
              <a:t>ответственному </a:t>
            </a:r>
            <a:r>
              <a:rPr sz="1200" dirty="0">
                <a:latin typeface="Times New Roman"/>
                <a:cs typeface="Times New Roman"/>
              </a:rPr>
              <a:t>организатору ОО. </a:t>
            </a:r>
            <a:r>
              <a:rPr sz="1200" spc="-5" dirty="0" err="1">
                <a:latin typeface="Times New Roman"/>
                <a:cs typeface="Times New Roman"/>
              </a:rPr>
              <a:t>Наименование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папки (и/или архива), содержащей </a:t>
            </a:r>
            <a:r>
              <a:rPr sz="1200" dirty="0" err="1" smtClean="0">
                <a:latin typeface="Times New Roman"/>
                <a:cs typeface="Times New Roman"/>
              </a:rPr>
              <a:t>файл</a:t>
            </a:r>
            <a:r>
              <a:rPr lang="ru-RU" sz="1200" dirty="0" smtClean="0">
                <a:latin typeface="Times New Roman"/>
                <a:cs typeface="Times New Roman"/>
              </a:rPr>
              <a:t>ы записи должно иметь вид</a:t>
            </a:r>
            <a:r>
              <a:rPr lang="ru-RU" sz="1200" spc="-5" dirty="0" smtClean="0">
                <a:latin typeface="Times New Roman"/>
                <a:cs typeface="Times New Roman"/>
              </a:rPr>
              <a:t>: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lang="ru-RU" sz="1200" spc="-5" dirty="0" smtClean="0">
                <a:latin typeface="Times New Roman"/>
                <a:cs typeface="Times New Roman"/>
              </a:rPr>
              <a:t>«Д</a:t>
            </a:r>
            <a:r>
              <a:rPr sz="1200" dirty="0" err="1" smtClean="0">
                <a:latin typeface="Times New Roman"/>
                <a:cs typeface="Times New Roman"/>
              </a:rPr>
              <a:t>ат</a:t>
            </a:r>
            <a:r>
              <a:rPr lang="ru-RU" sz="1200" dirty="0" smtClean="0">
                <a:latin typeface="Times New Roman"/>
                <a:cs typeface="Times New Roman"/>
              </a:rPr>
              <a:t>а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проведения  </a:t>
            </a:r>
            <a:r>
              <a:rPr sz="1200" dirty="0" err="1">
                <a:latin typeface="Times New Roman"/>
                <a:cs typeface="Times New Roman"/>
              </a:rPr>
              <a:t>итогового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lang="ru-RU" sz="1200" spc="-5" dirty="0" smtClean="0">
                <a:latin typeface="Times New Roman"/>
                <a:cs typeface="Times New Roman"/>
              </a:rPr>
              <a:t>_Код </a:t>
            </a:r>
            <a:r>
              <a:rPr lang="ru-RU" sz="1200" spc="-5" dirty="0" smtClean="0">
                <a:latin typeface="Times New Roman"/>
                <a:cs typeface="Times New Roman"/>
              </a:rPr>
              <a:t>ОО</a:t>
            </a:r>
            <a:r>
              <a:rPr lang="ru-RU" sz="1200" dirty="0" smtClean="0">
                <a:latin typeface="Times New Roman"/>
                <a:cs typeface="Times New Roman"/>
              </a:rPr>
              <a:t>»</a:t>
            </a:r>
            <a:r>
              <a:rPr sz="1200" spc="-5" dirty="0" smtClean="0">
                <a:latin typeface="Times New Roman"/>
                <a:cs typeface="Times New Roman"/>
              </a:rPr>
              <a:t>.</a:t>
            </a:r>
            <a:r>
              <a:rPr lang="ru-RU" sz="1200" spc="-5" dirty="0" smtClean="0">
                <a:latin typeface="Times New Roman"/>
                <a:cs typeface="Times New Roman"/>
              </a:rPr>
              <a:t> Например, путь к аудиозаписи Петрова П.П. будет иметь вид: «</a:t>
            </a:r>
            <a:r>
              <a:rPr lang="en-US" sz="1200" spc="-5" dirty="0" smtClean="0">
                <a:latin typeface="Times New Roman"/>
                <a:cs typeface="Times New Roman"/>
              </a:rPr>
              <a:t>…</a:t>
            </a:r>
            <a:r>
              <a:rPr lang="ru-RU" sz="1200" spc="-5" dirty="0" smtClean="0">
                <a:latin typeface="Times New Roman"/>
                <a:cs typeface="Times New Roman"/>
              </a:rPr>
              <a:t>\</a:t>
            </a:r>
            <a:r>
              <a:rPr lang="ru-RU" sz="1200" spc="-5" dirty="0" smtClean="0">
                <a:latin typeface="Times New Roman"/>
                <a:cs typeface="Times New Roman"/>
              </a:rPr>
              <a:t>13.02.2019_101001\101001_2101\101001_2101_Петров П.П</a:t>
            </a:r>
            <a:r>
              <a:rPr lang="en-US" sz="1200" spc="-5" dirty="0">
                <a:latin typeface="Times New Roman"/>
                <a:cs typeface="Times New Roman"/>
              </a:rPr>
              <a:t>.</a:t>
            </a:r>
            <a:r>
              <a:rPr lang="ru-RU" sz="1200" spc="-5" dirty="0" smtClean="0">
                <a:latin typeface="Times New Roman"/>
                <a:cs typeface="Times New Roman"/>
              </a:rPr>
              <a:t>»</a:t>
            </a:r>
            <a:endParaRPr sz="1200" dirty="0">
              <a:latin typeface="Times New Roman"/>
              <a:cs typeface="Times New Roman"/>
            </a:endParaRPr>
          </a:p>
          <a:p>
            <a:pPr marL="692150" marR="6985" indent="-228600">
              <a:lnSpc>
                <a:spcPct val="143300"/>
              </a:lnSpc>
              <a:spcBef>
                <a:spcPts val="30"/>
              </a:spcBef>
            </a:pP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7485" y="5209891"/>
            <a:ext cx="664997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либо иное назначенное руководителем ОО лицо в ОО, используя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ведомость учета проведения итогового собеседования в аудитории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протоколы экспертов для оценивания ответов участников итогового собеседования,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заносит в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специализированную форму для внесения информации из протоколов оценивания итогового собеседования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4) при помощи программного обеспечения «Результаты итогового собеседования» следующую информацию для каждого внесенного ранее участника: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 ОО;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 МСУ;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номер аудитории;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номер варианта;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баллы согласно критериям оценивания;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общий балл;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метку зачет/незачет;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ФИО эксперта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 в специализированной форме должно быть равно количеству участников, сдававших итоговое собеседование в ОО.</a:t>
            </a:r>
          </a:p>
          <a:p>
            <a:pPr>
              <a:lnSpc>
                <a:spcPct val="150000"/>
              </a:lnSpc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Специализированная форма для внесения информации из протоколов оценивания итогового собеседования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ОО сохраняется техническим специалистом в специальном XML формате.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1068120" y="628558"/>
            <a:ext cx="6149340" cy="5499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2150" marR="5715" indent="-228600" algn="just">
              <a:lnSpc>
                <a:spcPct val="143800"/>
              </a:lnSpc>
              <a:buAutoNum type="arabicPeriod" startAt="8"/>
              <a:tabLst>
                <a:tab pos="692785" algn="l"/>
              </a:tabLst>
            </a:pPr>
            <a:r>
              <a:rPr sz="1200" b="1" spc="-5" dirty="0">
                <a:latin typeface="Times New Roman"/>
                <a:cs typeface="Times New Roman"/>
              </a:rPr>
              <a:t>Сбор </a:t>
            </a:r>
            <a:r>
              <a:rPr sz="1200" b="1" dirty="0">
                <a:latin typeface="Times New Roman"/>
                <a:cs typeface="Times New Roman"/>
              </a:rPr>
              <a:t>материалов, использованных для </a:t>
            </a:r>
            <a:r>
              <a:rPr sz="1200" b="1" spc="-5" dirty="0">
                <a:latin typeface="Times New Roman"/>
                <a:cs typeface="Times New Roman"/>
              </a:rPr>
              <a:t>проведения итогового собеседования  (срок </a:t>
            </a:r>
            <a:r>
              <a:rPr sz="1200" b="1" dirty="0">
                <a:latin typeface="Times New Roman"/>
                <a:cs typeface="Times New Roman"/>
              </a:rPr>
              <a:t>- </a:t>
            </a:r>
            <a:r>
              <a:rPr sz="1200" b="1" spc="-5" dirty="0">
                <a:latin typeface="Times New Roman"/>
                <a:cs typeface="Times New Roman"/>
              </a:rPr>
              <a:t>по завершению итогового собеседования, ответственное лицо </a:t>
            </a:r>
            <a:r>
              <a:rPr sz="1200" b="1" dirty="0">
                <a:latin typeface="Times New Roman"/>
                <a:cs typeface="Times New Roman"/>
              </a:rPr>
              <a:t>–</a:t>
            </a:r>
            <a:r>
              <a:rPr sz="1200" b="1" spc="-17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эксперт,  </a:t>
            </a:r>
            <a:r>
              <a:rPr sz="1200" b="1" spc="-5" dirty="0">
                <a:latin typeface="Times New Roman"/>
                <a:cs typeface="Times New Roman"/>
              </a:rPr>
              <a:t>экзаменатор-собеседник)</a:t>
            </a:r>
            <a:endParaRPr sz="1200" dirty="0">
              <a:latin typeface="Times New Roman"/>
              <a:cs typeface="Times New Roman"/>
            </a:endParaRPr>
          </a:p>
          <a:p>
            <a:pPr marL="12700" marR="5080" indent="448945" algn="just">
              <a:lnSpc>
                <a:spcPct val="143700"/>
              </a:lnSpc>
              <a:spcBef>
                <a:spcPts val="580"/>
              </a:spcBef>
            </a:pPr>
            <a:r>
              <a:rPr sz="1200" spc="-5" dirty="0">
                <a:latin typeface="Times New Roman"/>
                <a:cs typeface="Times New Roman"/>
              </a:rPr>
              <a:t>После окончания итогового собеседования в </a:t>
            </a:r>
            <a:r>
              <a:rPr sz="1200" dirty="0">
                <a:latin typeface="Times New Roman"/>
                <a:cs typeface="Times New Roman"/>
              </a:rPr>
              <a:t>аудитории </a:t>
            </a:r>
            <a:r>
              <a:rPr sz="1200" spc="-5" dirty="0">
                <a:latin typeface="Times New Roman"/>
                <a:cs typeface="Times New Roman"/>
              </a:rPr>
              <a:t>эксперт пересчитывает  </a:t>
            </a:r>
            <a:r>
              <a:rPr sz="1200" i="1" dirty="0">
                <a:latin typeface="Times New Roman"/>
                <a:cs typeface="Times New Roman"/>
              </a:rPr>
              <a:t>протоколы </a:t>
            </a:r>
            <a:r>
              <a:rPr sz="1200" i="1" spc="-5" dirty="0">
                <a:latin typeface="Times New Roman"/>
                <a:cs typeface="Times New Roman"/>
              </a:rPr>
              <a:t>для оценивания ответов </a:t>
            </a:r>
            <a:r>
              <a:rPr sz="1200" i="1" dirty="0">
                <a:latin typeface="Times New Roman"/>
                <a:cs typeface="Times New Roman"/>
              </a:rPr>
              <a:t>участников </a:t>
            </a:r>
            <a:r>
              <a:rPr sz="1200" i="1" spc="-5" dirty="0">
                <a:latin typeface="Times New Roman"/>
                <a:cs typeface="Times New Roman"/>
              </a:rPr>
              <a:t>итогового </a:t>
            </a:r>
            <a:r>
              <a:rPr sz="1200" i="1" dirty="0">
                <a:latin typeface="Times New Roman"/>
                <a:cs typeface="Times New Roman"/>
              </a:rPr>
              <a:t>собеседования, </a:t>
            </a:r>
            <a:r>
              <a:rPr sz="1200" spc="-5" dirty="0">
                <a:latin typeface="Times New Roman"/>
                <a:cs typeface="Times New Roman"/>
              </a:rPr>
              <a:t>упаковывает </a:t>
            </a:r>
            <a:r>
              <a:rPr sz="1200" dirty="0">
                <a:latin typeface="Times New Roman"/>
                <a:cs typeface="Times New Roman"/>
              </a:rPr>
              <a:t>их </a:t>
            </a:r>
            <a:r>
              <a:rPr sz="1200" spc="-5" dirty="0">
                <a:latin typeface="Times New Roman"/>
                <a:cs typeface="Times New Roman"/>
              </a:rPr>
              <a:t>в  доставочный конверт и передает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экзаменатору-собеседнику.</a:t>
            </a:r>
            <a:endParaRPr sz="1200" dirty="0">
              <a:latin typeface="Times New Roman"/>
              <a:cs typeface="Times New Roman"/>
            </a:endParaRPr>
          </a:p>
          <a:p>
            <a:pPr marL="461645" algn="just">
              <a:lnSpc>
                <a:spcPct val="100000"/>
              </a:lnSpc>
              <a:spcBef>
                <a:spcPts val="620"/>
              </a:spcBef>
            </a:pPr>
            <a:r>
              <a:rPr sz="1200" spc="-5" dirty="0">
                <a:latin typeface="Times New Roman"/>
                <a:cs typeface="Times New Roman"/>
              </a:rPr>
              <a:t>Экзаменатор-собеседник передает ответственному </a:t>
            </a:r>
            <a:r>
              <a:rPr sz="1200" dirty="0">
                <a:latin typeface="Times New Roman"/>
                <a:cs typeface="Times New Roman"/>
              </a:rPr>
              <a:t>организатору </a:t>
            </a:r>
            <a:r>
              <a:rPr sz="1200" spc="-5" dirty="0">
                <a:latin typeface="Times New Roman"/>
                <a:cs typeface="Times New Roman"/>
              </a:rPr>
              <a:t>ОО в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штабе:</a:t>
            </a:r>
            <a:endParaRPr sz="1200" dirty="0">
              <a:latin typeface="Times New Roman"/>
              <a:cs typeface="Times New Roman"/>
            </a:endParaRPr>
          </a:p>
          <a:p>
            <a:pPr marL="461645" lvl="1" indent="181610">
              <a:lnSpc>
                <a:spcPct val="100000"/>
              </a:lnSpc>
              <a:spcBef>
                <a:spcPts val="715"/>
              </a:spcBef>
              <a:buFont typeface="Symbol"/>
              <a:buChar char=""/>
              <a:tabLst>
                <a:tab pos="911225" algn="l"/>
                <a:tab pos="911860" algn="l"/>
              </a:tabLst>
            </a:pPr>
            <a:r>
              <a:rPr sz="1200" spc="-5" dirty="0">
                <a:latin typeface="Times New Roman"/>
                <a:cs typeface="Times New Roman"/>
              </a:rPr>
              <a:t>материалы, использованные </a:t>
            </a:r>
            <a:r>
              <a:rPr sz="1200" dirty="0">
                <a:latin typeface="Times New Roman"/>
                <a:cs typeface="Times New Roman"/>
              </a:rPr>
              <a:t>для </a:t>
            </a:r>
            <a:r>
              <a:rPr sz="1200" spc="-5" dirty="0">
                <a:latin typeface="Times New Roman"/>
                <a:cs typeface="Times New Roman"/>
              </a:rPr>
              <a:t>проведения итогового</a:t>
            </a:r>
            <a:r>
              <a:rPr sz="1200" spc="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собеседования;</a:t>
            </a:r>
          </a:p>
          <a:p>
            <a:pPr marL="461645" marR="10795" lvl="1" indent="181610">
              <a:lnSpc>
                <a:spcPct val="150000"/>
              </a:lnSpc>
              <a:buFont typeface="Symbol"/>
              <a:buChar char=""/>
              <a:tabLst>
                <a:tab pos="911225" algn="l"/>
                <a:tab pos="911860" algn="l"/>
              </a:tabLst>
            </a:pPr>
            <a:r>
              <a:rPr sz="1200" spc="-5" dirty="0">
                <a:latin typeface="Times New Roman"/>
                <a:cs typeface="Times New Roman"/>
              </a:rPr>
              <a:t>запечатанные протоколы </a:t>
            </a:r>
            <a:r>
              <a:rPr sz="1200" i="1" dirty="0">
                <a:latin typeface="Times New Roman"/>
                <a:cs typeface="Times New Roman"/>
              </a:rPr>
              <a:t>для </a:t>
            </a:r>
            <a:r>
              <a:rPr sz="1200" i="1" spc="-5" dirty="0">
                <a:latin typeface="Times New Roman"/>
                <a:cs typeface="Times New Roman"/>
              </a:rPr>
              <a:t>оценивания ответов участников </a:t>
            </a:r>
            <a:r>
              <a:rPr sz="1200" i="1" dirty="0">
                <a:latin typeface="Times New Roman"/>
                <a:cs typeface="Times New Roman"/>
              </a:rPr>
              <a:t>итогового  </a:t>
            </a:r>
            <a:r>
              <a:rPr sz="1200" i="1" spc="-5" dirty="0">
                <a:latin typeface="Times New Roman"/>
                <a:cs typeface="Times New Roman"/>
              </a:rPr>
              <a:t>собеседования;</a:t>
            </a:r>
            <a:endParaRPr sz="1200" dirty="0">
              <a:latin typeface="Times New Roman"/>
              <a:cs typeface="Times New Roman"/>
            </a:endParaRPr>
          </a:p>
          <a:p>
            <a:pPr marL="648000" lvl="1" indent="-180000">
              <a:lnSpc>
                <a:spcPct val="150000"/>
              </a:lnSpc>
              <a:buFont typeface="Symbol"/>
              <a:buChar char=""/>
              <a:tabLst>
                <a:tab pos="911225" algn="l"/>
                <a:tab pos="911860" algn="l"/>
              </a:tabLst>
            </a:pPr>
            <a:r>
              <a:rPr sz="1200" i="1" spc="-5" dirty="0">
                <a:latin typeface="Times New Roman"/>
                <a:cs typeface="Times New Roman"/>
              </a:rPr>
              <a:t>ведомость учета </a:t>
            </a:r>
            <a:r>
              <a:rPr sz="1200" i="1" dirty="0">
                <a:latin typeface="Times New Roman"/>
                <a:cs typeface="Times New Roman"/>
              </a:rPr>
              <a:t>проведения </a:t>
            </a:r>
            <a:r>
              <a:rPr sz="1200" i="1" spc="-5" dirty="0">
                <a:latin typeface="Times New Roman"/>
                <a:cs typeface="Times New Roman"/>
              </a:rPr>
              <a:t>итогового</a:t>
            </a:r>
            <a:r>
              <a:rPr sz="1200" i="1" spc="4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собеседования.</a:t>
            </a:r>
            <a:endParaRPr sz="1200" dirty="0">
              <a:latin typeface="Times New Roman"/>
              <a:cs typeface="Times New Roman"/>
            </a:endParaRPr>
          </a:p>
          <a:p>
            <a:pPr marL="692150" marR="7620" indent="-228600" algn="just">
              <a:lnSpc>
                <a:spcPct val="144200"/>
              </a:lnSpc>
              <a:spcBef>
                <a:spcPts val="10"/>
              </a:spcBef>
              <a:buAutoNum type="arabicPeriod" startAt="9"/>
              <a:tabLst>
                <a:tab pos="692785" algn="l"/>
              </a:tabLst>
            </a:pPr>
            <a:r>
              <a:rPr sz="1200" b="1" dirty="0">
                <a:latin typeface="Times New Roman"/>
                <a:cs typeface="Times New Roman"/>
              </a:rPr>
              <a:t>Передача </a:t>
            </a:r>
            <a:r>
              <a:rPr sz="1200" b="1" dirty="0" err="1">
                <a:latin typeface="Times New Roman"/>
                <a:cs typeface="Times New Roman"/>
              </a:rPr>
              <a:t>материалов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lang="ru-RU" sz="1200" b="1" dirty="0" smtClean="0">
                <a:latin typeface="Times New Roman"/>
                <a:cs typeface="Times New Roman"/>
              </a:rPr>
              <a:t>ответственному лицу в орган местного самоуправления </a:t>
            </a:r>
            <a:r>
              <a:rPr sz="1200" b="1" spc="-5" dirty="0" smtClean="0">
                <a:latin typeface="Times New Roman"/>
                <a:cs typeface="Times New Roman"/>
              </a:rPr>
              <a:t>(</a:t>
            </a:r>
            <a:r>
              <a:rPr sz="1200" b="1" spc="-5" dirty="0" err="1" smtClean="0">
                <a:latin typeface="Times New Roman"/>
                <a:cs typeface="Times New Roman"/>
              </a:rPr>
              <a:t>срок</a:t>
            </a:r>
            <a:r>
              <a:rPr sz="1200" b="1" spc="-5" dirty="0" smtClean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– в </a:t>
            </a:r>
            <a:r>
              <a:rPr sz="1200" b="1" spc="-5" dirty="0">
                <a:latin typeface="Times New Roman"/>
                <a:cs typeface="Times New Roman"/>
              </a:rPr>
              <a:t>день проведения итогового  собеседования, ответственное лицо </a:t>
            </a:r>
            <a:r>
              <a:rPr sz="1200" b="1" dirty="0">
                <a:latin typeface="Times New Roman"/>
                <a:cs typeface="Times New Roman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ответственный </a:t>
            </a:r>
            <a:r>
              <a:rPr sz="1200" b="1" spc="-5" dirty="0" err="1">
                <a:latin typeface="Times New Roman"/>
                <a:cs typeface="Times New Roman"/>
              </a:rPr>
              <a:t>организатор</a:t>
            </a:r>
            <a:r>
              <a:rPr sz="1200" b="1" spc="110" dirty="0">
                <a:latin typeface="Times New Roman"/>
                <a:cs typeface="Times New Roman"/>
              </a:rPr>
              <a:t> </a:t>
            </a:r>
            <a:r>
              <a:rPr sz="1200" b="1" spc="5" dirty="0" smtClean="0">
                <a:latin typeface="Times New Roman"/>
                <a:cs typeface="Times New Roman"/>
              </a:rPr>
              <a:t>ОО)</a:t>
            </a:r>
            <a:endParaRPr sz="1200" dirty="0" smtClean="0">
              <a:latin typeface="Times New Roman"/>
              <a:cs typeface="Times New Roman"/>
            </a:endParaRPr>
          </a:p>
          <a:p>
            <a:pPr marR="6350" algn="just">
              <a:lnSpc>
                <a:spcPct val="150000"/>
              </a:lnSpc>
            </a:pPr>
            <a:r>
              <a:rPr lang="en-US" sz="1200" spc="-5" dirty="0">
                <a:latin typeface="Times New Roman"/>
                <a:cs typeface="Times New Roman"/>
              </a:rPr>
              <a:t> </a:t>
            </a:r>
            <a:r>
              <a:rPr lang="en-US" sz="1200" spc="-5" dirty="0" smtClean="0">
                <a:latin typeface="Times New Roman"/>
                <a:cs typeface="Times New Roman"/>
              </a:rPr>
              <a:t>            </a:t>
            </a:r>
            <a:r>
              <a:rPr sz="1200" spc="-5" dirty="0" err="1" smtClean="0">
                <a:latin typeface="Times New Roman"/>
                <a:cs typeface="Times New Roman"/>
              </a:rPr>
              <a:t>Все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аудио-файлы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smtClean="0">
                <a:latin typeface="Times New Roman"/>
                <a:cs typeface="Times New Roman"/>
              </a:rPr>
              <a:t>с </a:t>
            </a:r>
            <a:r>
              <a:rPr sz="1200" spc="-5" dirty="0" err="1" smtClean="0">
                <a:latin typeface="Times New Roman"/>
                <a:cs typeface="Times New Roman"/>
              </a:rPr>
              <a:t>записями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ответов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участников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итогового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, </a:t>
            </a:r>
            <a:r>
              <a:rPr lang="en-US" sz="1200" i="1" spc="-5" dirty="0" smtClean="0">
                <a:latin typeface="Times New Roman"/>
                <a:cs typeface="Times New Roman"/>
              </a:rPr>
              <a:t>XML - </a:t>
            </a:r>
            <a:r>
              <a:rPr lang="ru-RU" sz="1200" i="1" spc="-5" dirty="0" smtClean="0">
                <a:latin typeface="Times New Roman"/>
                <a:cs typeface="Times New Roman"/>
              </a:rPr>
              <a:t>файлы</a:t>
            </a:r>
            <a:r>
              <a:rPr sz="1200" i="1" spc="-5" dirty="0" smtClean="0">
                <a:latin typeface="Times New Roman"/>
                <a:cs typeface="Times New Roman"/>
              </a:rPr>
              <a:t> в ОО </a:t>
            </a:r>
            <a:r>
              <a:rPr sz="1200" spc="-5" dirty="0" err="1" smtClean="0">
                <a:latin typeface="Times New Roman"/>
                <a:cs typeface="Times New Roman"/>
              </a:rPr>
              <a:t>ответственными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организаторами</a:t>
            </a:r>
            <a:r>
              <a:rPr sz="1200" spc="-5" dirty="0" smtClean="0">
                <a:latin typeface="Times New Roman"/>
                <a:cs typeface="Times New Roman"/>
              </a:rPr>
              <a:t> ОО </a:t>
            </a:r>
            <a:r>
              <a:rPr sz="1200" spc="-5" dirty="0" err="1" smtClean="0">
                <a:latin typeface="Times New Roman"/>
                <a:cs typeface="Times New Roman"/>
              </a:rPr>
              <a:t>передаются</a:t>
            </a:r>
            <a:r>
              <a:rPr sz="1200" spc="-5" dirty="0" smtClean="0">
                <a:latin typeface="Times New Roman"/>
                <a:cs typeface="Times New Roman"/>
              </a:rPr>
              <a:t> в </a:t>
            </a:r>
            <a:r>
              <a:rPr sz="1200" spc="-5" dirty="0" err="1" smtClean="0">
                <a:latin typeface="Times New Roman"/>
                <a:cs typeface="Times New Roman"/>
              </a:rPr>
              <a:t>день</a:t>
            </a:r>
            <a:r>
              <a:rPr sz="1200" spc="-5" dirty="0" smtClean="0">
                <a:latin typeface="Times New Roman"/>
                <a:cs typeface="Times New Roman"/>
              </a:rPr>
              <a:t>  </a:t>
            </a:r>
            <a:r>
              <a:rPr sz="1200" spc="-5" dirty="0" err="1" smtClean="0">
                <a:latin typeface="Times New Roman"/>
                <a:cs typeface="Times New Roman"/>
              </a:rPr>
              <a:t>проведения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итогового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в орган местного самоуправления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на</a:t>
            </a:r>
            <a:r>
              <a:rPr sz="1200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отчуждаемых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носителях</a:t>
            </a:r>
            <a:r>
              <a:rPr sz="1200" spc="-5" dirty="0" smtClean="0">
                <a:latin typeface="Times New Roman"/>
                <a:cs typeface="Times New Roman"/>
              </a:rPr>
              <a:t>  </a:t>
            </a:r>
            <a:r>
              <a:rPr sz="1200" spc="-5" dirty="0" err="1" smtClean="0">
                <a:latin typeface="Times New Roman"/>
                <a:cs typeface="Times New Roman"/>
              </a:rPr>
              <a:t>информации</a:t>
            </a:r>
            <a:r>
              <a:rPr sz="1200" dirty="0" smtClean="0">
                <a:latin typeface="Times New Roman"/>
                <a:cs typeface="Times New Roman"/>
              </a:rPr>
              <a:t>; </a:t>
            </a:r>
            <a:r>
              <a:rPr sz="1200" dirty="0" err="1" smtClean="0">
                <a:latin typeface="Times New Roman"/>
                <a:cs typeface="Times New Roman"/>
              </a:rPr>
              <a:t>с</a:t>
            </a:r>
            <a:r>
              <a:rPr sz="1200" i="1" dirty="0" err="1" smtClean="0">
                <a:latin typeface="Times New Roman"/>
                <a:cs typeface="Times New Roman"/>
              </a:rPr>
              <a:t>писки</a:t>
            </a:r>
            <a:r>
              <a:rPr sz="1200" i="1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участников</a:t>
            </a:r>
            <a:r>
              <a:rPr sz="1200" i="1" spc="-5" dirty="0" smtClean="0">
                <a:latin typeface="Times New Roman"/>
                <a:cs typeface="Times New Roman"/>
              </a:rPr>
              <a:t>  </a:t>
            </a:r>
            <a:r>
              <a:rPr sz="1200" i="1" spc="-5" dirty="0" err="1" smtClean="0">
                <a:latin typeface="Times New Roman"/>
                <a:cs typeface="Times New Roman"/>
              </a:rPr>
              <a:t>итогового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spc="-5" dirty="0" smtClean="0">
                <a:latin typeface="Times New Roman"/>
                <a:cs typeface="Times New Roman"/>
              </a:rPr>
              <a:t>, </a:t>
            </a:r>
            <a:r>
              <a:rPr sz="1200" i="1" dirty="0" err="1" smtClean="0">
                <a:latin typeface="Times New Roman"/>
                <a:cs typeface="Times New Roman"/>
              </a:rPr>
              <a:t>протокол</a:t>
            </a:r>
            <a:r>
              <a:rPr sz="1200" i="1" dirty="0" smtClean="0">
                <a:latin typeface="Times New Roman"/>
                <a:cs typeface="Times New Roman"/>
              </a:rPr>
              <a:t> </a:t>
            </a:r>
            <a:r>
              <a:rPr lang="ru-RU" sz="1200" i="1" spc="-5" dirty="0" smtClean="0">
                <a:latin typeface="Times New Roman"/>
                <a:cs typeface="Times New Roman"/>
              </a:rPr>
              <a:t>эксперта для оценивания ответов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участников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dirty="0" err="1" smtClean="0">
                <a:latin typeface="Times New Roman"/>
                <a:cs typeface="Times New Roman"/>
              </a:rPr>
              <a:t>итогового</a:t>
            </a:r>
            <a:r>
              <a:rPr sz="1200" i="1" dirty="0" smtClean="0">
                <a:latin typeface="Times New Roman"/>
                <a:cs typeface="Times New Roman"/>
              </a:rPr>
              <a:t>  </a:t>
            </a:r>
            <a:r>
              <a:rPr sz="1200" i="1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lang="ru-RU" sz="1200" i="1" spc="-5" dirty="0" smtClean="0">
                <a:latin typeface="Times New Roman"/>
                <a:cs typeface="Times New Roman"/>
              </a:rPr>
              <a:t> и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ведомости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учета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проведения</a:t>
            </a:r>
            <a:r>
              <a:rPr sz="1200" i="1" spc="-5" dirty="0" smtClean="0">
                <a:latin typeface="Times New Roman"/>
                <a:cs typeface="Times New Roman"/>
              </a:rPr>
              <a:t> </a:t>
            </a:r>
            <a:r>
              <a:rPr sz="1200" i="1" dirty="0" err="1" smtClean="0">
                <a:latin typeface="Times New Roman"/>
                <a:cs typeface="Times New Roman"/>
              </a:rPr>
              <a:t>итогового</a:t>
            </a:r>
            <a:r>
              <a:rPr sz="1200" i="1" dirty="0" smtClean="0">
                <a:latin typeface="Times New Roman"/>
                <a:cs typeface="Times New Roman"/>
              </a:rPr>
              <a:t> </a:t>
            </a:r>
            <a:r>
              <a:rPr sz="1200" i="1" spc="-5" dirty="0" err="1" smtClean="0">
                <a:latin typeface="Times New Roman"/>
                <a:cs typeface="Times New Roman"/>
              </a:rPr>
              <a:t>собеседования</a:t>
            </a:r>
            <a:r>
              <a:rPr sz="1200" i="1" spc="-5" dirty="0" smtClean="0">
                <a:latin typeface="Times New Roman"/>
                <a:cs typeface="Times New Roman"/>
              </a:rPr>
              <a:t> в </a:t>
            </a:r>
            <a:r>
              <a:rPr sz="1200" i="1" spc="-5" dirty="0" err="1" smtClean="0">
                <a:latin typeface="Times New Roman"/>
                <a:cs typeface="Times New Roman"/>
              </a:rPr>
              <a:t>аудиториях</a:t>
            </a:r>
            <a:r>
              <a:rPr lang="ru-RU" sz="1200" spc="-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передаются</a:t>
            </a:r>
            <a:r>
              <a:rPr sz="1200" spc="-5" dirty="0" smtClean="0">
                <a:latin typeface="Times New Roman"/>
                <a:cs typeface="Times New Roman"/>
              </a:rPr>
              <a:t> </a:t>
            </a:r>
            <a:r>
              <a:rPr sz="1200" dirty="0" err="1" smtClean="0">
                <a:latin typeface="Times New Roman"/>
                <a:cs typeface="Times New Roman"/>
              </a:rPr>
              <a:t>на</a:t>
            </a:r>
            <a:r>
              <a:rPr sz="1200" dirty="0" smtClean="0">
                <a:latin typeface="Times New Roman"/>
                <a:cs typeface="Times New Roman"/>
              </a:rPr>
              <a:t>  </a:t>
            </a:r>
            <a:r>
              <a:rPr sz="1200" spc="-5" dirty="0" err="1" smtClean="0">
                <a:latin typeface="Times New Roman"/>
                <a:cs typeface="Times New Roman"/>
              </a:rPr>
              <a:t>бумажном</a:t>
            </a:r>
            <a:r>
              <a:rPr sz="1200" spc="-45" dirty="0" smtClean="0">
                <a:latin typeface="Times New Roman"/>
                <a:cs typeface="Times New Roman"/>
              </a:rPr>
              <a:t> </a:t>
            </a:r>
            <a:r>
              <a:rPr sz="1200" spc="-5" dirty="0" err="1" smtClean="0">
                <a:latin typeface="Times New Roman"/>
                <a:cs typeface="Times New Roman"/>
              </a:rPr>
              <a:t>носителе</a:t>
            </a:r>
            <a:r>
              <a:rPr sz="1200" spc="-5" dirty="0" smtClean="0">
                <a:latin typeface="Times New Roman"/>
                <a:cs typeface="Times New Roman"/>
              </a:rPr>
              <a:t>.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e953113d0f7146a4cb5f5aaed24cae82ac8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1278</TotalTime>
  <Words>2472</Words>
  <Application>Microsoft Office PowerPoint</Application>
  <PresentationFormat>Произвольный</PresentationFormat>
  <Paragraphs>294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Symbol</vt:lpstr>
      <vt:lpstr>Times New Roman</vt:lpstr>
      <vt:lpstr>Office Theme</vt:lpstr>
      <vt:lpstr>Презентация Microsoft PowerPoint</vt:lpstr>
      <vt:lpstr>Проект инструкции по подготовке и проведению итогового собеседования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Адель М. Гайнутдинов</dc:creator>
  <cp:lastModifiedBy>Адель М. Гайнутдинов</cp:lastModifiedBy>
  <cp:revision>41</cp:revision>
  <dcterms:created xsi:type="dcterms:W3CDTF">2018-12-19T12:44:37Z</dcterms:created>
  <dcterms:modified xsi:type="dcterms:W3CDTF">2018-12-20T12:48:57Z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2018-11-07T00:00:00Z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2018-12-19T00:00:00Z</vt:filetime>
  </property>
</Properties>
</file>