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87" r:id="rId3"/>
    <p:sldId id="288" r:id="rId4"/>
    <p:sldId id="284" r:id="rId5"/>
    <p:sldId id="291" r:id="rId6"/>
    <p:sldId id="297" r:id="rId7"/>
    <p:sldId id="294" r:id="rId8"/>
    <p:sldId id="295" r:id="rId9"/>
    <p:sldId id="286" r:id="rId10"/>
    <p:sldId id="290" r:id="rId11"/>
    <p:sldId id="289" r:id="rId12"/>
    <p:sldId id="293" r:id="rId13"/>
    <p:sldId id="292" r:id="rId14"/>
    <p:sldId id="298" r:id="rId15"/>
    <p:sldId id="279" r:id="rId16"/>
  </p:sldIdLst>
  <p:sldSz cx="9144000" cy="5143500" type="screen16x9"/>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A8246E"/>
    <a:srgbClr val="53A3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4" d="100"/>
          <a:sy n="124" d="100"/>
        </p:scale>
        <p:origin x="274" y="91"/>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B15A1F-B97B-448D-90C6-911D8EABC988}" type="datetimeFigureOut">
              <a:rPr lang="ru-RU" smtClean="0"/>
              <a:t>19.12.2018</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2F140-E38F-4BD9-A199-AB2C63B85DEF}" type="slidenum">
              <a:rPr lang="ru-RU" smtClean="0"/>
              <a:t>‹#›</a:t>
            </a:fld>
            <a:endParaRPr lang="ru-RU"/>
          </a:p>
        </p:txBody>
      </p:sp>
    </p:spTree>
    <p:extLst>
      <p:ext uri="{BB962C8B-B14F-4D97-AF65-F5344CB8AC3E}">
        <p14:creationId xmlns:p14="http://schemas.microsoft.com/office/powerpoint/2010/main" val="3407939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E1AE134-1C39-4942-A0B8-8F57CFF9241A}" type="datetime1">
              <a:rPr lang="ru-RU" smtClean="0"/>
              <a:t>19.12.2018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0438E3-955A-4305-9B86-FF887308C769}" type="datetime1">
              <a:rPr lang="ru-RU" smtClean="0"/>
              <a:t>19.12.2018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981FAC1-AF1A-4BB8-A8F0-64581BA6491A}" type="datetime1">
              <a:rPr lang="ru-RU" smtClean="0"/>
              <a:t>19.12.2018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99058C9-BEC9-4232-9EDE-F81D83311234}" type="datetime1">
              <a:rPr lang="ru-RU" smtClean="0"/>
              <a:t>19.12.2018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AA3292C-A170-4D1C-807D-E0240AE18292}" type="datetime1">
              <a:rPr lang="ru-RU" smtClean="0"/>
              <a:t>19.12.2018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9AB66CF-8313-45D4-B68E-8404CF39366F}" type="datetime1">
              <a:rPr lang="ru-RU" smtClean="0"/>
              <a:t>19.12.2018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99A413-02AF-48E4-A2F3-BD65B65CACA9}" type="datetime1">
              <a:rPr lang="ru-RU" smtClean="0"/>
              <a:t>19.12.2018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116FDF5-4497-414D-B625-3D8584CEDD08}" type="datetime1">
              <a:rPr lang="ru-RU" smtClean="0"/>
              <a:t>19.12.2018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A8B3820-E60C-4447-BE09-646EDA3D76C8}" type="datetime1">
              <a:rPr lang="ru-RU" smtClean="0"/>
              <a:t>19.12.2018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1A17B83-15DF-4171-88DD-28B3C97AF4AA}" type="datetime1">
              <a:rPr lang="ru-RU" smtClean="0"/>
              <a:t>19.12.2018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1731D79-530B-4D73-AAD1-B39AEB770341}" type="datetime1">
              <a:rPr lang="ru-RU" smtClean="0"/>
              <a:t>19.12.2018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81D93D-C852-4A12-89F8-1F7D72B22A14}" type="datetime1">
              <a:rPr lang="ru-RU" smtClean="0"/>
              <a:t>19.12.2018</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5652120" y="3291904"/>
            <a:ext cx="3550043" cy="1512094"/>
          </a:xfrm>
          <a:prstGeom prst="rect">
            <a:avLst/>
          </a:prstGeom>
          <a:noFill/>
          <a:extLst>
            <a:ext uri="{909E8E84-426E-40DD-AFC4-6F175D3DCCD1}">
              <a14:hiddenFill xmlns:a14="http://schemas.microsoft.com/office/drawing/2010/main">
                <a:solidFill>
                  <a:srgbClr val="FFFFFF"/>
                </a:solidFill>
              </a14:hiddenFill>
            </a:ext>
          </a:extLst>
        </p:spPr>
        <p:txBody>
          <a:bodyPr lIns="91404" tIns="45702" rIns="91404" bIns="45702"/>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defRPr/>
            </a:pPr>
            <a:r>
              <a:rPr lang="ru-RU" sz="1800" b="1" dirty="0" err="1" smtClean="0">
                <a:solidFill>
                  <a:srgbClr val="002060"/>
                </a:solidFill>
              </a:rPr>
              <a:t>Хадиуллин</a:t>
            </a:r>
            <a:r>
              <a:rPr lang="ru-RU" sz="1800" b="1" dirty="0" smtClean="0">
                <a:solidFill>
                  <a:srgbClr val="002060"/>
                </a:solidFill>
              </a:rPr>
              <a:t> Ильсур Гараевич, первый заместитель </a:t>
            </a:r>
            <a:r>
              <a:rPr lang="ru-RU" sz="1800" b="1" dirty="0">
                <a:solidFill>
                  <a:srgbClr val="002060"/>
                </a:solidFill>
              </a:rPr>
              <a:t>министра образования и </a:t>
            </a:r>
            <a:r>
              <a:rPr lang="ru-RU" sz="1800" b="1" dirty="0" smtClean="0">
                <a:solidFill>
                  <a:srgbClr val="002060"/>
                </a:solidFill>
              </a:rPr>
              <a:t>науки</a:t>
            </a:r>
          </a:p>
          <a:p>
            <a:pPr algn="l">
              <a:spcBef>
                <a:spcPts val="0"/>
              </a:spcBef>
              <a:defRPr/>
            </a:pPr>
            <a:r>
              <a:rPr lang="ru-RU" sz="1800" b="1" dirty="0" smtClean="0">
                <a:solidFill>
                  <a:srgbClr val="002060"/>
                </a:solidFill>
              </a:rPr>
              <a:t>Республики </a:t>
            </a:r>
            <a:r>
              <a:rPr lang="ru-RU" sz="1800" b="1" dirty="0">
                <a:solidFill>
                  <a:srgbClr val="002060"/>
                </a:solidFill>
              </a:rPr>
              <a:t>Татарстан </a:t>
            </a:r>
          </a:p>
        </p:txBody>
      </p:sp>
      <p:sp>
        <p:nvSpPr>
          <p:cNvPr id="3" name="TextBox 2"/>
          <p:cNvSpPr txBox="1"/>
          <p:nvPr/>
        </p:nvSpPr>
        <p:spPr>
          <a:xfrm>
            <a:off x="1763688" y="1275606"/>
            <a:ext cx="7128792" cy="954107"/>
          </a:xfrm>
          <a:prstGeom prst="rect">
            <a:avLst/>
          </a:prstGeom>
          <a:noFill/>
        </p:spPr>
        <p:txBody>
          <a:bodyPr wrap="square" rtlCol="0">
            <a:spAutoFit/>
          </a:bodyPr>
          <a:lstStyle/>
          <a:p>
            <a:pPr algn="ctr"/>
            <a:r>
              <a:rPr lang="ru-RU" sz="2800" b="1" dirty="0" smtClean="0">
                <a:solidFill>
                  <a:srgbClr val="C00000"/>
                </a:solidFill>
              </a:rPr>
              <a:t>Порядок проведения государственной итоговой аттестации в 2019 году</a:t>
            </a:r>
            <a:endParaRPr lang="ru-RU" sz="2800" dirty="0">
              <a:solidFill>
                <a:srgbClr val="C00000"/>
              </a:solidFill>
            </a:endParaRPr>
          </a:p>
        </p:txBody>
      </p:sp>
    </p:spTree>
    <p:extLst>
      <p:ext uri="{BB962C8B-B14F-4D97-AF65-F5344CB8AC3E}">
        <p14:creationId xmlns:p14="http://schemas.microsoft.com/office/powerpoint/2010/main" val="529538116"/>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10</a:t>
            </a:fld>
            <a:endParaRPr lang="ru-RU" dirty="0"/>
          </a:p>
        </p:txBody>
      </p:sp>
      <p:sp>
        <p:nvSpPr>
          <p:cNvPr id="4" name="Прямоугольник 3"/>
          <p:cNvSpPr/>
          <p:nvPr/>
        </p:nvSpPr>
        <p:spPr>
          <a:xfrm>
            <a:off x="1835696" y="51470"/>
            <a:ext cx="7200800" cy="492443"/>
          </a:xfrm>
          <a:prstGeom prst="rect">
            <a:avLst/>
          </a:prstGeom>
        </p:spPr>
        <p:txBody>
          <a:bodyPr wrap="square">
            <a:spAutoFit/>
          </a:bodyPr>
          <a:lstStyle/>
          <a:p>
            <a:pPr algn="ctr" fontAlgn="base"/>
            <a:r>
              <a:rPr lang="ru-RU" sz="2600" b="1" dirty="0" smtClean="0">
                <a:solidFill>
                  <a:srgbClr val="002060"/>
                </a:solidFill>
                <a:effectLst>
                  <a:outerShdw blurRad="38100" dist="38100" dir="2700000" algn="tl">
                    <a:srgbClr val="000000">
                      <a:alpha val="43137"/>
                    </a:srgbClr>
                  </a:outerShdw>
                </a:effectLst>
              </a:rPr>
              <a:t>Сроки внесения в РИС</a:t>
            </a:r>
            <a:endParaRPr lang="ru-RU" sz="2600" b="1" dirty="0">
              <a:solidFill>
                <a:srgbClr val="002060"/>
              </a:solidFill>
              <a:effectLst>
                <a:outerShdw blurRad="38100" dist="38100" dir="2700000" algn="tl">
                  <a:srgbClr val="000000">
                    <a:alpha val="43137"/>
                  </a:srgbClr>
                </a:outerShdw>
              </a:effectLst>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1664680507"/>
              </p:ext>
            </p:extLst>
          </p:nvPr>
        </p:nvGraphicFramePr>
        <p:xfrm>
          <a:off x="1334019" y="1071418"/>
          <a:ext cx="7416824" cy="1496854"/>
        </p:xfrm>
        <a:graphic>
          <a:graphicData uri="http://schemas.openxmlformats.org/drawingml/2006/table">
            <a:tbl>
              <a:tblPr firstRow="1" bandRow="1">
                <a:tableStyleId>{5C22544A-7EE6-4342-B048-85BDC9FD1C3A}</a:tableStyleId>
              </a:tblPr>
              <a:tblGrid>
                <a:gridCol w="2574133">
                  <a:extLst>
                    <a:ext uri="{9D8B030D-6E8A-4147-A177-3AD203B41FA5}">
                      <a16:colId xmlns:a16="http://schemas.microsoft.com/office/drawing/2014/main" val="1062075886"/>
                    </a:ext>
                  </a:extLst>
                </a:gridCol>
                <a:gridCol w="2370416">
                  <a:extLst>
                    <a:ext uri="{9D8B030D-6E8A-4147-A177-3AD203B41FA5}">
                      <a16:colId xmlns:a16="http://schemas.microsoft.com/office/drawing/2014/main" val="2755417134"/>
                    </a:ext>
                  </a:extLst>
                </a:gridCol>
                <a:gridCol w="2472275">
                  <a:extLst>
                    <a:ext uri="{9D8B030D-6E8A-4147-A177-3AD203B41FA5}">
                      <a16:colId xmlns:a16="http://schemas.microsoft.com/office/drawing/2014/main" val="181691420"/>
                    </a:ext>
                  </a:extLst>
                </a:gridCol>
              </a:tblGrid>
              <a:tr h="384334">
                <a:tc>
                  <a:txBody>
                    <a:bodyPr/>
                    <a:lstStyle/>
                    <a:p>
                      <a:pPr algn="ctr"/>
                      <a:r>
                        <a:rPr lang="ru-RU" sz="1800" dirty="0" smtClean="0"/>
                        <a:t>Период</a:t>
                      </a:r>
                      <a:endParaRPr lang="ru-RU" sz="1800" dirty="0"/>
                    </a:p>
                  </a:txBody>
                  <a:tcPr/>
                </a:tc>
                <a:tc>
                  <a:txBody>
                    <a:bodyPr/>
                    <a:lstStyle/>
                    <a:p>
                      <a:pPr algn="ctr"/>
                      <a:r>
                        <a:rPr lang="ru-RU" sz="1800" dirty="0" smtClean="0"/>
                        <a:t>ГИА-11</a:t>
                      </a:r>
                      <a:endParaRPr lang="ru-RU" sz="1800" dirty="0"/>
                    </a:p>
                  </a:txBody>
                  <a:tcPr/>
                </a:tc>
                <a:tc>
                  <a:txBody>
                    <a:bodyPr/>
                    <a:lstStyle/>
                    <a:p>
                      <a:pPr algn="ctr"/>
                      <a:r>
                        <a:rPr lang="ru-RU" sz="1800" dirty="0" smtClean="0"/>
                        <a:t>ГИА-9</a:t>
                      </a:r>
                      <a:endParaRPr lang="ru-RU" sz="1800" dirty="0"/>
                    </a:p>
                  </a:txBody>
                  <a:tcPr/>
                </a:tc>
                <a:extLst>
                  <a:ext uri="{0D108BD9-81ED-4DB2-BD59-A6C34878D82A}">
                    <a16:rowId xmlns:a16="http://schemas.microsoft.com/office/drawing/2014/main" val="3525963505"/>
                  </a:ext>
                </a:extLst>
              </a:tr>
              <a:tr h="370840">
                <a:tc>
                  <a:txBody>
                    <a:bodyPr/>
                    <a:lstStyle/>
                    <a:p>
                      <a:pPr algn="ctr"/>
                      <a:r>
                        <a:rPr lang="ru-RU" sz="1800" b="1" dirty="0" smtClean="0">
                          <a:solidFill>
                            <a:srgbClr val="002060"/>
                          </a:solidFill>
                        </a:rPr>
                        <a:t>Досрочный</a:t>
                      </a:r>
                      <a:endParaRPr lang="ru-RU" sz="1800" b="1" dirty="0">
                        <a:solidFill>
                          <a:srgbClr val="002060"/>
                        </a:solidFill>
                      </a:endParaRPr>
                    </a:p>
                  </a:txBody>
                  <a:tcPr/>
                </a:tc>
                <a:tc>
                  <a:txBody>
                    <a:bodyPr/>
                    <a:lstStyle/>
                    <a:p>
                      <a:pPr algn="ctr"/>
                      <a:r>
                        <a:rPr lang="ru-RU" sz="1800" dirty="0" smtClean="0">
                          <a:effectLst/>
                          <a:latin typeface="+mn-lt"/>
                          <a:ea typeface="Calibri" panose="020F0502020204030204" pitchFamily="34" charset="0"/>
                        </a:rPr>
                        <a:t>01.02.2019 </a:t>
                      </a:r>
                      <a:endParaRPr lang="ru-RU" sz="1800" dirty="0">
                        <a:solidFill>
                          <a:srgbClr val="002060"/>
                        </a:solidFill>
                      </a:endParaRPr>
                    </a:p>
                  </a:txBody>
                  <a:tcPr/>
                </a:tc>
                <a:tc>
                  <a:txBody>
                    <a:bodyPr/>
                    <a:lstStyle/>
                    <a:p>
                      <a:pPr algn="ctr"/>
                      <a:r>
                        <a:rPr lang="ru-RU" sz="1800" dirty="0" smtClean="0">
                          <a:effectLst/>
                          <a:latin typeface="+mn-lt"/>
                          <a:ea typeface="Calibri" panose="020F0502020204030204" pitchFamily="34" charset="0"/>
                        </a:rPr>
                        <a:t>18.03.2019 </a:t>
                      </a:r>
                      <a:endParaRPr lang="ru-RU" sz="1800" dirty="0">
                        <a:solidFill>
                          <a:srgbClr val="002060"/>
                        </a:solidFill>
                      </a:endParaRPr>
                    </a:p>
                  </a:txBody>
                  <a:tcPr/>
                </a:tc>
                <a:extLst>
                  <a:ext uri="{0D108BD9-81ED-4DB2-BD59-A6C34878D82A}">
                    <a16:rowId xmlns:a16="http://schemas.microsoft.com/office/drawing/2014/main" val="559547390"/>
                  </a:ext>
                </a:extLst>
              </a:tr>
              <a:tr h="370840">
                <a:tc>
                  <a:txBody>
                    <a:bodyPr/>
                    <a:lstStyle/>
                    <a:p>
                      <a:pPr algn="ctr"/>
                      <a:r>
                        <a:rPr lang="ru-RU" sz="1800" b="1" dirty="0" smtClean="0">
                          <a:solidFill>
                            <a:srgbClr val="002060"/>
                          </a:solidFill>
                        </a:rPr>
                        <a:t>Основной</a:t>
                      </a:r>
                      <a:endParaRPr lang="ru-RU" sz="1800" b="1" dirty="0">
                        <a:solidFill>
                          <a:srgbClr val="002060"/>
                        </a:solidFill>
                      </a:endParaRPr>
                    </a:p>
                  </a:txBody>
                  <a:tcPr/>
                </a:tc>
                <a:tc>
                  <a:txBody>
                    <a:bodyPr/>
                    <a:lstStyle/>
                    <a:p>
                      <a:pPr algn="ctr"/>
                      <a:r>
                        <a:rPr lang="ru-RU" sz="1800" dirty="0" smtClean="0">
                          <a:effectLst/>
                          <a:latin typeface="+mn-lt"/>
                          <a:ea typeface="Calibri" panose="020F0502020204030204" pitchFamily="34" charset="0"/>
                        </a:rPr>
                        <a:t>08.02.2019 </a:t>
                      </a:r>
                      <a:endParaRPr lang="ru-RU" sz="1800" dirty="0">
                        <a:solidFill>
                          <a:srgbClr val="002060"/>
                        </a:solidFill>
                      </a:endParaRPr>
                    </a:p>
                  </a:txBody>
                  <a:tcPr/>
                </a:tc>
                <a:tc>
                  <a:txBody>
                    <a:bodyPr/>
                    <a:lstStyle/>
                    <a:p>
                      <a:pPr algn="ctr"/>
                      <a:r>
                        <a:rPr lang="ru-RU" sz="1800" dirty="0" smtClean="0">
                          <a:effectLst/>
                          <a:latin typeface="+mn-lt"/>
                          <a:ea typeface="Calibri" panose="020F0502020204030204" pitchFamily="34" charset="0"/>
                        </a:rPr>
                        <a:t>29.04.2019 </a:t>
                      </a:r>
                      <a:endParaRPr lang="ru-RU" sz="1800" dirty="0">
                        <a:solidFill>
                          <a:srgbClr val="002060"/>
                        </a:solidFill>
                      </a:endParaRPr>
                    </a:p>
                  </a:txBody>
                  <a:tcPr/>
                </a:tc>
                <a:extLst>
                  <a:ext uri="{0D108BD9-81ED-4DB2-BD59-A6C34878D82A}">
                    <a16:rowId xmlns:a16="http://schemas.microsoft.com/office/drawing/2014/main" val="2918231852"/>
                  </a:ext>
                </a:extLst>
              </a:tr>
              <a:tr h="370840">
                <a:tc>
                  <a:txBody>
                    <a:bodyPr/>
                    <a:lstStyle/>
                    <a:p>
                      <a:pPr algn="ctr"/>
                      <a:r>
                        <a:rPr lang="ru-RU" sz="1800" b="1" dirty="0" smtClean="0">
                          <a:solidFill>
                            <a:srgbClr val="002060"/>
                          </a:solidFill>
                        </a:rPr>
                        <a:t>Дополнительный</a:t>
                      </a:r>
                      <a:endParaRPr lang="ru-RU" sz="1800" b="1" dirty="0">
                        <a:solidFill>
                          <a:srgbClr val="002060"/>
                        </a:solidFill>
                      </a:endParaRPr>
                    </a:p>
                  </a:txBody>
                  <a:tcPr/>
                </a:tc>
                <a:tc>
                  <a:txBody>
                    <a:bodyPr/>
                    <a:lstStyle/>
                    <a:p>
                      <a:pPr algn="ctr"/>
                      <a:r>
                        <a:rPr lang="ru-RU" sz="1800" dirty="0" smtClean="0">
                          <a:effectLst/>
                          <a:latin typeface="+mn-lt"/>
                          <a:ea typeface="Calibri" panose="020F0502020204030204" pitchFamily="34" charset="0"/>
                        </a:rPr>
                        <a:t>09.08.2019</a:t>
                      </a:r>
                      <a:endParaRPr lang="ru-RU" sz="1800" dirty="0">
                        <a:solidFill>
                          <a:srgbClr val="002060"/>
                        </a:solidFill>
                      </a:endParaRPr>
                    </a:p>
                  </a:txBody>
                  <a:tcPr/>
                </a:tc>
                <a:tc>
                  <a:txBody>
                    <a:bodyPr/>
                    <a:lstStyle/>
                    <a:p>
                      <a:pPr algn="ctr"/>
                      <a:r>
                        <a:rPr lang="ru-RU" sz="1800" dirty="0" smtClean="0">
                          <a:effectLst/>
                          <a:latin typeface="+mn-lt"/>
                          <a:ea typeface="Calibri" panose="020F0502020204030204" pitchFamily="34" charset="0"/>
                        </a:rPr>
                        <a:t>14.08.2019</a:t>
                      </a:r>
                      <a:endParaRPr lang="ru-RU" sz="1800" dirty="0">
                        <a:solidFill>
                          <a:srgbClr val="002060"/>
                        </a:solidFill>
                      </a:endParaRPr>
                    </a:p>
                  </a:txBody>
                  <a:tcPr/>
                </a:tc>
                <a:extLst>
                  <a:ext uri="{0D108BD9-81ED-4DB2-BD59-A6C34878D82A}">
                    <a16:rowId xmlns:a16="http://schemas.microsoft.com/office/drawing/2014/main" val="557724920"/>
                  </a:ext>
                </a:extLst>
              </a:tr>
            </a:tbl>
          </a:graphicData>
        </a:graphic>
      </p:graphicFrame>
      <p:sp>
        <p:nvSpPr>
          <p:cNvPr id="12" name="Прямоугольник 11"/>
          <p:cNvSpPr/>
          <p:nvPr/>
        </p:nvSpPr>
        <p:spPr>
          <a:xfrm>
            <a:off x="1334019" y="584783"/>
            <a:ext cx="7632848" cy="400110"/>
          </a:xfrm>
          <a:prstGeom prst="rect">
            <a:avLst/>
          </a:prstGeom>
        </p:spPr>
        <p:txBody>
          <a:bodyPr wrap="square">
            <a:spAutoFit/>
          </a:bodyPr>
          <a:lstStyle/>
          <a:p>
            <a:pPr lvl="0">
              <a:spcAft>
                <a:spcPts val="750"/>
              </a:spcAft>
            </a:pPr>
            <a:r>
              <a:rPr lang="ru-RU" sz="2000" b="1" dirty="0">
                <a:solidFill>
                  <a:srgbClr val="C00000"/>
                </a:solidFill>
                <a:ea typeface="Calibri" panose="020F0502020204030204" pitchFamily="34" charset="0"/>
              </a:rPr>
              <a:t>Распределение участников ГИА по ППЭ на экзамены</a:t>
            </a:r>
            <a:endParaRPr lang="ru-RU" sz="2000" b="1" dirty="0">
              <a:solidFill>
                <a:srgbClr val="C00000"/>
              </a:solidFill>
              <a:ea typeface="Times New Roman" panose="02020603050405020304" pitchFamily="18" charset="0"/>
            </a:endParaRPr>
          </a:p>
        </p:txBody>
      </p:sp>
      <p:sp>
        <p:nvSpPr>
          <p:cNvPr id="13" name="Прямоугольник 12"/>
          <p:cNvSpPr/>
          <p:nvPr/>
        </p:nvSpPr>
        <p:spPr>
          <a:xfrm>
            <a:off x="323528" y="2729996"/>
            <a:ext cx="5412700" cy="400110"/>
          </a:xfrm>
          <a:prstGeom prst="rect">
            <a:avLst/>
          </a:prstGeom>
        </p:spPr>
        <p:txBody>
          <a:bodyPr wrap="none">
            <a:spAutoFit/>
          </a:bodyPr>
          <a:lstStyle/>
          <a:p>
            <a:pPr lvl="0">
              <a:spcAft>
                <a:spcPts val="750"/>
              </a:spcAft>
            </a:pPr>
            <a:r>
              <a:rPr lang="ru-RU" sz="2000" b="1" dirty="0">
                <a:solidFill>
                  <a:srgbClr val="C00000"/>
                </a:solidFill>
                <a:ea typeface="Calibri" panose="020F0502020204030204" pitchFamily="34" charset="0"/>
              </a:rPr>
              <a:t>Распределение работников ППЭ по экзаменам</a:t>
            </a:r>
            <a:endParaRPr lang="ru-RU" sz="2000" b="1" dirty="0">
              <a:solidFill>
                <a:srgbClr val="C00000"/>
              </a:solidFill>
              <a:ea typeface="Times New Roman" panose="02020603050405020304" pitchFamily="18" charset="0"/>
            </a:endParaRPr>
          </a:p>
        </p:txBody>
      </p:sp>
      <p:graphicFrame>
        <p:nvGraphicFramePr>
          <p:cNvPr id="14" name="Таблица 13"/>
          <p:cNvGraphicFramePr>
            <a:graphicFrameLocks noGrp="1"/>
          </p:cNvGraphicFramePr>
          <p:nvPr>
            <p:extLst>
              <p:ext uri="{D42A27DB-BD31-4B8C-83A1-F6EECF244321}">
                <p14:modId xmlns:p14="http://schemas.microsoft.com/office/powerpoint/2010/main" val="774848922"/>
              </p:ext>
            </p:extLst>
          </p:nvPr>
        </p:nvGraphicFramePr>
        <p:xfrm>
          <a:off x="323528" y="3174608"/>
          <a:ext cx="7416824" cy="1478280"/>
        </p:xfrm>
        <a:graphic>
          <a:graphicData uri="http://schemas.openxmlformats.org/drawingml/2006/table">
            <a:tbl>
              <a:tblPr firstRow="1" bandRow="1">
                <a:tableStyleId>{5C22544A-7EE6-4342-B048-85BDC9FD1C3A}</a:tableStyleId>
              </a:tblPr>
              <a:tblGrid>
                <a:gridCol w="2574133">
                  <a:extLst>
                    <a:ext uri="{9D8B030D-6E8A-4147-A177-3AD203B41FA5}">
                      <a16:colId xmlns:a16="http://schemas.microsoft.com/office/drawing/2014/main" val="2263529396"/>
                    </a:ext>
                  </a:extLst>
                </a:gridCol>
                <a:gridCol w="2370416">
                  <a:extLst>
                    <a:ext uri="{9D8B030D-6E8A-4147-A177-3AD203B41FA5}">
                      <a16:colId xmlns:a16="http://schemas.microsoft.com/office/drawing/2014/main" val="3197161850"/>
                    </a:ext>
                  </a:extLst>
                </a:gridCol>
                <a:gridCol w="2472275">
                  <a:extLst>
                    <a:ext uri="{9D8B030D-6E8A-4147-A177-3AD203B41FA5}">
                      <a16:colId xmlns:a16="http://schemas.microsoft.com/office/drawing/2014/main" val="2940835530"/>
                    </a:ext>
                  </a:extLst>
                </a:gridCol>
              </a:tblGrid>
              <a:tr h="244443">
                <a:tc>
                  <a:txBody>
                    <a:bodyPr/>
                    <a:lstStyle/>
                    <a:p>
                      <a:pPr algn="ctr"/>
                      <a:r>
                        <a:rPr lang="ru-RU" sz="1800" dirty="0" smtClean="0"/>
                        <a:t>Период</a:t>
                      </a:r>
                      <a:endParaRPr lang="ru-RU" sz="1800" dirty="0"/>
                    </a:p>
                  </a:txBody>
                  <a:tcPr/>
                </a:tc>
                <a:tc>
                  <a:txBody>
                    <a:bodyPr/>
                    <a:lstStyle/>
                    <a:p>
                      <a:pPr algn="ctr"/>
                      <a:r>
                        <a:rPr lang="ru-RU" sz="1800" dirty="0" smtClean="0"/>
                        <a:t>ГИА-11</a:t>
                      </a:r>
                      <a:endParaRPr lang="ru-RU" sz="1800" dirty="0"/>
                    </a:p>
                  </a:txBody>
                  <a:tcPr/>
                </a:tc>
                <a:tc>
                  <a:txBody>
                    <a:bodyPr/>
                    <a:lstStyle/>
                    <a:p>
                      <a:pPr algn="ctr"/>
                      <a:r>
                        <a:rPr lang="ru-RU" sz="1800" dirty="0" smtClean="0"/>
                        <a:t>ГИА-9</a:t>
                      </a:r>
                      <a:endParaRPr lang="ru-RU" sz="1800" dirty="0"/>
                    </a:p>
                  </a:txBody>
                  <a:tcPr/>
                </a:tc>
                <a:extLst>
                  <a:ext uri="{0D108BD9-81ED-4DB2-BD59-A6C34878D82A}">
                    <a16:rowId xmlns:a16="http://schemas.microsoft.com/office/drawing/2014/main" val="373246950"/>
                  </a:ext>
                </a:extLst>
              </a:tr>
              <a:tr h="370840">
                <a:tc>
                  <a:txBody>
                    <a:bodyPr/>
                    <a:lstStyle/>
                    <a:p>
                      <a:pPr algn="ctr"/>
                      <a:r>
                        <a:rPr lang="ru-RU" sz="1800" b="1" dirty="0" smtClean="0">
                          <a:solidFill>
                            <a:srgbClr val="002060"/>
                          </a:solidFill>
                        </a:rPr>
                        <a:t>Досрочный</a:t>
                      </a:r>
                      <a:endParaRPr lang="ru-RU" sz="1800" b="1" dirty="0">
                        <a:solidFill>
                          <a:srgbClr val="002060"/>
                        </a:solidFill>
                      </a:endParaRPr>
                    </a:p>
                  </a:txBody>
                  <a:tcPr/>
                </a:tc>
                <a:tc>
                  <a:txBody>
                    <a:bodyPr/>
                    <a:lstStyle/>
                    <a:p>
                      <a:pPr algn="ctr"/>
                      <a:r>
                        <a:rPr lang="ru-RU" sz="1800" dirty="0" smtClean="0">
                          <a:effectLst/>
                          <a:latin typeface="+mn-lt"/>
                          <a:ea typeface="Calibri" panose="020F0502020204030204" pitchFamily="34" charset="0"/>
                        </a:rPr>
                        <a:t>15.02.2019 </a:t>
                      </a:r>
                      <a:endParaRPr lang="ru-RU" sz="1800" dirty="0">
                        <a:solidFill>
                          <a:srgbClr val="002060"/>
                        </a:solidFill>
                      </a:endParaRPr>
                    </a:p>
                  </a:txBody>
                  <a:tcPr/>
                </a:tc>
                <a:tc>
                  <a:txBody>
                    <a:bodyPr/>
                    <a:lstStyle/>
                    <a:p>
                      <a:pPr algn="ctr"/>
                      <a:r>
                        <a:rPr lang="ru-RU" sz="1800" dirty="0" smtClean="0">
                          <a:effectLst/>
                          <a:latin typeface="+mn-lt"/>
                          <a:ea typeface="Calibri" panose="020F0502020204030204" pitchFamily="34" charset="0"/>
                        </a:rPr>
                        <a:t>18.03.2019 </a:t>
                      </a:r>
                      <a:endParaRPr lang="ru-RU" sz="1800" dirty="0">
                        <a:solidFill>
                          <a:srgbClr val="002060"/>
                        </a:solidFill>
                      </a:endParaRPr>
                    </a:p>
                  </a:txBody>
                  <a:tcPr/>
                </a:tc>
                <a:extLst>
                  <a:ext uri="{0D108BD9-81ED-4DB2-BD59-A6C34878D82A}">
                    <a16:rowId xmlns:a16="http://schemas.microsoft.com/office/drawing/2014/main" val="562879068"/>
                  </a:ext>
                </a:extLst>
              </a:tr>
              <a:tr h="370840">
                <a:tc>
                  <a:txBody>
                    <a:bodyPr/>
                    <a:lstStyle/>
                    <a:p>
                      <a:pPr algn="ctr"/>
                      <a:r>
                        <a:rPr lang="ru-RU" sz="1800" b="1" dirty="0" smtClean="0">
                          <a:solidFill>
                            <a:srgbClr val="002060"/>
                          </a:solidFill>
                        </a:rPr>
                        <a:t>Основной</a:t>
                      </a:r>
                      <a:endParaRPr lang="ru-RU" sz="1800" b="1" dirty="0">
                        <a:solidFill>
                          <a:srgbClr val="002060"/>
                        </a:solidFill>
                      </a:endParaRPr>
                    </a:p>
                  </a:txBody>
                  <a:tcPr/>
                </a:tc>
                <a:tc>
                  <a:txBody>
                    <a:bodyPr/>
                    <a:lstStyle/>
                    <a:p>
                      <a:pPr algn="ctr"/>
                      <a:r>
                        <a:rPr lang="ru-RU" sz="1800" dirty="0" smtClean="0">
                          <a:effectLst/>
                          <a:latin typeface="+mn-lt"/>
                          <a:ea typeface="Calibri" panose="020F0502020204030204" pitchFamily="34" charset="0"/>
                        </a:rPr>
                        <a:t>03.05.2019 </a:t>
                      </a:r>
                      <a:endParaRPr lang="ru-RU" sz="1800" dirty="0">
                        <a:solidFill>
                          <a:srgbClr val="002060"/>
                        </a:solidFill>
                      </a:endParaRPr>
                    </a:p>
                  </a:txBody>
                  <a:tcPr/>
                </a:tc>
                <a:tc>
                  <a:txBody>
                    <a:bodyPr/>
                    <a:lstStyle/>
                    <a:p>
                      <a:pPr algn="ctr"/>
                      <a:r>
                        <a:rPr lang="ru-RU" sz="1800" dirty="0" smtClean="0">
                          <a:effectLst/>
                          <a:latin typeface="+mn-lt"/>
                          <a:ea typeface="Calibri" panose="020F0502020204030204" pitchFamily="34" charset="0"/>
                        </a:rPr>
                        <a:t>29.04.2019 </a:t>
                      </a:r>
                      <a:endParaRPr lang="ru-RU" sz="1800" dirty="0">
                        <a:solidFill>
                          <a:srgbClr val="002060"/>
                        </a:solidFill>
                      </a:endParaRPr>
                    </a:p>
                  </a:txBody>
                  <a:tcPr/>
                </a:tc>
                <a:extLst>
                  <a:ext uri="{0D108BD9-81ED-4DB2-BD59-A6C34878D82A}">
                    <a16:rowId xmlns:a16="http://schemas.microsoft.com/office/drawing/2014/main" val="2095108598"/>
                  </a:ext>
                </a:extLst>
              </a:tr>
              <a:tr h="370840">
                <a:tc>
                  <a:txBody>
                    <a:bodyPr/>
                    <a:lstStyle/>
                    <a:p>
                      <a:pPr algn="ctr"/>
                      <a:r>
                        <a:rPr lang="ru-RU" sz="1800" b="1" dirty="0" smtClean="0">
                          <a:solidFill>
                            <a:srgbClr val="002060"/>
                          </a:solidFill>
                        </a:rPr>
                        <a:t>Дополнительный</a:t>
                      </a:r>
                      <a:endParaRPr lang="ru-RU" sz="1800" b="1" dirty="0">
                        <a:solidFill>
                          <a:srgbClr val="002060"/>
                        </a:solidFill>
                      </a:endParaRPr>
                    </a:p>
                  </a:txBody>
                  <a:tcPr/>
                </a:tc>
                <a:tc>
                  <a:txBody>
                    <a:bodyPr/>
                    <a:lstStyle/>
                    <a:p>
                      <a:pPr algn="ctr"/>
                      <a:r>
                        <a:rPr lang="ru-RU" sz="1800" dirty="0" smtClean="0">
                          <a:effectLst/>
                          <a:latin typeface="+mn-lt"/>
                          <a:ea typeface="Calibri" panose="020F0502020204030204" pitchFamily="34" charset="0"/>
                        </a:rPr>
                        <a:t>19.08.2019</a:t>
                      </a:r>
                      <a:endParaRPr lang="ru-RU" sz="1800" dirty="0">
                        <a:solidFill>
                          <a:srgbClr val="002060"/>
                        </a:solidFill>
                      </a:endParaRPr>
                    </a:p>
                  </a:txBody>
                  <a:tcPr/>
                </a:tc>
                <a:tc>
                  <a:txBody>
                    <a:bodyPr/>
                    <a:lstStyle/>
                    <a:p>
                      <a:pPr algn="ctr"/>
                      <a:r>
                        <a:rPr lang="ru-RU" sz="1800" dirty="0" smtClean="0">
                          <a:effectLst/>
                          <a:latin typeface="+mn-lt"/>
                          <a:ea typeface="Calibri" panose="020F0502020204030204" pitchFamily="34" charset="0"/>
                        </a:rPr>
                        <a:t>19.08.2019</a:t>
                      </a:r>
                      <a:endParaRPr lang="ru-RU" sz="1800" dirty="0">
                        <a:solidFill>
                          <a:srgbClr val="002060"/>
                        </a:solidFill>
                      </a:endParaRPr>
                    </a:p>
                  </a:txBody>
                  <a:tcPr/>
                </a:tc>
                <a:extLst>
                  <a:ext uri="{0D108BD9-81ED-4DB2-BD59-A6C34878D82A}">
                    <a16:rowId xmlns:a16="http://schemas.microsoft.com/office/drawing/2014/main" val="2702141589"/>
                  </a:ext>
                </a:extLst>
              </a:tr>
            </a:tbl>
          </a:graphicData>
        </a:graphic>
      </p:graphicFrame>
    </p:spTree>
    <p:extLst>
      <p:ext uri="{BB962C8B-B14F-4D97-AF65-F5344CB8AC3E}">
        <p14:creationId xmlns:p14="http://schemas.microsoft.com/office/powerpoint/2010/main" val="47738263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11</a:t>
            </a:fld>
            <a:endParaRPr lang="ru-RU" dirty="0"/>
          </a:p>
        </p:txBody>
      </p:sp>
      <p:sp>
        <p:nvSpPr>
          <p:cNvPr id="4" name="Прямоугольник 3"/>
          <p:cNvSpPr/>
          <p:nvPr/>
        </p:nvSpPr>
        <p:spPr>
          <a:xfrm>
            <a:off x="1403648" y="51470"/>
            <a:ext cx="7632848" cy="492443"/>
          </a:xfrm>
          <a:prstGeom prst="rect">
            <a:avLst/>
          </a:prstGeom>
        </p:spPr>
        <p:txBody>
          <a:bodyPr wrap="square">
            <a:spAutoFit/>
          </a:bodyPr>
          <a:lstStyle/>
          <a:p>
            <a:pPr algn="ctr" fontAlgn="base"/>
            <a:r>
              <a:rPr lang="ru-RU" sz="2600" b="1" dirty="0" smtClean="0">
                <a:solidFill>
                  <a:srgbClr val="002060"/>
                </a:solidFill>
                <a:effectLst>
                  <a:outerShdw blurRad="38100" dist="38100" dir="2700000" algn="tl">
                    <a:srgbClr val="000000">
                      <a:alpha val="43137"/>
                    </a:srgbClr>
                  </a:outerShdw>
                </a:effectLst>
              </a:rPr>
              <a:t>Контрольно-измерительные материалы</a:t>
            </a:r>
            <a:endParaRPr lang="ru-RU" sz="2600" b="1" dirty="0">
              <a:solidFill>
                <a:srgbClr val="002060"/>
              </a:solidFill>
              <a:effectLst>
                <a:outerShdw blurRad="38100" dist="38100" dir="2700000" algn="tl">
                  <a:srgbClr val="000000">
                    <a:alpha val="43137"/>
                  </a:srgbClr>
                </a:outerShdw>
              </a:effectLst>
            </a:endParaRPr>
          </a:p>
        </p:txBody>
      </p:sp>
      <p:sp>
        <p:nvSpPr>
          <p:cNvPr id="3" name="Прямоугольник 2"/>
          <p:cNvSpPr/>
          <p:nvPr/>
        </p:nvSpPr>
        <p:spPr>
          <a:xfrm>
            <a:off x="1979712" y="627534"/>
            <a:ext cx="6912768" cy="923330"/>
          </a:xfrm>
          <a:prstGeom prst="rect">
            <a:avLst/>
          </a:prstGeom>
        </p:spPr>
        <p:txBody>
          <a:bodyPr wrap="square">
            <a:spAutoFit/>
          </a:bodyPr>
          <a:lstStyle/>
          <a:p>
            <a:pPr algn="ctr"/>
            <a:r>
              <a:rPr lang="ru-RU" b="1" dirty="0" smtClean="0">
                <a:solidFill>
                  <a:srgbClr val="C00000"/>
                </a:solidFill>
                <a:ea typeface="Times New Roman" panose="02020603050405020304" pitchFamily="18" charset="0"/>
              </a:rPr>
              <a:t>Официальный сайт </a:t>
            </a:r>
          </a:p>
          <a:p>
            <a:pPr algn="ctr"/>
            <a:r>
              <a:rPr lang="ru-RU" b="1" dirty="0" smtClean="0">
                <a:solidFill>
                  <a:srgbClr val="C00000"/>
                </a:solidFill>
                <a:ea typeface="Times New Roman" panose="02020603050405020304" pitchFamily="18" charset="0"/>
              </a:rPr>
              <a:t>ФГБНУ «Федеральный институт педагогических измерений» http://www.fipi.ru</a:t>
            </a:r>
            <a:endParaRPr lang="ru-RU" b="1" dirty="0">
              <a:solidFill>
                <a:srgbClr val="C00000"/>
              </a:solidFill>
              <a:ea typeface="Times New Roman" panose="02020603050405020304" pitchFamily="18" charset="0"/>
            </a:endParaRPr>
          </a:p>
        </p:txBody>
      </p:sp>
      <p:sp>
        <p:nvSpPr>
          <p:cNvPr id="5" name="TextBox 4"/>
          <p:cNvSpPr txBox="1"/>
          <p:nvPr/>
        </p:nvSpPr>
        <p:spPr>
          <a:xfrm>
            <a:off x="611560" y="1575191"/>
            <a:ext cx="8208912" cy="2800767"/>
          </a:xfrm>
          <a:prstGeom prst="rect">
            <a:avLst/>
          </a:prstGeom>
          <a:noFill/>
        </p:spPr>
        <p:txBody>
          <a:bodyPr wrap="square" rtlCol="0">
            <a:spAutoFit/>
          </a:bodyPr>
          <a:lstStyle/>
          <a:p>
            <a:r>
              <a:rPr lang="ru-RU" sz="1600" u="sng" dirty="0" smtClean="0">
                <a:solidFill>
                  <a:srgbClr val="002060"/>
                </a:solidFill>
              </a:rPr>
              <a:t>Открытый банк заданий ЕГЭ</a:t>
            </a:r>
          </a:p>
          <a:p>
            <a:endParaRPr lang="ru-RU" sz="1600" dirty="0" smtClean="0">
              <a:solidFill>
                <a:srgbClr val="002060"/>
              </a:solidFill>
            </a:endParaRPr>
          </a:p>
          <a:p>
            <a:r>
              <a:rPr lang="ru-RU" sz="1600" u="sng" dirty="0" smtClean="0">
                <a:solidFill>
                  <a:srgbClr val="002060"/>
                </a:solidFill>
              </a:rPr>
              <a:t>Открытый </a:t>
            </a:r>
            <a:r>
              <a:rPr lang="ru-RU" sz="1600" u="sng" dirty="0">
                <a:solidFill>
                  <a:srgbClr val="002060"/>
                </a:solidFill>
              </a:rPr>
              <a:t>банк заданий </a:t>
            </a:r>
            <a:r>
              <a:rPr lang="ru-RU" sz="1600" u="sng" dirty="0" smtClean="0">
                <a:solidFill>
                  <a:srgbClr val="002060"/>
                </a:solidFill>
              </a:rPr>
              <a:t>ОГЭ</a:t>
            </a:r>
            <a:endParaRPr lang="ru-RU" sz="1600" u="sng" dirty="0">
              <a:solidFill>
                <a:srgbClr val="002060"/>
              </a:solidFill>
            </a:endParaRPr>
          </a:p>
          <a:p>
            <a:endParaRPr lang="ru-RU" sz="1600" dirty="0">
              <a:solidFill>
                <a:srgbClr val="002060"/>
              </a:solidFill>
            </a:endParaRPr>
          </a:p>
          <a:p>
            <a:r>
              <a:rPr lang="ru-RU" sz="1600" u="sng" dirty="0" smtClean="0">
                <a:solidFill>
                  <a:srgbClr val="002060"/>
                </a:solidFill>
              </a:rPr>
              <a:t>Демоверсии 2019 по учебным предметам</a:t>
            </a:r>
          </a:p>
          <a:p>
            <a:endParaRPr lang="ru-RU" sz="1600" u="sng" dirty="0">
              <a:solidFill>
                <a:srgbClr val="002060"/>
              </a:solidFill>
            </a:endParaRPr>
          </a:p>
          <a:p>
            <a:r>
              <a:rPr lang="ru-RU" sz="1600" u="sng" dirty="0">
                <a:solidFill>
                  <a:srgbClr val="002060"/>
                </a:solidFill>
              </a:rPr>
              <a:t>Тренировочные сборники для подготовки к ГИА-2019 обучающихся с </a:t>
            </a:r>
            <a:r>
              <a:rPr lang="ru-RU" sz="1600" u="sng" dirty="0" smtClean="0">
                <a:solidFill>
                  <a:srgbClr val="002060"/>
                </a:solidFill>
              </a:rPr>
              <a:t>ОВЗ</a:t>
            </a:r>
          </a:p>
          <a:p>
            <a:endParaRPr lang="ru-RU" sz="1600" u="sng" dirty="0" smtClean="0">
              <a:solidFill>
                <a:srgbClr val="002060"/>
              </a:solidFill>
            </a:endParaRPr>
          </a:p>
          <a:p>
            <a:r>
              <a:rPr lang="ru-RU" sz="1600" u="sng" dirty="0" smtClean="0">
                <a:solidFill>
                  <a:srgbClr val="002060"/>
                </a:solidFill>
              </a:rPr>
              <a:t>Нормативные документы</a:t>
            </a:r>
          </a:p>
          <a:p>
            <a:endParaRPr lang="ru-RU" sz="1600" u="sng" dirty="0">
              <a:solidFill>
                <a:srgbClr val="002060"/>
              </a:solidFill>
            </a:endParaRPr>
          </a:p>
          <a:p>
            <a:r>
              <a:rPr lang="ru-RU" sz="1600" u="sng" dirty="0" smtClean="0">
                <a:solidFill>
                  <a:srgbClr val="002060"/>
                </a:solidFill>
              </a:rPr>
              <a:t>Материалы для предметных комиссий</a:t>
            </a:r>
            <a:endParaRPr lang="ru-RU" sz="1600" u="sng" dirty="0">
              <a:solidFill>
                <a:srgbClr val="002060"/>
              </a:solidFill>
            </a:endParaRPr>
          </a:p>
        </p:txBody>
      </p:sp>
    </p:spTree>
    <p:extLst>
      <p:ext uri="{BB962C8B-B14F-4D97-AF65-F5344CB8AC3E}">
        <p14:creationId xmlns:p14="http://schemas.microsoft.com/office/powerpoint/2010/main" val="576728788"/>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12</a:t>
            </a:fld>
            <a:endParaRPr lang="ru-RU" dirty="0"/>
          </a:p>
        </p:txBody>
      </p:sp>
      <p:sp>
        <p:nvSpPr>
          <p:cNvPr id="4" name="Прямоугольник 3"/>
          <p:cNvSpPr/>
          <p:nvPr/>
        </p:nvSpPr>
        <p:spPr>
          <a:xfrm>
            <a:off x="1403648" y="51470"/>
            <a:ext cx="7632848" cy="492443"/>
          </a:xfrm>
          <a:prstGeom prst="rect">
            <a:avLst/>
          </a:prstGeom>
        </p:spPr>
        <p:txBody>
          <a:bodyPr wrap="square">
            <a:spAutoFit/>
          </a:bodyPr>
          <a:lstStyle/>
          <a:p>
            <a:pPr algn="ctr" fontAlgn="base"/>
            <a:r>
              <a:rPr lang="ru-RU" sz="2600" b="1" dirty="0">
                <a:solidFill>
                  <a:srgbClr val="002060"/>
                </a:solidFill>
                <a:effectLst>
                  <a:outerShdw blurRad="38100" dist="38100" dir="2700000" algn="tl">
                    <a:srgbClr val="000000">
                      <a:alpha val="43137"/>
                    </a:srgbClr>
                  </a:outerShdw>
                </a:effectLst>
              </a:rPr>
              <a:t>Изменения в КИМ ЕГЭ 2019 </a:t>
            </a:r>
          </a:p>
        </p:txBody>
      </p:sp>
      <p:sp>
        <p:nvSpPr>
          <p:cNvPr id="3" name="Прямоугольник 2"/>
          <p:cNvSpPr/>
          <p:nvPr/>
        </p:nvSpPr>
        <p:spPr>
          <a:xfrm>
            <a:off x="251520" y="3801208"/>
            <a:ext cx="8712968" cy="923330"/>
          </a:xfrm>
          <a:prstGeom prst="rect">
            <a:avLst/>
          </a:prstGeom>
        </p:spPr>
        <p:txBody>
          <a:bodyPr wrap="square">
            <a:spAutoFit/>
          </a:bodyPr>
          <a:lstStyle/>
          <a:p>
            <a:pPr algn="just"/>
            <a:r>
              <a:rPr lang="ru-RU" b="1" dirty="0">
                <a:solidFill>
                  <a:srgbClr val="C00000"/>
                </a:solidFill>
                <a:ea typeface="Times New Roman" panose="02020603050405020304" pitchFamily="18" charset="0"/>
              </a:rPr>
              <a:t>Серьезная проблема: </a:t>
            </a:r>
            <a:endParaRPr lang="ru-RU" b="1" dirty="0" smtClean="0">
              <a:solidFill>
                <a:srgbClr val="C00000"/>
              </a:solidFill>
              <a:ea typeface="Times New Roman" panose="02020603050405020304" pitchFamily="18" charset="0"/>
            </a:endParaRPr>
          </a:p>
          <a:p>
            <a:pPr algn="just"/>
            <a:r>
              <a:rPr lang="ru-RU" i="1" dirty="0" smtClean="0">
                <a:solidFill>
                  <a:srgbClr val="C00000"/>
                </a:solidFill>
                <a:ea typeface="Times New Roman" panose="02020603050405020304" pitchFamily="18" charset="0"/>
              </a:rPr>
              <a:t>сложившаяся </a:t>
            </a:r>
            <a:r>
              <a:rPr lang="ru-RU" i="1" dirty="0">
                <a:solidFill>
                  <a:srgbClr val="C00000"/>
                </a:solidFill>
                <a:ea typeface="Times New Roman" panose="02020603050405020304" pitchFamily="18" charset="0"/>
              </a:rPr>
              <a:t>практика «натаскивания» </a:t>
            </a:r>
            <a:r>
              <a:rPr lang="ru-RU" i="1" dirty="0" smtClean="0">
                <a:solidFill>
                  <a:srgbClr val="C00000"/>
                </a:solidFill>
                <a:ea typeface="Times New Roman" panose="02020603050405020304" pitchFamily="18" charset="0"/>
              </a:rPr>
              <a:t>на </a:t>
            </a:r>
            <a:r>
              <a:rPr lang="ru-RU" i="1" dirty="0">
                <a:solidFill>
                  <a:srgbClr val="C00000"/>
                </a:solidFill>
                <a:ea typeface="Times New Roman" panose="02020603050405020304" pitchFamily="18" charset="0"/>
              </a:rPr>
              <a:t>модели заданий ЕГЭ, </a:t>
            </a:r>
            <a:endParaRPr lang="ru-RU" i="1" dirty="0" smtClean="0">
              <a:solidFill>
                <a:srgbClr val="C00000"/>
              </a:solidFill>
              <a:ea typeface="Times New Roman" panose="02020603050405020304" pitchFamily="18" charset="0"/>
            </a:endParaRPr>
          </a:p>
          <a:p>
            <a:pPr algn="just"/>
            <a:r>
              <a:rPr lang="ru-RU" i="1" dirty="0" smtClean="0">
                <a:solidFill>
                  <a:srgbClr val="C00000"/>
                </a:solidFill>
                <a:ea typeface="Times New Roman" panose="02020603050405020304" pitchFamily="18" charset="0"/>
              </a:rPr>
              <a:t>использование </a:t>
            </a:r>
            <a:r>
              <a:rPr lang="ru-RU" i="1" dirty="0">
                <a:solidFill>
                  <a:srgbClr val="C00000"/>
                </a:solidFill>
                <a:ea typeface="Times New Roman" panose="02020603050405020304" pitchFamily="18" charset="0"/>
              </a:rPr>
              <a:t>«домашних заготовок</a:t>
            </a:r>
            <a:r>
              <a:rPr lang="ru-RU" i="1" dirty="0" smtClean="0">
                <a:solidFill>
                  <a:srgbClr val="C00000"/>
                </a:solidFill>
                <a:ea typeface="Times New Roman" panose="02020603050405020304" pitchFamily="18" charset="0"/>
              </a:rPr>
              <a:t>»</a:t>
            </a:r>
            <a:endParaRPr lang="ru-RU" i="1" dirty="0">
              <a:solidFill>
                <a:srgbClr val="C00000"/>
              </a:solidFill>
              <a:ea typeface="Times New Roman" panose="02020603050405020304" pitchFamily="18" charset="0"/>
            </a:endParaRPr>
          </a:p>
        </p:txBody>
      </p:sp>
      <p:sp>
        <p:nvSpPr>
          <p:cNvPr id="5" name="TextBox 4"/>
          <p:cNvSpPr txBox="1"/>
          <p:nvPr/>
        </p:nvSpPr>
        <p:spPr>
          <a:xfrm>
            <a:off x="1403648" y="618289"/>
            <a:ext cx="7416824" cy="3108543"/>
          </a:xfrm>
          <a:prstGeom prst="rect">
            <a:avLst/>
          </a:prstGeom>
          <a:noFill/>
        </p:spPr>
        <p:txBody>
          <a:bodyPr wrap="square" rtlCol="0">
            <a:spAutoFit/>
          </a:bodyPr>
          <a:lstStyle/>
          <a:p>
            <a:r>
              <a:rPr lang="ru-RU" sz="1400" u="sng" dirty="0">
                <a:solidFill>
                  <a:srgbClr val="002060"/>
                </a:solidFill>
              </a:rPr>
              <a:t>Русский язык</a:t>
            </a:r>
          </a:p>
          <a:p>
            <a:r>
              <a:rPr lang="ru-RU" sz="1400" dirty="0">
                <a:solidFill>
                  <a:srgbClr val="002060"/>
                </a:solidFill>
              </a:rPr>
              <a:t>-  отказ от аргументации на основе читательского опыта</a:t>
            </a:r>
          </a:p>
          <a:p>
            <a:r>
              <a:rPr lang="ru-RU" sz="1400" dirty="0">
                <a:solidFill>
                  <a:srgbClr val="002060"/>
                </a:solidFill>
              </a:rPr>
              <a:t>акцент на функциональное чтение</a:t>
            </a:r>
          </a:p>
          <a:p>
            <a:endParaRPr lang="ru-RU" sz="1400" dirty="0">
              <a:solidFill>
                <a:srgbClr val="002060"/>
              </a:solidFill>
            </a:endParaRPr>
          </a:p>
          <a:p>
            <a:r>
              <a:rPr lang="ru-RU" sz="1400" u="sng" dirty="0" smtClean="0">
                <a:solidFill>
                  <a:srgbClr val="002060"/>
                </a:solidFill>
              </a:rPr>
              <a:t>Обществознание</a:t>
            </a:r>
            <a:endParaRPr lang="ru-RU" sz="1400" u="sng" dirty="0">
              <a:solidFill>
                <a:srgbClr val="002060"/>
              </a:solidFill>
            </a:endParaRPr>
          </a:p>
          <a:p>
            <a:r>
              <a:rPr lang="ru-RU" sz="1400" dirty="0">
                <a:solidFill>
                  <a:srgbClr val="002060"/>
                </a:solidFill>
              </a:rPr>
              <a:t>совершенствование формулировок заданий (мини-сочинение, </a:t>
            </a:r>
            <a:r>
              <a:rPr lang="ru-RU" sz="1400" dirty="0" smtClean="0">
                <a:solidFill>
                  <a:srgbClr val="002060"/>
                </a:solidFill>
              </a:rPr>
              <a:t>составление </a:t>
            </a:r>
            <a:r>
              <a:rPr lang="ru-RU" sz="1400" dirty="0">
                <a:solidFill>
                  <a:srgbClr val="002060"/>
                </a:solidFill>
              </a:rPr>
              <a:t>плана и др.) и системы оценивания мини-сочинения </a:t>
            </a:r>
            <a:r>
              <a:rPr lang="ru-RU" sz="1400" dirty="0" smtClean="0">
                <a:solidFill>
                  <a:srgbClr val="002060"/>
                </a:solidFill>
              </a:rPr>
              <a:t>(</a:t>
            </a:r>
            <a:r>
              <a:rPr lang="ru-RU" sz="1400" dirty="0">
                <a:solidFill>
                  <a:srgbClr val="002060"/>
                </a:solidFill>
              </a:rPr>
              <a:t>исключение использования «домашних заготовок»)</a:t>
            </a:r>
          </a:p>
          <a:p>
            <a:endParaRPr lang="ru-RU" sz="1400" dirty="0">
              <a:solidFill>
                <a:srgbClr val="002060"/>
              </a:solidFill>
            </a:endParaRPr>
          </a:p>
          <a:p>
            <a:r>
              <a:rPr lang="ru-RU" sz="1400" u="sng" dirty="0" smtClean="0">
                <a:solidFill>
                  <a:srgbClr val="002060"/>
                </a:solidFill>
              </a:rPr>
              <a:t>История</a:t>
            </a:r>
            <a:endParaRPr lang="ru-RU" sz="1400" u="sng" dirty="0">
              <a:solidFill>
                <a:srgbClr val="002060"/>
              </a:solidFill>
            </a:endParaRPr>
          </a:p>
          <a:p>
            <a:r>
              <a:rPr lang="ru-RU" sz="1400" dirty="0">
                <a:solidFill>
                  <a:srgbClr val="002060"/>
                </a:solidFill>
              </a:rPr>
              <a:t>дополнительные инструкции по выполнению заданий </a:t>
            </a:r>
            <a:r>
              <a:rPr lang="ru-RU" sz="1400" dirty="0" smtClean="0">
                <a:solidFill>
                  <a:srgbClr val="002060"/>
                </a:solidFill>
              </a:rPr>
              <a:t>(</a:t>
            </a:r>
            <a:r>
              <a:rPr lang="ru-RU" sz="1400" dirty="0">
                <a:solidFill>
                  <a:srgbClr val="002060"/>
                </a:solidFill>
              </a:rPr>
              <a:t>предотвращение ситуаций, когда участник ЕГЭ вместо ответа </a:t>
            </a:r>
            <a:r>
              <a:rPr lang="ru-RU" sz="1400" dirty="0" smtClean="0">
                <a:solidFill>
                  <a:srgbClr val="002060"/>
                </a:solidFill>
              </a:rPr>
              <a:t>на </a:t>
            </a:r>
            <a:r>
              <a:rPr lang="ru-RU" sz="1400" dirty="0">
                <a:solidFill>
                  <a:srgbClr val="002060"/>
                </a:solidFill>
              </a:rPr>
              <a:t>вопрос переписывает весь текст исторического источника)</a:t>
            </a:r>
          </a:p>
          <a:p>
            <a:endParaRPr lang="ru-RU" sz="1400" dirty="0">
              <a:solidFill>
                <a:srgbClr val="002060"/>
              </a:solidFill>
            </a:endParaRPr>
          </a:p>
          <a:p>
            <a:r>
              <a:rPr lang="ru-RU" sz="1400" dirty="0" smtClean="0">
                <a:solidFill>
                  <a:srgbClr val="002060"/>
                </a:solidFill>
              </a:rPr>
              <a:t>Иностранный </a:t>
            </a:r>
            <a:r>
              <a:rPr lang="ru-RU" sz="1400" dirty="0">
                <a:solidFill>
                  <a:srgbClr val="002060"/>
                </a:solidFill>
              </a:rPr>
              <a:t>язык</a:t>
            </a:r>
          </a:p>
          <a:p>
            <a:r>
              <a:rPr lang="ru-RU" sz="1400" dirty="0">
                <a:solidFill>
                  <a:srgbClr val="002060"/>
                </a:solidFill>
              </a:rPr>
              <a:t>введена вторая (альтернативная) тема сочинения-рассуждения </a:t>
            </a:r>
            <a:r>
              <a:rPr lang="ru-RU" sz="1400" dirty="0" smtClean="0">
                <a:solidFill>
                  <a:srgbClr val="002060"/>
                </a:solidFill>
              </a:rPr>
              <a:t>«</a:t>
            </a:r>
            <a:r>
              <a:rPr lang="ru-RU" sz="1400" dirty="0">
                <a:solidFill>
                  <a:srgbClr val="002060"/>
                </a:solidFill>
              </a:rPr>
              <a:t>Мое мнение» (задание 40</a:t>
            </a:r>
            <a:r>
              <a:rPr lang="ru-RU" sz="1400" dirty="0" smtClean="0">
                <a:solidFill>
                  <a:srgbClr val="002060"/>
                </a:solidFill>
              </a:rPr>
              <a:t>)</a:t>
            </a:r>
            <a:endParaRPr lang="ru-RU" sz="1400" dirty="0">
              <a:solidFill>
                <a:srgbClr val="002060"/>
              </a:solidFill>
            </a:endParaRPr>
          </a:p>
        </p:txBody>
      </p:sp>
    </p:spTree>
    <p:extLst>
      <p:ext uri="{BB962C8B-B14F-4D97-AF65-F5344CB8AC3E}">
        <p14:creationId xmlns:p14="http://schemas.microsoft.com/office/powerpoint/2010/main" val="1470691712"/>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13</a:t>
            </a:fld>
            <a:endParaRPr lang="ru-RU" dirty="0"/>
          </a:p>
        </p:txBody>
      </p:sp>
      <p:sp>
        <p:nvSpPr>
          <p:cNvPr id="4" name="Прямоугольник 3"/>
          <p:cNvSpPr/>
          <p:nvPr/>
        </p:nvSpPr>
        <p:spPr>
          <a:xfrm>
            <a:off x="1403648" y="51470"/>
            <a:ext cx="7632848" cy="492443"/>
          </a:xfrm>
          <a:prstGeom prst="rect">
            <a:avLst/>
          </a:prstGeom>
        </p:spPr>
        <p:txBody>
          <a:bodyPr wrap="square">
            <a:spAutoFit/>
          </a:bodyPr>
          <a:lstStyle/>
          <a:p>
            <a:pPr algn="ctr" fontAlgn="base"/>
            <a:r>
              <a:rPr lang="ru-RU" sz="2600" b="1" dirty="0" smtClean="0">
                <a:solidFill>
                  <a:srgbClr val="002060"/>
                </a:solidFill>
                <a:effectLst>
                  <a:outerShdw blurRad="38100" dist="38100" dir="2700000" algn="tl">
                    <a:srgbClr val="000000">
                      <a:alpha val="43137"/>
                    </a:srgbClr>
                  </a:outerShdw>
                </a:effectLst>
              </a:rPr>
              <a:t>«Горячая линия» </a:t>
            </a:r>
            <a:endParaRPr lang="ru-RU" sz="2600" b="1" dirty="0">
              <a:solidFill>
                <a:srgbClr val="002060"/>
              </a:solidFill>
              <a:effectLst>
                <a:outerShdw blurRad="38100" dist="38100" dir="2700000" algn="tl">
                  <a:srgbClr val="000000">
                    <a:alpha val="43137"/>
                  </a:srgbClr>
                </a:outerShdw>
              </a:effectLst>
            </a:endParaRPr>
          </a:p>
        </p:txBody>
      </p:sp>
      <p:sp>
        <p:nvSpPr>
          <p:cNvPr id="3" name="Прямоугольник 2"/>
          <p:cNvSpPr/>
          <p:nvPr/>
        </p:nvSpPr>
        <p:spPr>
          <a:xfrm>
            <a:off x="1187624" y="698554"/>
            <a:ext cx="7704856" cy="2554545"/>
          </a:xfrm>
          <a:prstGeom prst="rect">
            <a:avLst/>
          </a:prstGeom>
        </p:spPr>
        <p:txBody>
          <a:bodyPr wrap="square">
            <a:spAutoFit/>
          </a:bodyPr>
          <a:lstStyle/>
          <a:p>
            <a:pPr algn="just"/>
            <a:r>
              <a:rPr lang="ru-RU" sz="1600" dirty="0" smtClean="0">
                <a:solidFill>
                  <a:srgbClr val="C00000"/>
                </a:solidFill>
                <a:ea typeface="Times New Roman" panose="02020603050405020304" pitchFamily="18" charset="0"/>
              </a:rPr>
              <a:t>8(843</a:t>
            </a:r>
            <a:r>
              <a:rPr lang="ru-RU" sz="1600" dirty="0">
                <a:solidFill>
                  <a:srgbClr val="C00000"/>
                </a:solidFill>
                <a:ea typeface="Times New Roman" panose="02020603050405020304" pitchFamily="18" charset="0"/>
              </a:rPr>
              <a:t>) 294-95-06 </a:t>
            </a:r>
            <a:r>
              <a:rPr lang="ru-RU" sz="1600" dirty="0">
                <a:solidFill>
                  <a:srgbClr val="002060"/>
                </a:solidFill>
                <a:ea typeface="Times New Roman" panose="02020603050405020304" pitchFamily="18" charset="0"/>
              </a:rPr>
              <a:t>- отдел общего образования и итоговой аттестации обучающихся Министерства образования и науки Республики </a:t>
            </a:r>
            <a:r>
              <a:rPr lang="ru-RU" sz="1600" dirty="0" smtClean="0">
                <a:solidFill>
                  <a:srgbClr val="002060"/>
                </a:solidFill>
                <a:ea typeface="Times New Roman" panose="02020603050405020304" pitchFamily="18" charset="0"/>
              </a:rPr>
              <a:t>Татарстан</a:t>
            </a:r>
          </a:p>
          <a:p>
            <a:pPr algn="just"/>
            <a:endParaRPr lang="ru-RU" sz="1600" dirty="0">
              <a:solidFill>
                <a:srgbClr val="002060"/>
              </a:solidFill>
              <a:ea typeface="Times New Roman" panose="02020603050405020304" pitchFamily="18" charset="0"/>
            </a:endParaRPr>
          </a:p>
          <a:p>
            <a:pPr algn="just"/>
            <a:r>
              <a:rPr lang="ru-RU" sz="1600" dirty="0">
                <a:solidFill>
                  <a:srgbClr val="C00000"/>
                </a:solidFill>
                <a:ea typeface="Times New Roman" panose="02020603050405020304" pitchFamily="18" charset="0"/>
              </a:rPr>
              <a:t>8(843) 237-74-84 </a:t>
            </a:r>
            <a:r>
              <a:rPr lang="ru-RU" sz="1600" dirty="0">
                <a:solidFill>
                  <a:srgbClr val="002060"/>
                </a:solidFill>
                <a:ea typeface="Times New Roman" panose="02020603050405020304" pitchFamily="18" charset="0"/>
              </a:rPr>
              <a:t>- Департамент надзора и контроля в сфере образования Министерства образования и науки Республики </a:t>
            </a:r>
            <a:r>
              <a:rPr lang="ru-RU" sz="1600" dirty="0" smtClean="0">
                <a:solidFill>
                  <a:srgbClr val="002060"/>
                </a:solidFill>
                <a:ea typeface="Times New Roman" panose="02020603050405020304" pitchFamily="18" charset="0"/>
              </a:rPr>
              <a:t>Татарстан</a:t>
            </a:r>
          </a:p>
          <a:p>
            <a:pPr algn="just"/>
            <a:endParaRPr lang="ru-RU" sz="1600" dirty="0">
              <a:solidFill>
                <a:srgbClr val="002060"/>
              </a:solidFill>
              <a:ea typeface="Times New Roman" panose="02020603050405020304" pitchFamily="18" charset="0"/>
            </a:endParaRPr>
          </a:p>
          <a:p>
            <a:pPr algn="just"/>
            <a:r>
              <a:rPr lang="ru-RU" sz="1600" dirty="0" smtClean="0">
                <a:solidFill>
                  <a:srgbClr val="002060"/>
                </a:solidFill>
                <a:ea typeface="Times New Roman" panose="02020603050405020304" pitchFamily="18" charset="0"/>
              </a:rPr>
              <a:t>Режим </a:t>
            </a:r>
            <a:r>
              <a:rPr lang="ru-RU" sz="1600" dirty="0">
                <a:solidFill>
                  <a:srgbClr val="002060"/>
                </a:solidFill>
                <a:ea typeface="Times New Roman" panose="02020603050405020304" pitchFamily="18" charset="0"/>
              </a:rPr>
              <a:t>работы телефонов «горячей линии»                                               </a:t>
            </a:r>
            <a:endParaRPr lang="ru-RU" sz="1600" dirty="0" smtClean="0">
              <a:solidFill>
                <a:srgbClr val="002060"/>
              </a:solidFill>
              <a:ea typeface="Times New Roman" panose="02020603050405020304" pitchFamily="18" charset="0"/>
            </a:endParaRPr>
          </a:p>
          <a:p>
            <a:pPr algn="just"/>
            <a:r>
              <a:rPr lang="ru-RU" sz="1600" dirty="0" smtClean="0">
                <a:solidFill>
                  <a:srgbClr val="C00000"/>
                </a:solidFill>
                <a:ea typeface="Times New Roman" panose="02020603050405020304" pitchFamily="18" charset="0"/>
              </a:rPr>
              <a:t>с </a:t>
            </a:r>
            <a:r>
              <a:rPr lang="ru-RU" sz="1600" dirty="0">
                <a:solidFill>
                  <a:srgbClr val="C00000"/>
                </a:solidFill>
                <a:ea typeface="Times New Roman" panose="02020603050405020304" pitchFamily="18" charset="0"/>
              </a:rPr>
              <a:t>09.00 часов до 18.00 часов </a:t>
            </a:r>
            <a:r>
              <a:rPr lang="ru-RU" sz="1600" dirty="0">
                <a:solidFill>
                  <a:srgbClr val="002060"/>
                </a:solidFill>
                <a:ea typeface="Times New Roman" panose="02020603050405020304" pitchFamily="18" charset="0"/>
              </a:rPr>
              <a:t>(понедельник - пятница, за исключением нерабочих праздничных дней)</a:t>
            </a:r>
          </a:p>
          <a:p>
            <a:pPr algn="just"/>
            <a:endParaRPr lang="ru-RU" sz="1600" dirty="0">
              <a:solidFill>
                <a:srgbClr val="002060"/>
              </a:solidFill>
            </a:endParaRPr>
          </a:p>
        </p:txBody>
      </p:sp>
      <p:sp>
        <p:nvSpPr>
          <p:cNvPr id="5" name="TextBox 4"/>
          <p:cNvSpPr txBox="1"/>
          <p:nvPr/>
        </p:nvSpPr>
        <p:spPr>
          <a:xfrm>
            <a:off x="251520" y="3147814"/>
            <a:ext cx="8784976" cy="1815882"/>
          </a:xfrm>
          <a:prstGeom prst="rect">
            <a:avLst/>
          </a:prstGeom>
          <a:noFill/>
        </p:spPr>
        <p:txBody>
          <a:bodyPr wrap="square" rtlCol="0">
            <a:spAutoFit/>
          </a:bodyPr>
          <a:lstStyle/>
          <a:p>
            <a:r>
              <a:rPr lang="ru-RU" sz="1600" b="1" dirty="0" smtClean="0">
                <a:solidFill>
                  <a:srgbClr val="C00000"/>
                </a:solidFill>
              </a:rPr>
              <a:t>Телефоны </a:t>
            </a:r>
            <a:r>
              <a:rPr lang="ru-RU" sz="1600" b="1" dirty="0">
                <a:solidFill>
                  <a:srgbClr val="C00000"/>
                </a:solidFill>
              </a:rPr>
              <a:t>муниципальной «горячей линии» </a:t>
            </a:r>
            <a:endParaRPr lang="ru-RU" sz="1600" b="1" dirty="0" smtClean="0">
              <a:solidFill>
                <a:srgbClr val="C00000"/>
              </a:solidFill>
            </a:endParaRPr>
          </a:p>
          <a:p>
            <a:r>
              <a:rPr lang="ru-RU" sz="1600" dirty="0" smtClean="0">
                <a:solidFill>
                  <a:srgbClr val="002060"/>
                </a:solidFill>
              </a:rPr>
              <a:t>по </a:t>
            </a:r>
            <a:r>
              <a:rPr lang="ru-RU" sz="1600" dirty="0">
                <a:solidFill>
                  <a:srgbClr val="002060"/>
                </a:solidFill>
              </a:rPr>
              <a:t>вопросам организации и проведения государственной итоговой аттестации по образовательным программам основного общего и среднего общего </a:t>
            </a:r>
            <a:r>
              <a:rPr lang="ru-RU" sz="1600" dirty="0" smtClean="0">
                <a:solidFill>
                  <a:srgbClr val="002060"/>
                </a:solidFill>
              </a:rPr>
              <a:t>образования</a:t>
            </a:r>
          </a:p>
          <a:p>
            <a:endParaRPr lang="ru-RU" sz="1600" dirty="0">
              <a:solidFill>
                <a:srgbClr val="C00000"/>
              </a:solidFill>
            </a:endParaRPr>
          </a:p>
          <a:p>
            <a:r>
              <a:rPr lang="ru-RU" sz="1600" dirty="0" smtClean="0">
                <a:solidFill>
                  <a:srgbClr val="002060"/>
                </a:solidFill>
              </a:rPr>
              <a:t>Публикация телефонов «горячей линии» на официальном сайте каждой школы и управления образования</a:t>
            </a:r>
            <a:endParaRPr lang="ru-RU" sz="1600" dirty="0">
              <a:solidFill>
                <a:srgbClr val="002060"/>
              </a:solidFill>
            </a:endParaRPr>
          </a:p>
          <a:p>
            <a:endParaRPr lang="ru-RU" sz="1600" dirty="0"/>
          </a:p>
        </p:txBody>
      </p:sp>
    </p:spTree>
    <p:extLst>
      <p:ext uri="{BB962C8B-B14F-4D97-AF65-F5344CB8AC3E}">
        <p14:creationId xmlns:p14="http://schemas.microsoft.com/office/powerpoint/2010/main" val="1527508808"/>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14</a:t>
            </a:fld>
            <a:endParaRPr lang="ru-RU" dirty="0"/>
          </a:p>
        </p:txBody>
      </p:sp>
      <p:sp>
        <p:nvSpPr>
          <p:cNvPr id="4" name="Прямоугольник 3"/>
          <p:cNvSpPr/>
          <p:nvPr/>
        </p:nvSpPr>
        <p:spPr>
          <a:xfrm>
            <a:off x="1403648" y="123478"/>
            <a:ext cx="7632848" cy="492443"/>
          </a:xfrm>
          <a:prstGeom prst="rect">
            <a:avLst/>
          </a:prstGeom>
        </p:spPr>
        <p:txBody>
          <a:bodyPr wrap="square">
            <a:spAutoFit/>
          </a:bodyPr>
          <a:lstStyle/>
          <a:p>
            <a:pPr algn="ctr" fontAlgn="base"/>
            <a:r>
              <a:rPr lang="ru-RU" sz="2600" b="1" dirty="0" smtClean="0">
                <a:solidFill>
                  <a:srgbClr val="002060"/>
                </a:solidFill>
                <a:effectLst>
                  <a:outerShdw blurRad="38100" dist="38100" dir="2700000" algn="tl">
                    <a:srgbClr val="000000">
                      <a:alpha val="43137"/>
                    </a:srgbClr>
                  </a:outerShdw>
                </a:effectLst>
              </a:rPr>
              <a:t>Информирование о ГИА-2019</a:t>
            </a:r>
            <a:endParaRPr lang="ru-RU" sz="2600" b="1" dirty="0">
              <a:solidFill>
                <a:srgbClr val="002060"/>
              </a:solidFill>
              <a:effectLst>
                <a:outerShdw blurRad="38100" dist="38100" dir="2700000" algn="tl">
                  <a:srgbClr val="000000">
                    <a:alpha val="43137"/>
                  </a:srgbClr>
                </a:outerShdw>
              </a:effectLst>
            </a:endParaRPr>
          </a:p>
        </p:txBody>
      </p:sp>
      <p:sp>
        <p:nvSpPr>
          <p:cNvPr id="3" name="Прямоугольник 2"/>
          <p:cNvSpPr/>
          <p:nvPr/>
        </p:nvSpPr>
        <p:spPr>
          <a:xfrm>
            <a:off x="899592" y="1001164"/>
            <a:ext cx="7992888" cy="3754874"/>
          </a:xfrm>
          <a:prstGeom prst="rect">
            <a:avLst/>
          </a:prstGeom>
        </p:spPr>
        <p:txBody>
          <a:bodyPr wrap="square">
            <a:spAutoFit/>
          </a:bodyPr>
          <a:lstStyle/>
          <a:p>
            <a:pPr algn="just"/>
            <a:r>
              <a:rPr lang="ru-RU" sz="1400" b="1" dirty="0" smtClean="0">
                <a:solidFill>
                  <a:srgbClr val="C00000"/>
                </a:solidFill>
                <a:ea typeface="Times New Roman" panose="02020603050405020304" pitchFamily="18" charset="0"/>
              </a:rPr>
              <a:t>Участники: </a:t>
            </a:r>
            <a:r>
              <a:rPr lang="ru-RU" sz="1400" dirty="0" smtClean="0">
                <a:solidFill>
                  <a:srgbClr val="002060"/>
                </a:solidFill>
                <a:ea typeface="Times New Roman" panose="02020603050405020304" pitchFamily="18" charset="0"/>
              </a:rPr>
              <a:t>педагогические коллективы, обучающиеся, родители (законные представители)</a:t>
            </a:r>
          </a:p>
          <a:p>
            <a:pPr algn="just"/>
            <a:r>
              <a:rPr lang="ru-RU" sz="1400" dirty="0" smtClean="0">
                <a:solidFill>
                  <a:srgbClr val="002060"/>
                </a:solidFill>
                <a:ea typeface="Times New Roman" panose="02020603050405020304" pitchFamily="18" charset="0"/>
              </a:rPr>
              <a:t>психологи, медицинские работники, представители СМИ, общественность</a:t>
            </a:r>
          </a:p>
          <a:p>
            <a:pPr algn="just"/>
            <a:endParaRPr lang="ru-RU" sz="1400" dirty="0" smtClean="0">
              <a:solidFill>
                <a:srgbClr val="002060"/>
              </a:solidFill>
            </a:endParaRPr>
          </a:p>
          <a:p>
            <a:pPr algn="just"/>
            <a:r>
              <a:rPr lang="ru-RU" sz="1400" dirty="0" smtClean="0">
                <a:solidFill>
                  <a:srgbClr val="002060"/>
                </a:solidFill>
              </a:rPr>
              <a:t>Информирование о работе </a:t>
            </a:r>
            <a:r>
              <a:rPr lang="ru-RU" sz="1400" dirty="0">
                <a:solidFill>
                  <a:srgbClr val="002060"/>
                </a:solidFill>
              </a:rPr>
              <a:t>«горячей линии» в Республике </a:t>
            </a:r>
            <a:r>
              <a:rPr lang="ru-RU" sz="1400" dirty="0" smtClean="0">
                <a:solidFill>
                  <a:srgbClr val="002060"/>
                </a:solidFill>
              </a:rPr>
              <a:t>Татарстан</a:t>
            </a:r>
            <a:endParaRPr lang="ru-RU" sz="1400" dirty="0">
              <a:solidFill>
                <a:srgbClr val="002060"/>
              </a:solidFill>
            </a:endParaRPr>
          </a:p>
          <a:p>
            <a:pPr algn="just"/>
            <a:endParaRPr lang="ru-RU" sz="1400" dirty="0" smtClean="0">
              <a:solidFill>
                <a:srgbClr val="002060"/>
              </a:solidFill>
            </a:endParaRPr>
          </a:p>
          <a:p>
            <a:pPr algn="just"/>
            <a:r>
              <a:rPr lang="ru-RU" sz="1400" dirty="0" smtClean="0">
                <a:solidFill>
                  <a:srgbClr val="002060"/>
                </a:solidFill>
              </a:rPr>
              <a:t>проведение </a:t>
            </a:r>
            <a:r>
              <a:rPr lang="ru-RU" sz="1400" dirty="0">
                <a:solidFill>
                  <a:srgbClr val="002060"/>
                </a:solidFill>
              </a:rPr>
              <a:t>встреч (родительских собраний) с участниками образовательного процесса по вопросам организации и проведения государственной итоговой аттестации по образовательным программам основного общего и среднего общего образования в 2018/2019 учебном </a:t>
            </a:r>
            <a:r>
              <a:rPr lang="ru-RU" sz="1400" dirty="0" smtClean="0">
                <a:solidFill>
                  <a:srgbClr val="002060"/>
                </a:solidFill>
              </a:rPr>
              <a:t>году</a:t>
            </a:r>
          </a:p>
          <a:p>
            <a:pPr algn="just"/>
            <a:endParaRPr lang="ru-RU" sz="1400" dirty="0" smtClean="0">
              <a:solidFill>
                <a:srgbClr val="002060"/>
              </a:solidFill>
            </a:endParaRPr>
          </a:p>
          <a:p>
            <a:pPr algn="just"/>
            <a:r>
              <a:rPr lang="ru-RU" sz="1400" dirty="0" smtClean="0">
                <a:solidFill>
                  <a:srgbClr val="002060"/>
                </a:solidFill>
              </a:rPr>
              <a:t>ведение </a:t>
            </a:r>
            <a:r>
              <a:rPr lang="ru-RU" sz="1400" dirty="0">
                <a:solidFill>
                  <a:srgbClr val="002060"/>
                </a:solidFill>
              </a:rPr>
              <a:t>разделов на официальных сайтах образовательных организаций, предусматривающих освещение порядка проведения государственной итоговой аттестации по образовательным программам основного общего и среднего общего </a:t>
            </a:r>
            <a:r>
              <a:rPr lang="ru-RU" sz="1400" dirty="0" smtClean="0">
                <a:solidFill>
                  <a:srgbClr val="002060"/>
                </a:solidFill>
              </a:rPr>
              <a:t>образования</a:t>
            </a:r>
          </a:p>
          <a:p>
            <a:pPr algn="just"/>
            <a:endParaRPr lang="ru-RU" sz="1400" dirty="0">
              <a:solidFill>
                <a:srgbClr val="002060"/>
              </a:solidFill>
            </a:endParaRPr>
          </a:p>
          <a:p>
            <a:pPr algn="just"/>
            <a:r>
              <a:rPr lang="ru-RU" sz="1400" u="sng" dirty="0" smtClean="0">
                <a:solidFill>
                  <a:srgbClr val="002060"/>
                </a:solidFill>
              </a:rPr>
              <a:t>информирование под подпись участников ГИА и их родителей (законных представителей) о сроках, местах и порядке проведения ГИА, в том числе об основаниях для удаления из ППЭ, о ведении в ППЭ и аудиториях видеозаписи, о порядке подачи апелляций о нарушении Порядка и о несогласии с выставленными баллами, о времени и месте ознакомления с результатами ГИА, о результатах ГИА</a:t>
            </a:r>
            <a:endParaRPr lang="ru-RU" sz="1400" u="sng" dirty="0">
              <a:solidFill>
                <a:srgbClr val="002060"/>
              </a:solidFill>
            </a:endParaRPr>
          </a:p>
        </p:txBody>
      </p:sp>
    </p:spTree>
    <p:extLst>
      <p:ext uri="{BB962C8B-B14F-4D97-AF65-F5344CB8AC3E}">
        <p14:creationId xmlns:p14="http://schemas.microsoft.com/office/powerpoint/2010/main" val="2788090057"/>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923678"/>
            <a:ext cx="9144000" cy="707886"/>
          </a:xfrm>
          <a:prstGeom prst="rect">
            <a:avLst/>
          </a:prstGeom>
          <a:noFill/>
        </p:spPr>
        <p:txBody>
          <a:bodyPr wrap="square" rtlCol="0">
            <a:spAutoFit/>
          </a:bodyPr>
          <a:lstStyle/>
          <a:p>
            <a:pPr algn="ctr"/>
            <a:r>
              <a:rPr lang="ru-RU" sz="4000" b="1" dirty="0" smtClean="0">
                <a:solidFill>
                  <a:srgbClr val="0070C0"/>
                </a:solidFill>
              </a:rPr>
              <a:t>СПАСИБО ЗА ВНИМАНИЕ!</a:t>
            </a:r>
            <a:endParaRPr lang="ru-RU" sz="4000" b="1" dirty="0">
              <a:solidFill>
                <a:srgbClr val="0070C0"/>
              </a:solidFill>
            </a:endParaRPr>
          </a:p>
        </p:txBody>
      </p:sp>
      <p:sp>
        <p:nvSpPr>
          <p:cNvPr id="3" name="Номер слайда 2"/>
          <p:cNvSpPr>
            <a:spLocks noGrp="1"/>
          </p:cNvSpPr>
          <p:nvPr>
            <p:ph type="sldNum" sz="quarter" idx="12"/>
          </p:nvPr>
        </p:nvSpPr>
        <p:spPr>
          <a:xfrm>
            <a:off x="7010400" y="4530154"/>
            <a:ext cx="2133600" cy="273844"/>
          </a:xfrm>
        </p:spPr>
        <p:txBody>
          <a:bodyPr/>
          <a:lstStyle/>
          <a:p>
            <a:fld id="{B19B0651-EE4F-4900-A07F-96A6BFA9D0F0}" type="slidenum">
              <a:rPr lang="ru-RU" smtClean="0"/>
              <a:t>15</a:t>
            </a:fld>
            <a:endParaRPr lang="ru-RU" dirty="0"/>
          </a:p>
        </p:txBody>
      </p:sp>
    </p:spTree>
    <p:extLst>
      <p:ext uri="{BB962C8B-B14F-4D97-AF65-F5344CB8AC3E}">
        <p14:creationId xmlns:p14="http://schemas.microsoft.com/office/powerpoint/2010/main" val="737383372"/>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9B0651-EE4F-4900-A07F-96A6BFA9D0F0}"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Прямоугольник 3"/>
          <p:cNvSpPr/>
          <p:nvPr/>
        </p:nvSpPr>
        <p:spPr>
          <a:xfrm>
            <a:off x="1403648" y="51470"/>
            <a:ext cx="7632848" cy="800219"/>
          </a:xfrm>
          <a:prstGeom prst="rect">
            <a:avLst/>
          </a:prstGeom>
        </p:spPr>
        <p:txBody>
          <a:bodyPr wrap="square">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2600" b="1" i="0" u="none" strike="noStrike" kern="1200" cap="none" spc="0" normalizeH="0" baseline="0" noProof="0" dirty="0" smtClean="0">
                <a:ln>
                  <a:noFill/>
                </a:ln>
                <a:solidFill>
                  <a:srgbClr val="002060"/>
                </a:solidFill>
                <a:effectLst>
                  <a:outerShdw blurRad="38100" dist="38100" dir="2700000" algn="tl">
                    <a:srgbClr val="000000">
                      <a:alpha val="43137"/>
                    </a:srgbClr>
                  </a:outerShdw>
                </a:effectLst>
                <a:uLnTx/>
                <a:uFillTx/>
                <a:latin typeface="Calibri"/>
                <a:ea typeface="+mn-ea"/>
                <a:cs typeface="+mn-cs"/>
              </a:rPr>
              <a:t>Нормативные правовые акты</a:t>
            </a:r>
          </a:p>
          <a:p>
            <a:pPr marL="0" marR="0" lvl="0" indent="0" algn="ctr" defTabSz="914400" rtl="0" eaLnBrk="1" fontAlgn="base" latinLnBrk="0" hangingPunct="1">
              <a:lnSpc>
                <a:spcPct val="100000"/>
              </a:lnSpc>
              <a:spcBef>
                <a:spcPts val="0"/>
              </a:spcBef>
              <a:spcAft>
                <a:spcPts val="0"/>
              </a:spcAft>
              <a:buClrTx/>
              <a:buSzTx/>
              <a:buFontTx/>
              <a:buNone/>
              <a:tabLst/>
              <a:defRPr/>
            </a:pPr>
            <a:r>
              <a:rPr lang="ru-RU" sz="2000" dirty="0" smtClean="0">
                <a:solidFill>
                  <a:srgbClr val="002060"/>
                </a:solidFill>
                <a:effectLst>
                  <a:outerShdw blurRad="38100" dist="38100" dir="2700000" algn="tl">
                    <a:srgbClr val="000000">
                      <a:alpha val="43137"/>
                    </a:srgbClr>
                  </a:outerShdw>
                </a:effectLst>
                <a:latin typeface="Calibri"/>
              </a:rPr>
              <a:t>(вступают в силу с 22 декабря 2018 года)</a:t>
            </a:r>
            <a:endParaRPr kumimoji="0" lang="ru-RU" sz="2000"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Calibri"/>
            </a:endParaRPr>
          </a:p>
        </p:txBody>
      </p:sp>
      <p:sp>
        <p:nvSpPr>
          <p:cNvPr id="3" name="Прямоугольник 2"/>
          <p:cNvSpPr/>
          <p:nvPr/>
        </p:nvSpPr>
        <p:spPr>
          <a:xfrm>
            <a:off x="1115616" y="1001566"/>
            <a:ext cx="7704856" cy="280076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002060"/>
                </a:solidFill>
                <a:effectLst/>
                <a:uLnTx/>
                <a:uFillTx/>
                <a:latin typeface="Calibri"/>
                <a:ea typeface="Times New Roman" panose="02020603050405020304" pitchFamily="18" charset="0"/>
                <a:cs typeface="+mn-cs"/>
              </a:rPr>
              <a:t>Приказ </a:t>
            </a:r>
            <a:r>
              <a:rPr kumimoji="0" lang="ru-RU" sz="1600" b="0" i="0" u="none" strike="noStrike" kern="1200" cap="none" spc="0" normalizeH="0" baseline="0" noProof="0" dirty="0">
                <a:ln>
                  <a:noFill/>
                </a:ln>
                <a:solidFill>
                  <a:srgbClr val="002060"/>
                </a:solidFill>
                <a:effectLst/>
                <a:uLnTx/>
                <a:uFillTx/>
                <a:latin typeface="Calibri"/>
                <a:ea typeface="Times New Roman" panose="02020603050405020304" pitchFamily="18" charset="0"/>
                <a:cs typeface="+mn-cs"/>
              </a:rPr>
              <a:t>Министерства просвещения Российской Федерации и Федеральной службы по надзору в сфере образования и науки </a:t>
            </a:r>
            <a:r>
              <a:rPr kumimoji="0" lang="ru-RU" sz="1600" b="0" i="0" u="none" strike="noStrike" kern="1200" cap="none" spc="0" normalizeH="0" baseline="0" noProof="0" dirty="0">
                <a:ln>
                  <a:noFill/>
                </a:ln>
                <a:solidFill>
                  <a:srgbClr val="C00000"/>
                </a:solidFill>
                <a:effectLst/>
                <a:uLnTx/>
                <a:uFillTx/>
                <a:latin typeface="Calibri"/>
                <a:ea typeface="Times New Roman" panose="02020603050405020304" pitchFamily="18" charset="0"/>
                <a:cs typeface="+mn-cs"/>
              </a:rPr>
              <a:t>от</a:t>
            </a:r>
            <a:r>
              <a:rPr kumimoji="0" lang="ru-RU" sz="1600" b="0" i="0" u="none" strike="noStrike" kern="1200" cap="none" spc="0" normalizeH="0" baseline="0" noProof="0" dirty="0">
                <a:ln>
                  <a:noFill/>
                </a:ln>
                <a:solidFill>
                  <a:srgbClr val="002060"/>
                </a:solidFill>
                <a:effectLst/>
                <a:uLnTx/>
                <a:uFillTx/>
                <a:latin typeface="Calibri"/>
                <a:ea typeface="Times New Roman" panose="02020603050405020304" pitchFamily="18" charset="0"/>
                <a:cs typeface="+mn-cs"/>
              </a:rPr>
              <a:t> </a:t>
            </a:r>
            <a:r>
              <a:rPr kumimoji="0" lang="ru-RU" sz="1600" b="0" i="0" u="none" strike="noStrike" kern="1200" cap="none" spc="0" normalizeH="0" baseline="0" noProof="0" dirty="0">
                <a:ln>
                  <a:noFill/>
                </a:ln>
                <a:solidFill>
                  <a:srgbClr val="C00000"/>
                </a:solidFill>
                <a:effectLst/>
                <a:uLnTx/>
                <a:uFillTx/>
                <a:latin typeface="Calibri"/>
                <a:ea typeface="Times New Roman" panose="02020603050405020304" pitchFamily="18" charset="0"/>
                <a:cs typeface="+mn-cs"/>
              </a:rPr>
              <a:t>07.11.2018 № 189/1513 </a:t>
            </a:r>
            <a:endParaRPr kumimoji="0" lang="ru-RU" sz="1600" b="0" i="0" u="none" strike="noStrike" kern="1200" cap="none" spc="0" normalizeH="0" baseline="0" noProof="0" dirty="0" smtClean="0">
              <a:ln>
                <a:noFill/>
              </a:ln>
              <a:solidFill>
                <a:srgbClr val="C00000"/>
              </a:solidFill>
              <a:effectLst/>
              <a:uLnTx/>
              <a:uFillTx/>
              <a:latin typeface="Calibri"/>
              <a:ea typeface="Times New Roman" panose="02020603050405020304" pitchFamily="18"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002060"/>
                </a:solidFill>
                <a:effectLst/>
                <a:uLnTx/>
                <a:uFillTx/>
                <a:latin typeface="Calibri"/>
                <a:ea typeface="Times New Roman" panose="02020603050405020304" pitchFamily="18" charset="0"/>
                <a:cs typeface="+mn-cs"/>
              </a:rPr>
              <a:t>«</a:t>
            </a:r>
            <a:r>
              <a:rPr kumimoji="0" lang="ru-RU" sz="1600" b="0" i="0" u="none" strike="noStrike" kern="1200" cap="none" spc="0" normalizeH="0" baseline="0" noProof="0" dirty="0">
                <a:ln>
                  <a:noFill/>
                </a:ln>
                <a:solidFill>
                  <a:srgbClr val="002060"/>
                </a:solidFill>
                <a:effectLst/>
                <a:uLnTx/>
                <a:uFillTx/>
                <a:latin typeface="Calibri"/>
                <a:ea typeface="Times New Roman" panose="02020603050405020304" pitchFamily="18" charset="0"/>
                <a:cs typeface="+mn-cs"/>
              </a:rPr>
              <a:t>Об утверждении Порядка проведения государственной итоговой аттестации по образовательным программам основного общего образования</a:t>
            </a:r>
            <a:r>
              <a:rPr kumimoji="0" lang="ru-RU" sz="1600" b="0" i="0" u="none" strike="noStrike" kern="1200" cap="none" spc="0" normalizeH="0" baseline="0" noProof="0" dirty="0" smtClean="0">
                <a:ln>
                  <a:noFill/>
                </a:ln>
                <a:solidFill>
                  <a:srgbClr val="002060"/>
                </a:solidFill>
                <a:effectLst/>
                <a:uLnTx/>
                <a:uFillTx/>
                <a:latin typeface="Calibri"/>
                <a:ea typeface="Times New Roman" panose="02020603050405020304" pitchFamily="18" charset="0"/>
                <a:cs typeface="+mn-cs"/>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002060"/>
                </a:solidFill>
                <a:effectLst/>
                <a:uLnTx/>
                <a:uFillTx/>
                <a:latin typeface="Calibri"/>
                <a:ea typeface="Times New Roman" panose="02020603050405020304" pitchFamily="18" charset="0"/>
                <a:cs typeface="+mn-cs"/>
              </a:rPr>
              <a:t>(</a:t>
            </a:r>
            <a:r>
              <a:rPr kumimoji="0" lang="ru-RU" sz="1600" b="0" i="0" u="none" strike="noStrike" kern="1200" cap="none" spc="0" normalizeH="0" baseline="0" noProof="0" dirty="0">
                <a:ln>
                  <a:noFill/>
                </a:ln>
                <a:solidFill>
                  <a:srgbClr val="002060"/>
                </a:solidFill>
                <a:effectLst/>
                <a:uLnTx/>
                <a:uFillTx/>
                <a:latin typeface="Calibri"/>
                <a:ea typeface="Times New Roman" panose="02020603050405020304" pitchFamily="18" charset="0"/>
                <a:cs typeface="+mn-cs"/>
              </a:rPr>
              <a:t>зарегистрирован Минюстом России 10 декабря 2018г., регистрационный №52953)</a:t>
            </a:r>
            <a:endParaRPr kumimoji="0" lang="ru-RU" sz="1600" b="0" i="0" u="none" strike="noStrike" kern="1200" cap="none" spc="0" normalizeH="0" baseline="0" noProof="0" dirty="0" smtClean="0">
              <a:ln>
                <a:noFill/>
              </a:ln>
              <a:solidFill>
                <a:srgbClr val="002060"/>
              </a:solidFill>
              <a:effectLst/>
              <a:uLnTx/>
              <a:uFillTx/>
              <a:latin typeface="Calibri"/>
              <a:ea typeface="Times New Roman" panose="02020603050405020304" pitchFamily="18"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00" b="0" i="0" u="none" strike="noStrike" kern="1200" cap="none" spc="0" normalizeH="0" baseline="0" noProof="0" dirty="0">
              <a:ln>
                <a:noFill/>
              </a:ln>
              <a:solidFill>
                <a:srgbClr val="002060"/>
              </a:solidFill>
              <a:effectLst/>
              <a:uLnTx/>
              <a:uFillTx/>
              <a:latin typeface="Calibri"/>
              <a:ea typeface="Times New Roman" panose="02020603050405020304" pitchFamily="18"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002060"/>
                </a:solidFill>
                <a:effectLst/>
                <a:uLnTx/>
                <a:uFillTx/>
                <a:latin typeface="Calibri"/>
                <a:ea typeface="Times New Roman" panose="02020603050405020304" pitchFamily="18" charset="0"/>
                <a:cs typeface="+mn-cs"/>
              </a:rPr>
              <a:t>Приказ </a:t>
            </a:r>
            <a:r>
              <a:rPr kumimoji="0" lang="ru-RU" sz="1600" b="0" i="0" u="none" strike="noStrike" kern="1200" cap="none" spc="0" normalizeH="0" baseline="0" noProof="0" dirty="0">
                <a:ln>
                  <a:noFill/>
                </a:ln>
                <a:solidFill>
                  <a:srgbClr val="002060"/>
                </a:solidFill>
                <a:effectLst/>
                <a:uLnTx/>
                <a:uFillTx/>
                <a:latin typeface="Calibri"/>
                <a:ea typeface="Times New Roman" panose="02020603050405020304" pitchFamily="18" charset="0"/>
                <a:cs typeface="+mn-cs"/>
              </a:rPr>
              <a:t>Министерства просвещения Российской Федерации и Федеральной службы по надзору в сфере образования и науки </a:t>
            </a:r>
            <a:r>
              <a:rPr kumimoji="0" lang="ru-RU" sz="1600" b="0" i="0" u="none" strike="noStrike" kern="1200" cap="none" spc="0" normalizeH="0" baseline="0" noProof="0" dirty="0">
                <a:ln>
                  <a:noFill/>
                </a:ln>
                <a:solidFill>
                  <a:srgbClr val="C00000"/>
                </a:solidFill>
                <a:effectLst/>
                <a:uLnTx/>
                <a:uFillTx/>
                <a:latin typeface="Calibri"/>
                <a:ea typeface="Times New Roman" panose="02020603050405020304" pitchFamily="18" charset="0"/>
                <a:cs typeface="+mn-cs"/>
              </a:rPr>
              <a:t>от 07.11.2018 № 190/1512 </a:t>
            </a:r>
            <a:endParaRPr kumimoji="0" lang="ru-RU" sz="1600" b="0" i="0" u="none" strike="noStrike" kern="1200" cap="none" spc="0" normalizeH="0" baseline="0" noProof="0" dirty="0" smtClean="0">
              <a:ln>
                <a:noFill/>
              </a:ln>
              <a:solidFill>
                <a:srgbClr val="C00000"/>
              </a:solidFill>
              <a:effectLst/>
              <a:uLnTx/>
              <a:uFillTx/>
              <a:latin typeface="Calibri"/>
              <a:ea typeface="Times New Roman" panose="02020603050405020304" pitchFamily="18"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002060"/>
                </a:solidFill>
                <a:effectLst/>
                <a:uLnTx/>
                <a:uFillTx/>
                <a:latin typeface="Calibri"/>
                <a:ea typeface="Times New Roman" panose="02020603050405020304" pitchFamily="18" charset="0"/>
                <a:cs typeface="+mn-cs"/>
              </a:rPr>
              <a:t>«</a:t>
            </a:r>
            <a:r>
              <a:rPr kumimoji="0" lang="ru-RU" sz="1600" b="0" i="0" u="none" strike="noStrike" kern="1200" cap="none" spc="0" normalizeH="0" baseline="0" noProof="0" dirty="0">
                <a:ln>
                  <a:noFill/>
                </a:ln>
                <a:solidFill>
                  <a:srgbClr val="002060"/>
                </a:solidFill>
                <a:effectLst/>
                <a:uLnTx/>
                <a:uFillTx/>
                <a:latin typeface="Calibri"/>
                <a:ea typeface="Times New Roman" panose="02020603050405020304" pitchFamily="18" charset="0"/>
                <a:cs typeface="+mn-cs"/>
              </a:rPr>
              <a:t>Об утверждении Порядка проведения государственной итоговой аттестации по образовательным программам среднего общего образования» </a:t>
            </a:r>
            <a:endParaRPr kumimoji="0" lang="ru-RU" sz="1600" b="0" i="0" u="none" strike="noStrike" kern="1200" cap="none" spc="0" normalizeH="0" baseline="0" noProof="0" dirty="0" smtClean="0">
              <a:ln>
                <a:noFill/>
              </a:ln>
              <a:solidFill>
                <a:srgbClr val="002060"/>
              </a:solidFill>
              <a:effectLst/>
              <a:uLnTx/>
              <a:uFillTx/>
              <a:latin typeface="Calibri"/>
              <a:ea typeface="Times New Roman" panose="02020603050405020304" pitchFamily="18"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002060"/>
                </a:solidFill>
                <a:effectLst/>
                <a:uLnTx/>
                <a:uFillTx/>
                <a:latin typeface="Calibri"/>
                <a:ea typeface="Times New Roman" panose="02020603050405020304" pitchFamily="18" charset="0"/>
                <a:cs typeface="+mn-cs"/>
              </a:rPr>
              <a:t>(</a:t>
            </a:r>
            <a:r>
              <a:rPr kumimoji="0" lang="ru-RU" sz="1600" b="0" i="0" u="none" strike="noStrike" kern="1200" cap="none" spc="0" normalizeH="0" baseline="0" noProof="0" dirty="0">
                <a:ln>
                  <a:noFill/>
                </a:ln>
                <a:solidFill>
                  <a:srgbClr val="002060"/>
                </a:solidFill>
                <a:effectLst/>
                <a:uLnTx/>
                <a:uFillTx/>
                <a:latin typeface="Calibri"/>
                <a:ea typeface="Times New Roman" panose="02020603050405020304" pitchFamily="18" charset="0"/>
                <a:cs typeface="+mn-cs"/>
              </a:rPr>
              <a:t>зарегистрирован Минюстом России 10 декабря 2018г., регистрационный №52952)</a:t>
            </a:r>
            <a:endParaRPr kumimoji="0" lang="ru-RU" sz="1600" b="0" i="0" u="none" strike="noStrike" kern="1200" cap="none" spc="0" normalizeH="0" baseline="0" noProof="0" dirty="0">
              <a:ln>
                <a:noFill/>
              </a:ln>
              <a:solidFill>
                <a:srgbClr val="002060"/>
              </a:solidFill>
              <a:effectLst/>
              <a:uLnTx/>
              <a:uFillTx/>
              <a:latin typeface="Calibri"/>
              <a:ea typeface="+mn-ea"/>
              <a:cs typeface="+mn-cs"/>
            </a:endParaRPr>
          </a:p>
        </p:txBody>
      </p:sp>
      <p:sp>
        <p:nvSpPr>
          <p:cNvPr id="5" name="TextBox 4"/>
          <p:cNvSpPr txBox="1"/>
          <p:nvPr/>
        </p:nvSpPr>
        <p:spPr>
          <a:xfrm>
            <a:off x="239075" y="3821891"/>
            <a:ext cx="885698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smtClean="0">
                <a:ln>
                  <a:noFill/>
                </a:ln>
                <a:solidFill>
                  <a:srgbClr val="C00000"/>
                </a:solidFill>
                <a:effectLst/>
                <a:uLnTx/>
                <a:uFillTx/>
                <a:latin typeface="Calibri"/>
                <a:ea typeface="+mn-ea"/>
                <a:cs typeface="+mn-cs"/>
              </a:rPr>
              <a:t>Утратили силу:</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srgbClr val="002060"/>
                </a:solidFill>
                <a:effectLst/>
                <a:uLnTx/>
                <a:uFillTx/>
                <a:latin typeface="Calibri"/>
                <a:ea typeface="+mn-ea"/>
                <a:cs typeface="+mn-cs"/>
              </a:rPr>
              <a:t>Приказ Министерства образования и науки Российской Федерации от 26 декабря 2013г. </a:t>
            </a:r>
            <a:r>
              <a:rPr kumimoji="0" lang="ru-RU" sz="1600" b="0" i="0" u="none" strike="noStrike" kern="1200" cap="none" spc="0" normalizeH="0" baseline="0" noProof="0" dirty="0" smtClean="0">
                <a:ln>
                  <a:noFill/>
                </a:ln>
                <a:solidFill>
                  <a:srgbClr val="C00000"/>
                </a:solidFill>
                <a:effectLst/>
                <a:uLnTx/>
                <a:uFillTx/>
                <a:latin typeface="Calibri"/>
                <a:ea typeface="+mn-ea"/>
                <a:cs typeface="+mn-cs"/>
              </a:rPr>
              <a:t>№1400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srgbClr val="002060"/>
                </a:solidFill>
                <a:effectLst/>
                <a:uLnTx/>
                <a:uFillTx/>
                <a:latin typeface="Calibri"/>
                <a:ea typeface="+mn-ea"/>
                <a:cs typeface="+mn-cs"/>
              </a:rPr>
              <a:t>Приказ Министерства образования и науки Российской Федерации от </a:t>
            </a:r>
            <a:r>
              <a:rPr kumimoji="0" lang="ru-RU" sz="1600" b="0" i="0" u="none" strike="noStrike" kern="1200" cap="none" spc="0" normalizeH="0" baseline="0" noProof="0" dirty="0" smtClean="0">
                <a:ln>
                  <a:noFill/>
                </a:ln>
                <a:solidFill>
                  <a:srgbClr val="002060"/>
                </a:solidFill>
                <a:effectLst/>
                <a:uLnTx/>
                <a:uFillTx/>
                <a:latin typeface="Calibri"/>
                <a:ea typeface="+mn-ea"/>
                <a:cs typeface="+mn-cs"/>
              </a:rPr>
              <a:t>25 </a:t>
            </a:r>
            <a:r>
              <a:rPr kumimoji="0" lang="ru-RU" sz="1600" b="0" i="0" u="none" strike="noStrike" kern="1200" cap="none" spc="0" normalizeH="0" baseline="0" noProof="0" dirty="0">
                <a:ln>
                  <a:noFill/>
                </a:ln>
                <a:solidFill>
                  <a:srgbClr val="002060"/>
                </a:solidFill>
                <a:effectLst/>
                <a:uLnTx/>
                <a:uFillTx/>
                <a:latin typeface="Calibri"/>
                <a:ea typeface="+mn-ea"/>
                <a:cs typeface="+mn-cs"/>
              </a:rPr>
              <a:t>декабря 2013г. </a:t>
            </a:r>
            <a:r>
              <a:rPr kumimoji="0" lang="ru-RU" sz="1600" b="0" i="0" u="none" strike="noStrike" kern="1200" cap="none" spc="0" normalizeH="0" baseline="0" noProof="0" dirty="0">
                <a:ln>
                  <a:noFill/>
                </a:ln>
                <a:solidFill>
                  <a:srgbClr val="C00000"/>
                </a:solidFill>
                <a:effectLst/>
                <a:uLnTx/>
                <a:uFillTx/>
                <a:latin typeface="Calibri"/>
                <a:ea typeface="+mn-ea"/>
                <a:cs typeface="+mn-cs"/>
              </a:rPr>
              <a:t>№</a:t>
            </a:r>
            <a:r>
              <a:rPr kumimoji="0" lang="ru-RU" sz="1600" b="0" i="0" u="none" strike="noStrike" kern="1200" cap="none" spc="0" normalizeH="0" baseline="0" noProof="0" dirty="0" smtClean="0">
                <a:ln>
                  <a:noFill/>
                </a:ln>
                <a:solidFill>
                  <a:srgbClr val="C00000"/>
                </a:solidFill>
                <a:effectLst/>
                <a:uLnTx/>
                <a:uFillTx/>
                <a:latin typeface="Calibri"/>
                <a:ea typeface="+mn-ea"/>
                <a:cs typeface="+mn-cs"/>
              </a:rPr>
              <a:t>1394</a:t>
            </a:r>
            <a:endParaRPr kumimoji="0" lang="ru-RU" sz="1600" b="0" i="0" u="none" strike="noStrike" kern="1200" cap="none" spc="0" normalizeH="0" baseline="0" noProof="0" dirty="0">
              <a:ln>
                <a:noFill/>
              </a:ln>
              <a:solidFill>
                <a:srgbClr val="C00000"/>
              </a:solidFill>
              <a:effectLst/>
              <a:uLnTx/>
              <a:uFillTx/>
              <a:latin typeface="Calibri"/>
              <a:ea typeface="+mn-ea"/>
              <a:cs typeface="+mn-cs"/>
            </a:endParaRPr>
          </a:p>
        </p:txBody>
      </p:sp>
    </p:spTree>
    <p:extLst>
      <p:ext uri="{BB962C8B-B14F-4D97-AF65-F5344CB8AC3E}">
        <p14:creationId xmlns:p14="http://schemas.microsoft.com/office/powerpoint/2010/main" val="172983019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3</a:t>
            </a:fld>
            <a:endParaRPr lang="ru-RU" dirty="0"/>
          </a:p>
        </p:txBody>
      </p:sp>
      <p:sp>
        <p:nvSpPr>
          <p:cNvPr id="4" name="Прямоугольник 3"/>
          <p:cNvSpPr/>
          <p:nvPr/>
        </p:nvSpPr>
        <p:spPr>
          <a:xfrm>
            <a:off x="1403648" y="51470"/>
            <a:ext cx="7632848" cy="492443"/>
          </a:xfrm>
          <a:prstGeom prst="rect">
            <a:avLst/>
          </a:prstGeom>
        </p:spPr>
        <p:txBody>
          <a:bodyPr wrap="square">
            <a:spAutoFit/>
          </a:bodyPr>
          <a:lstStyle/>
          <a:p>
            <a:pPr algn="ctr" fontAlgn="base"/>
            <a:r>
              <a:rPr lang="ru-RU" sz="2600" b="1" dirty="0" smtClean="0">
                <a:solidFill>
                  <a:srgbClr val="002060"/>
                </a:solidFill>
                <a:effectLst>
                  <a:outerShdw blurRad="38100" dist="38100" dir="2700000" algn="tl">
                    <a:srgbClr val="000000">
                      <a:alpha val="43137"/>
                    </a:srgbClr>
                  </a:outerShdw>
                </a:effectLst>
              </a:rPr>
              <a:t>Нормативные правовые акты</a:t>
            </a:r>
            <a:endParaRPr lang="ru-RU" sz="2600" b="1" dirty="0">
              <a:solidFill>
                <a:srgbClr val="002060"/>
              </a:solidFill>
              <a:effectLst>
                <a:outerShdw blurRad="38100" dist="38100" dir="2700000" algn="tl">
                  <a:srgbClr val="000000">
                    <a:alpha val="43137"/>
                  </a:srgbClr>
                </a:outerShdw>
              </a:effectLst>
            </a:endParaRPr>
          </a:p>
        </p:txBody>
      </p:sp>
      <p:sp>
        <p:nvSpPr>
          <p:cNvPr id="3" name="Прямоугольник 2"/>
          <p:cNvSpPr/>
          <p:nvPr/>
        </p:nvSpPr>
        <p:spPr>
          <a:xfrm>
            <a:off x="1259632" y="565888"/>
            <a:ext cx="7776864" cy="1323439"/>
          </a:xfrm>
          <a:prstGeom prst="rect">
            <a:avLst/>
          </a:prstGeom>
        </p:spPr>
        <p:txBody>
          <a:bodyPr wrap="square">
            <a:spAutoFit/>
          </a:bodyPr>
          <a:lstStyle/>
          <a:p>
            <a:pPr algn="just"/>
            <a:r>
              <a:rPr lang="ru-RU" sz="1600" dirty="0">
                <a:solidFill>
                  <a:srgbClr val="002060"/>
                </a:solidFill>
                <a:ea typeface="Times New Roman" panose="02020603050405020304" pitchFamily="18" charset="0"/>
              </a:rPr>
              <a:t>Приказ Министерства просвещения Российской Федерации и Федеральной службы по надзору в сфере образования и науки </a:t>
            </a:r>
            <a:r>
              <a:rPr lang="ru-RU" sz="1600" dirty="0">
                <a:solidFill>
                  <a:srgbClr val="C00000"/>
                </a:solidFill>
                <a:ea typeface="Times New Roman" panose="02020603050405020304" pitchFamily="18" charset="0"/>
              </a:rPr>
              <a:t>от 07.11.2018 № 190/1512 </a:t>
            </a:r>
          </a:p>
          <a:p>
            <a:pPr algn="just"/>
            <a:r>
              <a:rPr lang="ru-RU" sz="1600" dirty="0">
                <a:solidFill>
                  <a:srgbClr val="002060"/>
                </a:solidFill>
                <a:ea typeface="Times New Roman" panose="02020603050405020304" pitchFamily="18" charset="0"/>
              </a:rPr>
              <a:t>«Об утверждении Порядка проведения государственной итоговой аттестации по образовательным программам среднего общего образования» </a:t>
            </a:r>
          </a:p>
          <a:p>
            <a:pPr algn="just"/>
            <a:endParaRPr lang="ru-RU" sz="1600" dirty="0">
              <a:solidFill>
                <a:srgbClr val="002060"/>
              </a:solidFill>
              <a:ea typeface="Times New Roman" panose="02020603050405020304"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3414445782"/>
              </p:ext>
            </p:extLst>
          </p:nvPr>
        </p:nvGraphicFramePr>
        <p:xfrm>
          <a:off x="139179" y="1635368"/>
          <a:ext cx="9004821" cy="3017520"/>
        </p:xfrm>
        <a:graphic>
          <a:graphicData uri="http://schemas.openxmlformats.org/drawingml/2006/table">
            <a:tbl>
              <a:tblPr firstRow="1" bandRow="1">
                <a:tableStyleId>{5C22544A-7EE6-4342-B048-85BDC9FD1C3A}</a:tableStyleId>
              </a:tblPr>
              <a:tblGrid>
                <a:gridCol w="2942729">
                  <a:extLst>
                    <a:ext uri="{9D8B030D-6E8A-4147-A177-3AD203B41FA5}">
                      <a16:colId xmlns:a16="http://schemas.microsoft.com/office/drawing/2014/main" val="1312322521"/>
                    </a:ext>
                  </a:extLst>
                </a:gridCol>
                <a:gridCol w="6062092">
                  <a:extLst>
                    <a:ext uri="{9D8B030D-6E8A-4147-A177-3AD203B41FA5}">
                      <a16:colId xmlns:a16="http://schemas.microsoft.com/office/drawing/2014/main" val="645791952"/>
                    </a:ext>
                  </a:extLst>
                </a:gridCol>
              </a:tblGrid>
              <a:tr h="866571">
                <a:tc>
                  <a:txBody>
                    <a:bodyPr/>
                    <a:lstStyle/>
                    <a:p>
                      <a:pPr algn="ctr"/>
                      <a:r>
                        <a:rPr lang="ru-RU" dirty="0" smtClean="0"/>
                        <a:t>Приказ </a:t>
                      </a:r>
                      <a:r>
                        <a:rPr lang="ru-RU" dirty="0" err="1" smtClean="0"/>
                        <a:t>Минобрнауки</a:t>
                      </a:r>
                      <a:r>
                        <a:rPr lang="ru-RU" dirty="0" smtClean="0"/>
                        <a:t> России от 26.12.2013г №1400</a:t>
                      </a:r>
                    </a:p>
                  </a:txBody>
                  <a:tcPr/>
                </a:tc>
                <a:tc>
                  <a:txBody>
                    <a:bodyPr/>
                    <a:lstStyle/>
                    <a:p>
                      <a:pPr algn="ctr"/>
                      <a:r>
                        <a:rPr lang="ru-RU" dirty="0" smtClean="0"/>
                        <a:t>Приказ </a:t>
                      </a:r>
                      <a:r>
                        <a:rPr lang="ru-RU" dirty="0" err="1" smtClean="0"/>
                        <a:t>Минпросвещения</a:t>
                      </a:r>
                      <a:r>
                        <a:rPr lang="ru-RU" dirty="0" smtClean="0"/>
                        <a:t> России и Рособрнадзора от 07.11.2018 № 190/1512 </a:t>
                      </a:r>
                      <a:endParaRPr lang="ru-RU" dirty="0"/>
                    </a:p>
                  </a:txBody>
                  <a:tcPr/>
                </a:tc>
                <a:extLst>
                  <a:ext uri="{0D108BD9-81ED-4DB2-BD59-A6C34878D82A}">
                    <a16:rowId xmlns:a16="http://schemas.microsoft.com/office/drawing/2014/main" val="2393700788"/>
                  </a:ext>
                </a:extLst>
              </a:tr>
              <a:tr h="370840">
                <a:tc>
                  <a:txBody>
                    <a:bodyPr/>
                    <a:lstStyle/>
                    <a:p>
                      <a:r>
                        <a:rPr lang="ru-RU" dirty="0" smtClean="0"/>
                        <a:t>Возможность сдавать ЕГЭ по математике базового </a:t>
                      </a:r>
                      <a:r>
                        <a:rPr lang="ru-RU" b="1" dirty="0" smtClean="0">
                          <a:solidFill>
                            <a:srgbClr val="C00000"/>
                          </a:solidFill>
                        </a:rPr>
                        <a:t>и</a:t>
                      </a:r>
                      <a:r>
                        <a:rPr lang="ru-RU" dirty="0" smtClean="0"/>
                        <a:t> профильного уровня</a:t>
                      </a:r>
                      <a:endParaRPr lang="ru-RU" dirty="0"/>
                    </a:p>
                  </a:txBody>
                  <a:tcPr/>
                </a:tc>
                <a:tc>
                  <a:txBody>
                    <a:bodyPr/>
                    <a:lstStyle/>
                    <a:p>
                      <a:r>
                        <a:rPr lang="ru-RU" dirty="0" smtClean="0"/>
                        <a:t>Возможность сдавать ЕГЭ по математике базового </a:t>
                      </a:r>
                      <a:r>
                        <a:rPr lang="ru-RU" b="1" dirty="0" smtClean="0">
                          <a:solidFill>
                            <a:srgbClr val="C00000"/>
                          </a:solidFill>
                        </a:rPr>
                        <a:t>или</a:t>
                      </a:r>
                      <a:r>
                        <a:rPr lang="ru-RU" b="1" dirty="0" smtClean="0"/>
                        <a:t> </a:t>
                      </a:r>
                      <a:r>
                        <a:rPr lang="ru-RU" dirty="0" smtClean="0"/>
                        <a:t>профильного уровня, </a:t>
                      </a:r>
                    </a:p>
                    <a:p>
                      <a:r>
                        <a:rPr lang="ru-RU" dirty="0" smtClean="0"/>
                        <a:t>в заявлении на пересдачу можно указать другой уровень</a:t>
                      </a:r>
                    </a:p>
                  </a:txBody>
                  <a:tcPr/>
                </a:tc>
                <a:extLst>
                  <a:ext uri="{0D108BD9-81ED-4DB2-BD59-A6C34878D82A}">
                    <a16:rowId xmlns:a16="http://schemas.microsoft.com/office/drawing/2014/main" val="2320890553"/>
                  </a:ext>
                </a:extLst>
              </a:tr>
              <a:tr h="370840">
                <a:tc>
                  <a:txBody>
                    <a:bodyPr/>
                    <a:lstStyle/>
                    <a:p>
                      <a:r>
                        <a:rPr lang="ru-RU" dirty="0" smtClean="0"/>
                        <a:t>Повторный допуск – </a:t>
                      </a:r>
                    </a:p>
                    <a:p>
                      <a:r>
                        <a:rPr lang="ru-RU" dirty="0" smtClean="0"/>
                        <a:t>только математика базового уровня</a:t>
                      </a:r>
                      <a:endParaRPr lang="ru-RU" dirty="0"/>
                    </a:p>
                  </a:txBody>
                  <a:tcPr/>
                </a:tc>
                <a:tc>
                  <a:txBody>
                    <a:bodyPr/>
                    <a:lstStyle/>
                    <a:p>
                      <a:r>
                        <a:rPr lang="ru-RU" dirty="0" smtClean="0"/>
                        <a:t>Выпускники прошлых лет, обучающиеся СПО, обучающиеся, получающие среднее общее образование в иностранных ОО, </a:t>
                      </a:r>
                      <a:r>
                        <a:rPr lang="ru-RU" dirty="0" smtClean="0">
                          <a:solidFill>
                            <a:srgbClr val="C00000"/>
                          </a:solidFill>
                        </a:rPr>
                        <a:t>не сдают ЕГЭ по математике базового уровня</a:t>
                      </a:r>
                    </a:p>
                  </a:txBody>
                  <a:tcPr/>
                </a:tc>
                <a:extLst>
                  <a:ext uri="{0D108BD9-81ED-4DB2-BD59-A6C34878D82A}">
                    <a16:rowId xmlns:a16="http://schemas.microsoft.com/office/drawing/2014/main" val="584201677"/>
                  </a:ext>
                </a:extLst>
              </a:tr>
            </a:tbl>
          </a:graphicData>
        </a:graphic>
      </p:graphicFrame>
    </p:spTree>
    <p:extLst>
      <p:ext uri="{BB962C8B-B14F-4D97-AF65-F5344CB8AC3E}">
        <p14:creationId xmlns:p14="http://schemas.microsoft.com/office/powerpoint/2010/main" val="651570450"/>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4</a:t>
            </a:fld>
            <a:endParaRPr lang="ru-RU" dirty="0"/>
          </a:p>
        </p:txBody>
      </p:sp>
      <p:sp>
        <p:nvSpPr>
          <p:cNvPr id="4" name="Прямоугольник 3"/>
          <p:cNvSpPr/>
          <p:nvPr/>
        </p:nvSpPr>
        <p:spPr>
          <a:xfrm>
            <a:off x="1403648" y="51470"/>
            <a:ext cx="7632848" cy="492443"/>
          </a:xfrm>
          <a:prstGeom prst="rect">
            <a:avLst/>
          </a:prstGeom>
        </p:spPr>
        <p:txBody>
          <a:bodyPr wrap="square">
            <a:spAutoFit/>
          </a:bodyPr>
          <a:lstStyle/>
          <a:p>
            <a:pPr algn="ctr" fontAlgn="base"/>
            <a:r>
              <a:rPr lang="ru-RU" sz="2600" b="1" dirty="0" smtClean="0">
                <a:solidFill>
                  <a:srgbClr val="002060"/>
                </a:solidFill>
                <a:effectLst>
                  <a:outerShdw blurRad="38100" dist="38100" dir="2700000" algn="tl">
                    <a:srgbClr val="000000">
                      <a:alpha val="43137"/>
                    </a:srgbClr>
                  </a:outerShdw>
                </a:effectLst>
              </a:rPr>
              <a:t>Нормативные правовые акты</a:t>
            </a:r>
            <a:endParaRPr lang="ru-RU" sz="2600" b="1" dirty="0">
              <a:solidFill>
                <a:srgbClr val="002060"/>
              </a:solidFill>
              <a:effectLst>
                <a:outerShdw blurRad="38100" dist="38100" dir="2700000" algn="tl">
                  <a:srgbClr val="000000">
                    <a:alpha val="43137"/>
                  </a:srgbClr>
                </a:outerShdw>
              </a:effectLst>
            </a:endParaRPr>
          </a:p>
        </p:txBody>
      </p:sp>
      <p:sp>
        <p:nvSpPr>
          <p:cNvPr id="3" name="Прямоугольник 2"/>
          <p:cNvSpPr/>
          <p:nvPr/>
        </p:nvSpPr>
        <p:spPr>
          <a:xfrm>
            <a:off x="1259632" y="708191"/>
            <a:ext cx="7776864" cy="1077218"/>
          </a:xfrm>
          <a:prstGeom prst="rect">
            <a:avLst/>
          </a:prstGeom>
        </p:spPr>
        <p:txBody>
          <a:bodyPr wrap="square">
            <a:spAutoFit/>
          </a:bodyPr>
          <a:lstStyle/>
          <a:p>
            <a:pPr algn="just"/>
            <a:r>
              <a:rPr lang="ru-RU" sz="1600" dirty="0" smtClean="0">
                <a:solidFill>
                  <a:srgbClr val="002060"/>
                </a:solidFill>
                <a:ea typeface="Times New Roman" panose="02020603050405020304" pitchFamily="18" charset="0"/>
              </a:rPr>
              <a:t>Приказ </a:t>
            </a:r>
            <a:r>
              <a:rPr lang="ru-RU" sz="1600" dirty="0">
                <a:solidFill>
                  <a:srgbClr val="002060"/>
                </a:solidFill>
                <a:ea typeface="Times New Roman" panose="02020603050405020304" pitchFamily="18" charset="0"/>
              </a:rPr>
              <a:t>Министерства просвещения Российской Федерации и Федеральной службы по надзору в сфере образования и науки </a:t>
            </a:r>
            <a:r>
              <a:rPr lang="ru-RU" sz="1600" dirty="0">
                <a:solidFill>
                  <a:srgbClr val="C00000"/>
                </a:solidFill>
                <a:ea typeface="Times New Roman" panose="02020603050405020304" pitchFamily="18" charset="0"/>
              </a:rPr>
              <a:t>от</a:t>
            </a:r>
            <a:r>
              <a:rPr lang="ru-RU" sz="1600" dirty="0">
                <a:solidFill>
                  <a:srgbClr val="002060"/>
                </a:solidFill>
                <a:ea typeface="Times New Roman" panose="02020603050405020304" pitchFamily="18" charset="0"/>
              </a:rPr>
              <a:t> </a:t>
            </a:r>
            <a:r>
              <a:rPr lang="ru-RU" sz="1600" dirty="0">
                <a:solidFill>
                  <a:srgbClr val="C00000"/>
                </a:solidFill>
                <a:ea typeface="Times New Roman" panose="02020603050405020304" pitchFamily="18" charset="0"/>
              </a:rPr>
              <a:t>07.11.2018 № 189/1513 </a:t>
            </a:r>
            <a:endParaRPr lang="ru-RU" sz="1600" dirty="0" smtClean="0">
              <a:solidFill>
                <a:srgbClr val="C00000"/>
              </a:solidFill>
              <a:ea typeface="Times New Roman" panose="02020603050405020304" pitchFamily="18" charset="0"/>
            </a:endParaRPr>
          </a:p>
          <a:p>
            <a:pPr algn="just"/>
            <a:r>
              <a:rPr lang="ru-RU" sz="1600" dirty="0" smtClean="0">
                <a:solidFill>
                  <a:srgbClr val="002060"/>
                </a:solidFill>
                <a:ea typeface="Times New Roman" panose="02020603050405020304" pitchFamily="18" charset="0"/>
              </a:rPr>
              <a:t>«</a:t>
            </a:r>
            <a:r>
              <a:rPr lang="ru-RU" sz="1600" dirty="0">
                <a:solidFill>
                  <a:srgbClr val="002060"/>
                </a:solidFill>
                <a:ea typeface="Times New Roman" panose="02020603050405020304" pitchFamily="18" charset="0"/>
              </a:rPr>
              <a:t>Об утверждении Порядка проведения государственной итоговой аттестации по образовательным программам основного общего образования</a:t>
            </a:r>
            <a:r>
              <a:rPr lang="ru-RU" sz="1600" dirty="0" smtClean="0">
                <a:solidFill>
                  <a:srgbClr val="002060"/>
                </a:solidFill>
                <a:ea typeface="Times New Roman" panose="02020603050405020304" pitchFamily="18" charset="0"/>
              </a:rPr>
              <a:t>» </a:t>
            </a:r>
          </a:p>
        </p:txBody>
      </p:sp>
      <p:graphicFrame>
        <p:nvGraphicFramePr>
          <p:cNvPr id="6" name="Таблица 5"/>
          <p:cNvGraphicFramePr>
            <a:graphicFrameLocks noGrp="1"/>
          </p:cNvGraphicFramePr>
          <p:nvPr>
            <p:extLst>
              <p:ext uri="{D42A27DB-BD31-4B8C-83A1-F6EECF244321}">
                <p14:modId xmlns:p14="http://schemas.microsoft.com/office/powerpoint/2010/main" val="2693187392"/>
              </p:ext>
            </p:extLst>
          </p:nvPr>
        </p:nvGraphicFramePr>
        <p:xfrm>
          <a:off x="179512" y="1949687"/>
          <a:ext cx="8784976" cy="2804160"/>
        </p:xfrm>
        <a:graphic>
          <a:graphicData uri="http://schemas.openxmlformats.org/drawingml/2006/table">
            <a:tbl>
              <a:tblPr firstRow="1" bandRow="1">
                <a:tableStyleId>{5C22544A-7EE6-4342-B048-85BDC9FD1C3A}</a:tableStyleId>
              </a:tblPr>
              <a:tblGrid>
                <a:gridCol w="3312368">
                  <a:extLst>
                    <a:ext uri="{9D8B030D-6E8A-4147-A177-3AD203B41FA5}">
                      <a16:colId xmlns:a16="http://schemas.microsoft.com/office/drawing/2014/main" val="1312322521"/>
                    </a:ext>
                  </a:extLst>
                </a:gridCol>
                <a:gridCol w="5472608">
                  <a:extLst>
                    <a:ext uri="{9D8B030D-6E8A-4147-A177-3AD203B41FA5}">
                      <a16:colId xmlns:a16="http://schemas.microsoft.com/office/drawing/2014/main" val="645791952"/>
                    </a:ext>
                  </a:extLst>
                </a:gridCol>
              </a:tblGrid>
              <a:tr h="370840">
                <a:tc>
                  <a:txBody>
                    <a:bodyPr/>
                    <a:lstStyle/>
                    <a:p>
                      <a:r>
                        <a:rPr lang="ru-RU" dirty="0" smtClean="0"/>
                        <a:t>Приказ </a:t>
                      </a:r>
                      <a:r>
                        <a:rPr lang="ru-RU" dirty="0" err="1" smtClean="0"/>
                        <a:t>Минобрнауки</a:t>
                      </a:r>
                      <a:r>
                        <a:rPr lang="ru-RU" dirty="0" smtClean="0"/>
                        <a:t> России от 25.12.2013г №1394</a:t>
                      </a:r>
                    </a:p>
                    <a:p>
                      <a:endParaRPr lang="ru-RU" dirty="0"/>
                    </a:p>
                  </a:txBody>
                  <a:tcPr/>
                </a:tc>
                <a:tc>
                  <a:txBody>
                    <a:bodyPr/>
                    <a:lstStyle/>
                    <a:p>
                      <a:r>
                        <a:rPr lang="ru-RU" dirty="0" smtClean="0"/>
                        <a:t>Приказ </a:t>
                      </a:r>
                      <a:r>
                        <a:rPr lang="ru-RU" dirty="0" err="1" smtClean="0"/>
                        <a:t>Минпросвещения</a:t>
                      </a:r>
                      <a:r>
                        <a:rPr lang="ru-RU" dirty="0" smtClean="0"/>
                        <a:t> России и Рособрнадзора от 07.11.2018 № 189/1513 </a:t>
                      </a:r>
                      <a:endParaRPr lang="ru-RU" dirty="0"/>
                    </a:p>
                  </a:txBody>
                  <a:tcPr/>
                </a:tc>
                <a:extLst>
                  <a:ext uri="{0D108BD9-81ED-4DB2-BD59-A6C34878D82A}">
                    <a16:rowId xmlns:a16="http://schemas.microsoft.com/office/drawing/2014/main" val="2393700788"/>
                  </a:ext>
                </a:extLst>
              </a:tr>
              <a:tr h="370840">
                <a:tc>
                  <a:txBody>
                    <a:bodyPr/>
                    <a:lstStyle/>
                    <a:p>
                      <a:r>
                        <a:rPr lang="ru-RU" sz="1600" dirty="0" smtClean="0"/>
                        <a:t>Участники ГИА с ОВЗ </a:t>
                      </a:r>
                    </a:p>
                    <a:p>
                      <a:r>
                        <a:rPr lang="ru-RU" sz="1600" dirty="0" smtClean="0"/>
                        <a:t>могут уменьшить количество экзаменов до двух обязательных</a:t>
                      </a:r>
                      <a:endParaRPr lang="ru-RU" sz="1600" dirty="0"/>
                    </a:p>
                  </a:txBody>
                  <a:tcPr/>
                </a:tc>
                <a:tc>
                  <a:txBody>
                    <a:bodyPr/>
                    <a:lstStyle/>
                    <a:p>
                      <a:r>
                        <a:rPr lang="ru-RU" sz="1600" dirty="0" smtClean="0"/>
                        <a:t>Для участников ГИА с ОВЗ </a:t>
                      </a:r>
                    </a:p>
                    <a:p>
                      <a:r>
                        <a:rPr lang="ru-RU" sz="1600" dirty="0" smtClean="0"/>
                        <a:t>ГИА по их желанию проводится </a:t>
                      </a:r>
                      <a:r>
                        <a:rPr lang="ru-RU" sz="1600" dirty="0" smtClean="0">
                          <a:solidFill>
                            <a:srgbClr val="C00000"/>
                          </a:solidFill>
                        </a:rPr>
                        <a:t>только по обязательным учебным предметам</a:t>
                      </a:r>
                      <a:endParaRPr lang="ru-RU" sz="1600" dirty="0">
                        <a:solidFill>
                          <a:srgbClr val="C00000"/>
                        </a:solidFill>
                      </a:endParaRPr>
                    </a:p>
                  </a:txBody>
                  <a:tcPr/>
                </a:tc>
                <a:extLst>
                  <a:ext uri="{0D108BD9-81ED-4DB2-BD59-A6C34878D82A}">
                    <a16:rowId xmlns:a16="http://schemas.microsoft.com/office/drawing/2014/main" val="2320890553"/>
                  </a:ext>
                </a:extLst>
              </a:tr>
              <a:tr h="370840">
                <a:tc>
                  <a:txBody>
                    <a:bodyPr/>
                    <a:lstStyle/>
                    <a:p>
                      <a:endParaRPr lang="ru-RU" dirty="0" smtClean="0"/>
                    </a:p>
                    <a:p>
                      <a:r>
                        <a:rPr lang="ru-RU" dirty="0" smtClean="0"/>
                        <a:t>    -</a:t>
                      </a:r>
                      <a:endParaRPr lang="ru-RU" dirty="0"/>
                    </a:p>
                  </a:txBody>
                  <a:tcPr/>
                </a:tc>
                <a:tc>
                  <a:txBody>
                    <a:bodyPr/>
                    <a:lstStyle/>
                    <a:p>
                      <a:r>
                        <a:rPr lang="ru-RU" sz="1600" dirty="0" smtClean="0">
                          <a:solidFill>
                            <a:srgbClr val="C00000"/>
                          </a:solidFill>
                        </a:rPr>
                        <a:t>Итоговое собеседование </a:t>
                      </a:r>
                      <a:r>
                        <a:rPr lang="ru-RU" sz="1600" dirty="0" smtClean="0"/>
                        <a:t>по русскому языку проводится для обучающихся, экстернов во вторую среду февраля по текстам, темам и заданиям, сформированным по часовым поясам </a:t>
                      </a:r>
                      <a:r>
                        <a:rPr lang="ru-RU" sz="1600" dirty="0" err="1" smtClean="0"/>
                        <a:t>Рособрнадзором</a:t>
                      </a:r>
                      <a:endParaRPr lang="ru-RU" sz="1600" dirty="0"/>
                    </a:p>
                  </a:txBody>
                  <a:tcPr/>
                </a:tc>
                <a:extLst>
                  <a:ext uri="{0D108BD9-81ED-4DB2-BD59-A6C34878D82A}">
                    <a16:rowId xmlns:a16="http://schemas.microsoft.com/office/drawing/2014/main" val="584201677"/>
                  </a:ext>
                </a:extLst>
              </a:tr>
            </a:tbl>
          </a:graphicData>
        </a:graphic>
      </p:graphicFrame>
    </p:spTree>
    <p:extLst>
      <p:ext uri="{BB962C8B-B14F-4D97-AF65-F5344CB8AC3E}">
        <p14:creationId xmlns:p14="http://schemas.microsoft.com/office/powerpoint/2010/main" val="3007153101"/>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5</a:t>
            </a:fld>
            <a:endParaRPr lang="ru-RU" dirty="0"/>
          </a:p>
        </p:txBody>
      </p:sp>
      <p:sp>
        <p:nvSpPr>
          <p:cNvPr id="5" name="Прямоугольник 4"/>
          <p:cNvSpPr/>
          <p:nvPr/>
        </p:nvSpPr>
        <p:spPr>
          <a:xfrm>
            <a:off x="1547664" y="154423"/>
            <a:ext cx="7416824" cy="830997"/>
          </a:xfrm>
          <a:prstGeom prst="rect">
            <a:avLst/>
          </a:prstGeom>
        </p:spPr>
        <p:txBody>
          <a:bodyPr wrap="square">
            <a:spAutoFit/>
          </a:bodyPr>
          <a:lstStyle/>
          <a:p>
            <a:pPr algn="ctr"/>
            <a:r>
              <a:rPr lang="ru-RU" sz="2400" b="1" dirty="0" smtClean="0">
                <a:solidFill>
                  <a:srgbClr val="002060"/>
                </a:solidFill>
                <a:effectLst>
                  <a:outerShdw blurRad="38100" dist="38100" dir="2700000" algn="tl">
                    <a:srgbClr val="000000">
                      <a:alpha val="43137"/>
                    </a:srgbClr>
                  </a:outerShdw>
                </a:effectLst>
                <a:ea typeface="Times New Roman" panose="02020603050405020304" pitchFamily="18" charset="0"/>
              </a:rPr>
              <a:t>Порядок </a:t>
            </a:r>
            <a:r>
              <a:rPr lang="ru-RU" sz="2400" b="1" dirty="0">
                <a:solidFill>
                  <a:srgbClr val="002060"/>
                </a:solidFill>
                <a:effectLst>
                  <a:outerShdw blurRad="38100" dist="38100" dir="2700000" algn="tl">
                    <a:srgbClr val="000000">
                      <a:alpha val="43137"/>
                    </a:srgbClr>
                  </a:outerShdw>
                </a:effectLst>
                <a:ea typeface="Times New Roman" panose="02020603050405020304" pitchFamily="18" charset="0"/>
              </a:rPr>
              <a:t>проведения </a:t>
            </a:r>
            <a:r>
              <a:rPr lang="ru-RU" sz="2400" b="1" dirty="0" smtClean="0">
                <a:solidFill>
                  <a:srgbClr val="002060"/>
                </a:solidFill>
                <a:effectLst>
                  <a:outerShdw blurRad="38100" dist="38100" dir="2700000" algn="tl">
                    <a:srgbClr val="000000">
                      <a:alpha val="43137"/>
                    </a:srgbClr>
                  </a:outerShdw>
                </a:effectLst>
                <a:ea typeface="Times New Roman" panose="02020603050405020304" pitchFamily="18" charset="0"/>
              </a:rPr>
              <a:t>ГИА </a:t>
            </a:r>
            <a:r>
              <a:rPr lang="ru-RU" sz="2400" b="1" dirty="0">
                <a:solidFill>
                  <a:srgbClr val="002060"/>
                </a:solidFill>
                <a:effectLst>
                  <a:outerShdw blurRad="38100" dist="38100" dir="2700000" algn="tl">
                    <a:srgbClr val="000000">
                      <a:alpha val="43137"/>
                    </a:srgbClr>
                  </a:outerShdw>
                </a:effectLst>
                <a:ea typeface="Times New Roman" panose="02020603050405020304" pitchFamily="18" charset="0"/>
              </a:rPr>
              <a:t>по образовательным программам среднего общего образования</a:t>
            </a:r>
            <a:endParaRPr lang="ru-RU" sz="2400" b="1" dirty="0">
              <a:effectLst>
                <a:outerShdw blurRad="38100" dist="38100" dir="2700000" algn="tl">
                  <a:srgbClr val="000000">
                    <a:alpha val="43137"/>
                  </a:srgbClr>
                </a:outerShdw>
              </a:effectLst>
            </a:endParaRPr>
          </a:p>
        </p:txBody>
      </p:sp>
      <p:sp>
        <p:nvSpPr>
          <p:cNvPr id="7" name="Прямоугольник 6"/>
          <p:cNvSpPr/>
          <p:nvPr/>
        </p:nvSpPr>
        <p:spPr>
          <a:xfrm>
            <a:off x="415783" y="1184808"/>
            <a:ext cx="8696541" cy="1600438"/>
          </a:xfrm>
          <a:prstGeom prst="rect">
            <a:avLst/>
          </a:prstGeom>
        </p:spPr>
        <p:txBody>
          <a:bodyPr wrap="square">
            <a:spAutoFit/>
          </a:bodyPr>
          <a:lstStyle/>
          <a:p>
            <a:r>
              <a:rPr lang="ru-RU" sz="1400" b="1" dirty="0" smtClean="0">
                <a:solidFill>
                  <a:srgbClr val="C00000"/>
                </a:solidFill>
              </a:rPr>
              <a:t>Обязательные учебные предметы: русский язык </a:t>
            </a:r>
            <a:r>
              <a:rPr lang="ru-RU" sz="1400" b="1" dirty="0">
                <a:solidFill>
                  <a:srgbClr val="C00000"/>
                </a:solidFill>
              </a:rPr>
              <a:t>и </a:t>
            </a:r>
            <a:r>
              <a:rPr lang="ru-RU" sz="1400" b="1" dirty="0" smtClean="0">
                <a:solidFill>
                  <a:srgbClr val="C00000"/>
                </a:solidFill>
              </a:rPr>
              <a:t>математика</a:t>
            </a:r>
          </a:p>
          <a:p>
            <a:r>
              <a:rPr lang="ru-RU" sz="1400" b="1" dirty="0" smtClean="0">
                <a:solidFill>
                  <a:srgbClr val="002060"/>
                </a:solidFill>
              </a:rPr>
              <a:t> </a:t>
            </a:r>
          </a:p>
          <a:p>
            <a:r>
              <a:rPr lang="ru-RU" sz="1400" b="1" dirty="0" smtClean="0">
                <a:solidFill>
                  <a:srgbClr val="C00000"/>
                </a:solidFill>
              </a:rPr>
              <a:t>Учебные </a:t>
            </a:r>
            <a:r>
              <a:rPr lang="ru-RU" sz="1400" b="1" dirty="0">
                <a:solidFill>
                  <a:srgbClr val="C00000"/>
                </a:solidFill>
              </a:rPr>
              <a:t>предметы по выбору: </a:t>
            </a:r>
            <a:r>
              <a:rPr lang="ru-RU" sz="1400" dirty="0">
                <a:solidFill>
                  <a:srgbClr val="002060"/>
                </a:solidFill>
              </a:rPr>
              <a:t>литература, физика, химия, биология, география, история, обществознание, иностранные языки (английский, немецкий, французский, испанский и китайский), информатика и </a:t>
            </a:r>
            <a:r>
              <a:rPr lang="ru-RU" sz="1400" dirty="0" smtClean="0">
                <a:solidFill>
                  <a:srgbClr val="002060"/>
                </a:solidFill>
              </a:rPr>
              <a:t>ИКТ, </a:t>
            </a:r>
            <a:r>
              <a:rPr lang="ru-RU" sz="1400" dirty="0">
                <a:solidFill>
                  <a:srgbClr val="002060"/>
                </a:solidFill>
              </a:rPr>
              <a:t>родной язык </a:t>
            </a:r>
            <a:r>
              <a:rPr lang="ru-RU" sz="1400" dirty="0" smtClean="0">
                <a:solidFill>
                  <a:srgbClr val="002060"/>
                </a:solidFill>
              </a:rPr>
              <a:t>и </a:t>
            </a:r>
            <a:r>
              <a:rPr lang="ru-RU" sz="1400" dirty="0">
                <a:solidFill>
                  <a:srgbClr val="002060"/>
                </a:solidFill>
              </a:rPr>
              <a:t>(или) </a:t>
            </a:r>
            <a:r>
              <a:rPr lang="ru-RU" sz="1400" dirty="0" smtClean="0">
                <a:solidFill>
                  <a:srgbClr val="002060"/>
                </a:solidFill>
              </a:rPr>
              <a:t>родная литература</a:t>
            </a:r>
          </a:p>
          <a:p>
            <a:r>
              <a:rPr lang="ru-RU" sz="1400" i="1" dirty="0" smtClean="0">
                <a:solidFill>
                  <a:srgbClr val="002060"/>
                </a:solidFill>
              </a:rPr>
              <a:t>обучающиеся</a:t>
            </a:r>
            <a:r>
              <a:rPr lang="ru-RU" sz="1400" i="1" dirty="0">
                <a:solidFill>
                  <a:srgbClr val="002060"/>
                </a:solidFill>
              </a:rPr>
              <a:t>, экстерны </a:t>
            </a:r>
            <a:r>
              <a:rPr lang="ru-RU" sz="1400" i="1" dirty="0" smtClean="0">
                <a:solidFill>
                  <a:srgbClr val="002060"/>
                </a:solidFill>
              </a:rPr>
              <a:t>сдают </a:t>
            </a:r>
            <a:r>
              <a:rPr lang="ru-RU" sz="1400" i="1" dirty="0">
                <a:solidFill>
                  <a:srgbClr val="002060"/>
                </a:solidFill>
              </a:rPr>
              <a:t>на добровольной основе по своему выбору для предоставления результатов ЕГЭ при приеме на обучение по программам </a:t>
            </a:r>
            <a:r>
              <a:rPr lang="ru-RU" sz="1400" i="1" dirty="0" err="1">
                <a:solidFill>
                  <a:srgbClr val="002060"/>
                </a:solidFill>
              </a:rPr>
              <a:t>бакалавриата</a:t>
            </a:r>
            <a:r>
              <a:rPr lang="ru-RU" sz="1400" i="1" dirty="0">
                <a:solidFill>
                  <a:srgbClr val="002060"/>
                </a:solidFill>
              </a:rPr>
              <a:t> и программам </a:t>
            </a:r>
            <a:r>
              <a:rPr lang="ru-RU" sz="1400" i="1" dirty="0" err="1">
                <a:solidFill>
                  <a:srgbClr val="002060"/>
                </a:solidFill>
              </a:rPr>
              <a:t>специалитета</a:t>
            </a:r>
            <a:r>
              <a:rPr lang="ru-RU" sz="1400" i="1" dirty="0">
                <a:solidFill>
                  <a:srgbClr val="002060"/>
                </a:solidFill>
              </a:rPr>
              <a:t> </a:t>
            </a:r>
          </a:p>
        </p:txBody>
      </p:sp>
      <p:sp>
        <p:nvSpPr>
          <p:cNvPr id="8" name="Прямоугольник 7"/>
          <p:cNvSpPr/>
          <p:nvPr/>
        </p:nvSpPr>
        <p:spPr>
          <a:xfrm>
            <a:off x="179512" y="3053825"/>
            <a:ext cx="8932812" cy="1600438"/>
          </a:xfrm>
          <a:prstGeom prst="rect">
            <a:avLst/>
          </a:prstGeom>
        </p:spPr>
        <p:txBody>
          <a:bodyPr wrap="square">
            <a:spAutoFit/>
          </a:bodyPr>
          <a:lstStyle/>
          <a:p>
            <a:r>
              <a:rPr lang="ru-RU" sz="1400" b="1" dirty="0">
                <a:solidFill>
                  <a:srgbClr val="C00000"/>
                </a:solidFill>
              </a:rPr>
              <a:t>ЕГЭ по математике проводится по двум уровням:</a:t>
            </a:r>
          </a:p>
          <a:p>
            <a:r>
              <a:rPr lang="ru-RU" sz="1400" u="sng" dirty="0"/>
              <a:t>ЕГЭ по математике базового </a:t>
            </a:r>
            <a:r>
              <a:rPr lang="ru-RU" sz="1400" u="sng" dirty="0" smtClean="0"/>
              <a:t>уровня </a:t>
            </a:r>
            <a:r>
              <a:rPr lang="ru-RU" sz="1400" dirty="0" smtClean="0"/>
              <a:t>- результаты признаются </a:t>
            </a:r>
            <a:r>
              <a:rPr lang="ru-RU" sz="1400" dirty="0"/>
              <a:t>в качестве результатов ГИА общеобразовательными организациями и </a:t>
            </a:r>
            <a:r>
              <a:rPr lang="ru-RU" sz="1400" dirty="0" smtClean="0"/>
              <a:t>СПО</a:t>
            </a:r>
            <a:endParaRPr lang="ru-RU" sz="1400" dirty="0"/>
          </a:p>
          <a:p>
            <a:r>
              <a:rPr lang="ru-RU" sz="1400" u="sng" dirty="0"/>
              <a:t>ЕГЭ по математике профильного </a:t>
            </a:r>
            <a:r>
              <a:rPr lang="ru-RU" sz="1400" u="sng" dirty="0" smtClean="0"/>
              <a:t>уровня</a:t>
            </a:r>
            <a:r>
              <a:rPr lang="ru-RU" sz="1400" dirty="0" smtClean="0"/>
              <a:t> - результаты признаются </a:t>
            </a:r>
            <a:r>
              <a:rPr lang="ru-RU" sz="1400" dirty="0"/>
              <a:t>в качестве результатов ГИА общеобразовательными организациями и </a:t>
            </a:r>
            <a:r>
              <a:rPr lang="ru-RU" sz="1400" dirty="0" smtClean="0"/>
              <a:t>СПО, </a:t>
            </a:r>
            <a:r>
              <a:rPr lang="ru-RU" sz="1400" dirty="0"/>
              <a:t>а также в качестве результатов вступительных испытаний по математике при приеме на обучение по образовательным программам высшего образования - программам </a:t>
            </a:r>
            <a:r>
              <a:rPr lang="ru-RU" sz="1400" dirty="0" err="1"/>
              <a:t>бакалавриата</a:t>
            </a:r>
            <a:r>
              <a:rPr lang="ru-RU" sz="1400" dirty="0"/>
              <a:t> и программам </a:t>
            </a:r>
            <a:r>
              <a:rPr lang="ru-RU" sz="1400" dirty="0" err="1"/>
              <a:t>специалитета</a:t>
            </a:r>
            <a:r>
              <a:rPr lang="ru-RU" sz="1400" dirty="0"/>
              <a:t> - в образовательные организации высшего </a:t>
            </a:r>
            <a:r>
              <a:rPr lang="ru-RU" sz="1400" dirty="0" smtClean="0"/>
              <a:t>образования</a:t>
            </a:r>
            <a:endParaRPr lang="ru-RU" sz="1400" dirty="0"/>
          </a:p>
        </p:txBody>
      </p:sp>
    </p:spTree>
    <p:extLst>
      <p:ext uri="{BB962C8B-B14F-4D97-AF65-F5344CB8AC3E}">
        <p14:creationId xmlns:p14="http://schemas.microsoft.com/office/powerpoint/2010/main" val="910484138"/>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6</a:t>
            </a:fld>
            <a:endParaRPr lang="ru-RU" dirty="0"/>
          </a:p>
        </p:txBody>
      </p:sp>
      <p:sp>
        <p:nvSpPr>
          <p:cNvPr id="5" name="Прямоугольник 4"/>
          <p:cNvSpPr/>
          <p:nvPr/>
        </p:nvSpPr>
        <p:spPr>
          <a:xfrm>
            <a:off x="1547664" y="154423"/>
            <a:ext cx="7416824" cy="830997"/>
          </a:xfrm>
          <a:prstGeom prst="rect">
            <a:avLst/>
          </a:prstGeom>
        </p:spPr>
        <p:txBody>
          <a:bodyPr wrap="square">
            <a:spAutoFit/>
          </a:bodyPr>
          <a:lstStyle/>
          <a:p>
            <a:pPr algn="ctr"/>
            <a:r>
              <a:rPr lang="ru-RU" sz="2400" b="1" dirty="0" smtClean="0">
                <a:solidFill>
                  <a:srgbClr val="002060"/>
                </a:solidFill>
                <a:effectLst>
                  <a:outerShdw blurRad="38100" dist="38100" dir="2700000" algn="tl">
                    <a:srgbClr val="000000">
                      <a:alpha val="43137"/>
                    </a:srgbClr>
                  </a:outerShdw>
                </a:effectLst>
                <a:ea typeface="Times New Roman" panose="02020603050405020304" pitchFamily="18" charset="0"/>
              </a:rPr>
              <a:t>Порядок </a:t>
            </a:r>
            <a:r>
              <a:rPr lang="ru-RU" sz="2400" b="1" dirty="0">
                <a:solidFill>
                  <a:srgbClr val="002060"/>
                </a:solidFill>
                <a:effectLst>
                  <a:outerShdw blurRad="38100" dist="38100" dir="2700000" algn="tl">
                    <a:srgbClr val="000000">
                      <a:alpha val="43137"/>
                    </a:srgbClr>
                  </a:outerShdw>
                </a:effectLst>
                <a:ea typeface="Times New Roman" panose="02020603050405020304" pitchFamily="18" charset="0"/>
              </a:rPr>
              <a:t>проведения </a:t>
            </a:r>
            <a:r>
              <a:rPr lang="ru-RU" sz="2400" b="1" dirty="0" smtClean="0">
                <a:solidFill>
                  <a:srgbClr val="002060"/>
                </a:solidFill>
                <a:effectLst>
                  <a:outerShdw blurRad="38100" dist="38100" dir="2700000" algn="tl">
                    <a:srgbClr val="000000">
                      <a:alpha val="43137"/>
                    </a:srgbClr>
                  </a:outerShdw>
                </a:effectLst>
                <a:ea typeface="Times New Roman" panose="02020603050405020304" pitchFamily="18" charset="0"/>
              </a:rPr>
              <a:t>ГИА </a:t>
            </a:r>
            <a:r>
              <a:rPr lang="ru-RU" sz="2400" b="1" dirty="0">
                <a:solidFill>
                  <a:srgbClr val="002060"/>
                </a:solidFill>
                <a:effectLst>
                  <a:outerShdw blurRad="38100" dist="38100" dir="2700000" algn="tl">
                    <a:srgbClr val="000000">
                      <a:alpha val="43137"/>
                    </a:srgbClr>
                  </a:outerShdw>
                </a:effectLst>
                <a:ea typeface="Times New Roman" panose="02020603050405020304" pitchFamily="18" charset="0"/>
              </a:rPr>
              <a:t>по образовательным программам </a:t>
            </a:r>
            <a:r>
              <a:rPr lang="ru-RU" sz="2400" b="1" dirty="0" smtClean="0">
                <a:solidFill>
                  <a:srgbClr val="002060"/>
                </a:solidFill>
                <a:effectLst>
                  <a:outerShdw blurRad="38100" dist="38100" dir="2700000" algn="tl">
                    <a:srgbClr val="000000">
                      <a:alpha val="43137"/>
                    </a:srgbClr>
                  </a:outerShdw>
                </a:effectLst>
                <a:ea typeface="Times New Roman" panose="02020603050405020304" pitchFamily="18" charset="0"/>
              </a:rPr>
              <a:t>основного </a:t>
            </a:r>
            <a:r>
              <a:rPr lang="ru-RU" sz="2400" b="1" dirty="0">
                <a:solidFill>
                  <a:srgbClr val="002060"/>
                </a:solidFill>
                <a:effectLst>
                  <a:outerShdw blurRad="38100" dist="38100" dir="2700000" algn="tl">
                    <a:srgbClr val="000000">
                      <a:alpha val="43137"/>
                    </a:srgbClr>
                  </a:outerShdw>
                </a:effectLst>
                <a:ea typeface="Times New Roman" panose="02020603050405020304" pitchFamily="18" charset="0"/>
              </a:rPr>
              <a:t>общего образования</a:t>
            </a:r>
            <a:endParaRPr lang="ru-RU" sz="2400" b="1" dirty="0">
              <a:effectLst>
                <a:outerShdw blurRad="38100" dist="38100" dir="2700000" algn="tl">
                  <a:srgbClr val="000000">
                    <a:alpha val="43137"/>
                  </a:srgbClr>
                </a:outerShdw>
              </a:effectLst>
            </a:endParaRPr>
          </a:p>
        </p:txBody>
      </p:sp>
      <p:sp>
        <p:nvSpPr>
          <p:cNvPr id="7" name="Прямоугольник 6"/>
          <p:cNvSpPr/>
          <p:nvPr/>
        </p:nvSpPr>
        <p:spPr>
          <a:xfrm>
            <a:off x="323528" y="1419622"/>
            <a:ext cx="8712968" cy="2862322"/>
          </a:xfrm>
          <a:prstGeom prst="rect">
            <a:avLst/>
          </a:prstGeom>
        </p:spPr>
        <p:txBody>
          <a:bodyPr wrap="square">
            <a:spAutoFit/>
          </a:bodyPr>
          <a:lstStyle/>
          <a:p>
            <a:pPr algn="ctr"/>
            <a:r>
              <a:rPr lang="ru-RU" b="1" dirty="0">
                <a:solidFill>
                  <a:srgbClr val="002060"/>
                </a:solidFill>
              </a:rPr>
              <a:t>ГИА в форме ОГЭ и (или) ГВЭ включает в себя четыре экзамена </a:t>
            </a:r>
            <a:endParaRPr lang="ru-RU" b="1" dirty="0" smtClean="0">
              <a:solidFill>
                <a:srgbClr val="002060"/>
              </a:solidFill>
            </a:endParaRPr>
          </a:p>
          <a:p>
            <a:endParaRPr lang="ru-RU" b="1" i="1" dirty="0" smtClean="0">
              <a:solidFill>
                <a:srgbClr val="002060"/>
              </a:solidFill>
            </a:endParaRPr>
          </a:p>
          <a:p>
            <a:endParaRPr lang="ru-RU" b="1" i="1" dirty="0">
              <a:solidFill>
                <a:srgbClr val="002060"/>
              </a:solidFill>
            </a:endParaRPr>
          </a:p>
          <a:p>
            <a:r>
              <a:rPr lang="ru-RU" b="1" dirty="0" smtClean="0">
                <a:solidFill>
                  <a:srgbClr val="C00000"/>
                </a:solidFill>
              </a:rPr>
              <a:t>Русский язык </a:t>
            </a:r>
            <a:r>
              <a:rPr lang="ru-RU" b="1" dirty="0">
                <a:solidFill>
                  <a:srgbClr val="C00000"/>
                </a:solidFill>
              </a:rPr>
              <a:t>и </a:t>
            </a:r>
            <a:r>
              <a:rPr lang="ru-RU" b="1" dirty="0" smtClean="0">
                <a:solidFill>
                  <a:srgbClr val="C00000"/>
                </a:solidFill>
              </a:rPr>
              <a:t>математика</a:t>
            </a:r>
          </a:p>
          <a:p>
            <a:r>
              <a:rPr lang="ru-RU" b="1" dirty="0" smtClean="0">
                <a:solidFill>
                  <a:srgbClr val="002060"/>
                </a:solidFill>
              </a:rPr>
              <a:t> </a:t>
            </a:r>
          </a:p>
          <a:p>
            <a:endParaRPr lang="ru-RU" b="1" dirty="0" smtClean="0">
              <a:solidFill>
                <a:srgbClr val="002060"/>
              </a:solidFill>
            </a:endParaRPr>
          </a:p>
          <a:p>
            <a:r>
              <a:rPr lang="ru-RU" b="1" dirty="0" smtClean="0">
                <a:solidFill>
                  <a:srgbClr val="C00000"/>
                </a:solidFill>
              </a:rPr>
              <a:t>2 учебных предмета </a:t>
            </a:r>
            <a:r>
              <a:rPr lang="ru-RU" b="1" dirty="0">
                <a:solidFill>
                  <a:srgbClr val="C00000"/>
                </a:solidFill>
              </a:rPr>
              <a:t>по выбору: </a:t>
            </a:r>
            <a:r>
              <a:rPr lang="ru-RU" dirty="0">
                <a:solidFill>
                  <a:srgbClr val="002060"/>
                </a:solidFill>
              </a:rPr>
              <a:t>литература, физика, химия, биология, география, история, обществознание, иностранные языки (английский, немецкий, французский, испанский и китайский), информатика и </a:t>
            </a:r>
            <a:r>
              <a:rPr lang="ru-RU" dirty="0" smtClean="0">
                <a:solidFill>
                  <a:srgbClr val="002060"/>
                </a:solidFill>
              </a:rPr>
              <a:t>ИКТ, </a:t>
            </a:r>
            <a:r>
              <a:rPr lang="ru-RU" dirty="0">
                <a:solidFill>
                  <a:srgbClr val="002060"/>
                </a:solidFill>
              </a:rPr>
              <a:t>родной язык </a:t>
            </a:r>
            <a:r>
              <a:rPr lang="ru-RU" dirty="0" smtClean="0">
                <a:solidFill>
                  <a:srgbClr val="002060"/>
                </a:solidFill>
              </a:rPr>
              <a:t>и </a:t>
            </a:r>
            <a:r>
              <a:rPr lang="ru-RU" dirty="0">
                <a:solidFill>
                  <a:srgbClr val="002060"/>
                </a:solidFill>
              </a:rPr>
              <a:t>(или) </a:t>
            </a:r>
            <a:r>
              <a:rPr lang="ru-RU" dirty="0" smtClean="0">
                <a:solidFill>
                  <a:srgbClr val="002060"/>
                </a:solidFill>
              </a:rPr>
              <a:t>родная литература</a:t>
            </a:r>
          </a:p>
          <a:p>
            <a:endParaRPr lang="ru-RU" dirty="0">
              <a:solidFill>
                <a:srgbClr val="002060"/>
              </a:solidFill>
            </a:endParaRPr>
          </a:p>
        </p:txBody>
      </p:sp>
    </p:spTree>
    <p:extLst>
      <p:ext uri="{BB962C8B-B14F-4D97-AF65-F5344CB8AC3E}">
        <p14:creationId xmlns:p14="http://schemas.microsoft.com/office/powerpoint/2010/main" val="3327320039"/>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7</a:t>
            </a:fld>
            <a:endParaRPr lang="ru-RU" dirty="0"/>
          </a:p>
        </p:txBody>
      </p:sp>
      <p:sp>
        <p:nvSpPr>
          <p:cNvPr id="5" name="Прямоугольник 4"/>
          <p:cNvSpPr/>
          <p:nvPr/>
        </p:nvSpPr>
        <p:spPr>
          <a:xfrm>
            <a:off x="1547664" y="154423"/>
            <a:ext cx="7416824" cy="1200329"/>
          </a:xfrm>
          <a:prstGeom prst="rect">
            <a:avLst/>
          </a:prstGeom>
        </p:spPr>
        <p:txBody>
          <a:bodyPr wrap="square">
            <a:spAutoFit/>
          </a:bodyPr>
          <a:lstStyle/>
          <a:p>
            <a:pPr algn="ctr"/>
            <a:r>
              <a:rPr lang="ru-RU" sz="2400" b="1" dirty="0" smtClean="0">
                <a:solidFill>
                  <a:srgbClr val="002060"/>
                </a:solidFill>
                <a:effectLst>
                  <a:outerShdw blurRad="38100" dist="38100" dir="2700000" algn="tl">
                    <a:srgbClr val="000000">
                      <a:alpha val="43137"/>
                    </a:srgbClr>
                  </a:outerShdw>
                </a:effectLst>
                <a:ea typeface="Times New Roman" panose="02020603050405020304" pitchFamily="18" charset="0"/>
              </a:rPr>
              <a:t>Порядок </a:t>
            </a:r>
            <a:r>
              <a:rPr lang="ru-RU" sz="2400" b="1" dirty="0">
                <a:solidFill>
                  <a:srgbClr val="002060"/>
                </a:solidFill>
                <a:effectLst>
                  <a:outerShdw blurRad="38100" dist="38100" dir="2700000" algn="tl">
                    <a:srgbClr val="000000">
                      <a:alpha val="43137"/>
                    </a:srgbClr>
                  </a:outerShdw>
                </a:effectLst>
                <a:ea typeface="Times New Roman" panose="02020603050405020304" pitchFamily="18" charset="0"/>
              </a:rPr>
              <a:t>проведения ГИА  по образовательным программам среднего общего образования</a:t>
            </a:r>
          </a:p>
          <a:p>
            <a:pPr algn="ctr"/>
            <a:endParaRPr lang="ru-RU" sz="2400" b="1" dirty="0">
              <a:effectLst>
                <a:outerShdw blurRad="38100" dist="38100" dir="2700000" algn="tl">
                  <a:srgbClr val="000000">
                    <a:alpha val="43137"/>
                  </a:srgbClr>
                </a:outerShdw>
              </a:effectLst>
            </a:endParaRPr>
          </a:p>
        </p:txBody>
      </p:sp>
      <p:sp>
        <p:nvSpPr>
          <p:cNvPr id="7" name="Прямоугольник 6"/>
          <p:cNvSpPr/>
          <p:nvPr/>
        </p:nvSpPr>
        <p:spPr>
          <a:xfrm>
            <a:off x="755576" y="1425880"/>
            <a:ext cx="8208912" cy="3046988"/>
          </a:xfrm>
          <a:prstGeom prst="rect">
            <a:avLst/>
          </a:prstGeom>
        </p:spPr>
        <p:txBody>
          <a:bodyPr wrap="square">
            <a:spAutoFit/>
          </a:bodyPr>
          <a:lstStyle/>
          <a:p>
            <a:pPr algn="just"/>
            <a:r>
              <a:rPr lang="ru-RU" sz="1600" b="1" dirty="0">
                <a:solidFill>
                  <a:srgbClr val="002060"/>
                </a:solidFill>
              </a:rPr>
              <a:t>К </a:t>
            </a:r>
            <a:r>
              <a:rPr lang="ru-RU" sz="1600" b="1" dirty="0" smtClean="0">
                <a:solidFill>
                  <a:srgbClr val="002060"/>
                </a:solidFill>
              </a:rPr>
              <a:t>ГИА-11 </a:t>
            </a:r>
            <a:r>
              <a:rPr lang="ru-RU" sz="1600" b="1" dirty="0">
                <a:solidFill>
                  <a:srgbClr val="002060"/>
                </a:solidFill>
              </a:rPr>
              <a:t>допускаются </a:t>
            </a:r>
            <a:r>
              <a:rPr lang="ru-RU" sz="1600" b="1" dirty="0">
                <a:solidFill>
                  <a:srgbClr val="C00000"/>
                </a:solidFill>
              </a:rPr>
              <a:t>обучающиеся</a:t>
            </a:r>
            <a:r>
              <a:rPr lang="ru-RU" sz="1600" b="1" dirty="0">
                <a:solidFill>
                  <a:srgbClr val="002060"/>
                </a:solidFill>
              </a:rPr>
              <a:t>, не имеющие академической задолженности, в полном объеме выполнившие учебный план или индивидуальный учебный план (имеющие годовые отметки по всем учебным предметам учебного плана за каждый год обучения по образовательным программам среднего общего образования не ниже удовлетворительных), </a:t>
            </a:r>
            <a:endParaRPr lang="ru-RU" sz="1600" b="1" dirty="0" smtClean="0">
              <a:solidFill>
                <a:srgbClr val="002060"/>
              </a:solidFill>
            </a:endParaRPr>
          </a:p>
          <a:p>
            <a:pPr algn="just"/>
            <a:r>
              <a:rPr lang="ru-RU" sz="1600" b="1" dirty="0" smtClean="0">
                <a:solidFill>
                  <a:srgbClr val="002060"/>
                </a:solidFill>
              </a:rPr>
              <a:t>а </a:t>
            </a:r>
            <a:r>
              <a:rPr lang="ru-RU" sz="1600" b="1" dirty="0">
                <a:solidFill>
                  <a:srgbClr val="002060"/>
                </a:solidFill>
              </a:rPr>
              <a:t>также имеющие результат "зачет" за итоговое сочинение (изложение</a:t>
            </a:r>
            <a:r>
              <a:rPr lang="ru-RU" sz="1600" b="1" dirty="0" smtClean="0">
                <a:solidFill>
                  <a:srgbClr val="002060"/>
                </a:solidFill>
              </a:rPr>
              <a:t>)</a:t>
            </a:r>
          </a:p>
          <a:p>
            <a:pPr algn="just"/>
            <a:endParaRPr lang="ru-RU" sz="1600" b="1" dirty="0" smtClean="0">
              <a:solidFill>
                <a:srgbClr val="C00000"/>
              </a:solidFill>
            </a:endParaRPr>
          </a:p>
          <a:p>
            <a:pPr algn="just"/>
            <a:endParaRPr lang="ru-RU" sz="1600" b="1" dirty="0">
              <a:solidFill>
                <a:srgbClr val="C00000"/>
              </a:solidFill>
            </a:endParaRPr>
          </a:p>
          <a:p>
            <a:pPr algn="just"/>
            <a:r>
              <a:rPr lang="ru-RU" sz="1600" b="1" dirty="0">
                <a:solidFill>
                  <a:srgbClr val="C00000"/>
                </a:solidFill>
              </a:rPr>
              <a:t>Экстерны</a:t>
            </a:r>
            <a:r>
              <a:rPr lang="ru-RU" sz="1600" b="1" dirty="0">
                <a:solidFill>
                  <a:srgbClr val="002060"/>
                </a:solidFill>
              </a:rPr>
              <a:t> допускаются к ГИА при условии получения на промежуточной аттестации отметок не ниже удовлетворительных, а также имеющие результат "зачет" за итоговое сочинение (изложение</a:t>
            </a:r>
            <a:r>
              <a:rPr lang="ru-RU" sz="1600" b="1" dirty="0" smtClean="0">
                <a:solidFill>
                  <a:srgbClr val="002060"/>
                </a:solidFill>
              </a:rPr>
              <a:t>)</a:t>
            </a:r>
          </a:p>
          <a:p>
            <a:pPr algn="just"/>
            <a:endParaRPr lang="ru-RU" sz="1600" b="1" i="1" dirty="0">
              <a:solidFill>
                <a:srgbClr val="C00000"/>
              </a:solidFill>
            </a:endParaRPr>
          </a:p>
        </p:txBody>
      </p:sp>
    </p:spTree>
    <p:extLst>
      <p:ext uri="{BB962C8B-B14F-4D97-AF65-F5344CB8AC3E}">
        <p14:creationId xmlns:p14="http://schemas.microsoft.com/office/powerpoint/2010/main" val="2889891830"/>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8</a:t>
            </a:fld>
            <a:endParaRPr lang="ru-RU" dirty="0"/>
          </a:p>
        </p:txBody>
      </p:sp>
      <p:sp>
        <p:nvSpPr>
          <p:cNvPr id="5" name="Прямоугольник 4"/>
          <p:cNvSpPr/>
          <p:nvPr/>
        </p:nvSpPr>
        <p:spPr>
          <a:xfrm>
            <a:off x="1547664" y="154423"/>
            <a:ext cx="7416824" cy="1200329"/>
          </a:xfrm>
          <a:prstGeom prst="rect">
            <a:avLst/>
          </a:prstGeom>
        </p:spPr>
        <p:txBody>
          <a:bodyPr wrap="square">
            <a:spAutoFit/>
          </a:bodyPr>
          <a:lstStyle/>
          <a:p>
            <a:pPr algn="ctr"/>
            <a:r>
              <a:rPr lang="ru-RU" sz="2400" b="1" dirty="0" smtClean="0">
                <a:solidFill>
                  <a:srgbClr val="002060"/>
                </a:solidFill>
                <a:effectLst>
                  <a:outerShdw blurRad="38100" dist="38100" dir="2700000" algn="tl">
                    <a:srgbClr val="000000">
                      <a:alpha val="43137"/>
                    </a:srgbClr>
                  </a:outerShdw>
                </a:effectLst>
                <a:ea typeface="Times New Roman" panose="02020603050405020304" pitchFamily="18" charset="0"/>
              </a:rPr>
              <a:t>Порядок </a:t>
            </a:r>
            <a:r>
              <a:rPr lang="ru-RU" sz="2400" b="1" dirty="0">
                <a:solidFill>
                  <a:srgbClr val="002060"/>
                </a:solidFill>
                <a:effectLst>
                  <a:outerShdw blurRad="38100" dist="38100" dir="2700000" algn="tl">
                    <a:srgbClr val="000000">
                      <a:alpha val="43137"/>
                    </a:srgbClr>
                  </a:outerShdw>
                </a:effectLst>
                <a:ea typeface="Times New Roman" panose="02020603050405020304" pitchFamily="18" charset="0"/>
              </a:rPr>
              <a:t>проведения ГИА  по образовательным программам </a:t>
            </a:r>
            <a:r>
              <a:rPr lang="ru-RU" sz="2400" b="1" dirty="0" smtClean="0">
                <a:solidFill>
                  <a:srgbClr val="002060"/>
                </a:solidFill>
                <a:effectLst>
                  <a:outerShdw blurRad="38100" dist="38100" dir="2700000" algn="tl">
                    <a:srgbClr val="000000">
                      <a:alpha val="43137"/>
                    </a:srgbClr>
                  </a:outerShdw>
                </a:effectLst>
                <a:ea typeface="Times New Roman" panose="02020603050405020304" pitchFamily="18" charset="0"/>
              </a:rPr>
              <a:t>основного общего </a:t>
            </a:r>
            <a:r>
              <a:rPr lang="ru-RU" sz="2400" b="1" dirty="0">
                <a:solidFill>
                  <a:srgbClr val="002060"/>
                </a:solidFill>
                <a:effectLst>
                  <a:outerShdw blurRad="38100" dist="38100" dir="2700000" algn="tl">
                    <a:srgbClr val="000000">
                      <a:alpha val="43137"/>
                    </a:srgbClr>
                  </a:outerShdw>
                </a:effectLst>
                <a:ea typeface="Times New Roman" panose="02020603050405020304" pitchFamily="18" charset="0"/>
              </a:rPr>
              <a:t>образования</a:t>
            </a:r>
          </a:p>
          <a:p>
            <a:pPr algn="ctr"/>
            <a:endParaRPr lang="ru-RU" sz="2400" b="1" dirty="0">
              <a:effectLst>
                <a:outerShdw blurRad="38100" dist="38100" dir="2700000" algn="tl">
                  <a:srgbClr val="000000">
                    <a:alpha val="43137"/>
                  </a:srgbClr>
                </a:outerShdw>
              </a:effectLst>
            </a:endParaRPr>
          </a:p>
        </p:txBody>
      </p:sp>
      <p:sp>
        <p:nvSpPr>
          <p:cNvPr id="7" name="Прямоугольник 6"/>
          <p:cNvSpPr/>
          <p:nvPr/>
        </p:nvSpPr>
        <p:spPr>
          <a:xfrm>
            <a:off x="539552" y="1567584"/>
            <a:ext cx="8208912" cy="3046988"/>
          </a:xfrm>
          <a:prstGeom prst="rect">
            <a:avLst/>
          </a:prstGeom>
        </p:spPr>
        <p:txBody>
          <a:bodyPr wrap="square">
            <a:spAutoFit/>
          </a:bodyPr>
          <a:lstStyle/>
          <a:p>
            <a:pPr algn="just"/>
            <a:r>
              <a:rPr lang="ru-RU" sz="1600" b="1" dirty="0">
                <a:solidFill>
                  <a:srgbClr val="002060"/>
                </a:solidFill>
              </a:rPr>
              <a:t>К ГИА-9 допускаются </a:t>
            </a:r>
            <a:r>
              <a:rPr lang="ru-RU" sz="1600" b="1" dirty="0">
                <a:solidFill>
                  <a:srgbClr val="C00000"/>
                </a:solidFill>
              </a:rPr>
              <a:t>обучающиеся</a:t>
            </a:r>
            <a:r>
              <a:rPr lang="ru-RU" sz="1600" b="1" dirty="0">
                <a:solidFill>
                  <a:srgbClr val="002060"/>
                </a:solidFill>
              </a:rPr>
              <a:t>, не имеющие академической задолженности, в полном объеме выполнившие учебный план или индивидуальный учебный план (имеющие годовые отметки по всем учебным предметам учебного плана за IX класс не ниже удовлетворительных), </a:t>
            </a:r>
            <a:endParaRPr lang="ru-RU" sz="1600" b="1" dirty="0" smtClean="0">
              <a:solidFill>
                <a:srgbClr val="002060"/>
              </a:solidFill>
            </a:endParaRPr>
          </a:p>
          <a:p>
            <a:pPr algn="just"/>
            <a:r>
              <a:rPr lang="ru-RU" sz="1600" b="1" dirty="0" smtClean="0">
                <a:solidFill>
                  <a:srgbClr val="002060"/>
                </a:solidFill>
              </a:rPr>
              <a:t>а </a:t>
            </a:r>
            <a:r>
              <a:rPr lang="ru-RU" sz="1600" b="1" dirty="0">
                <a:solidFill>
                  <a:srgbClr val="002060"/>
                </a:solidFill>
              </a:rPr>
              <a:t>также имеющие результат "зачет" за итоговое собеседование по русскому языку </a:t>
            </a:r>
            <a:endParaRPr lang="ru-RU" sz="1600" b="1" dirty="0" smtClean="0">
              <a:solidFill>
                <a:srgbClr val="002060"/>
              </a:solidFill>
            </a:endParaRPr>
          </a:p>
          <a:p>
            <a:pPr algn="just"/>
            <a:endParaRPr lang="ru-RU" sz="1600" b="1" dirty="0">
              <a:solidFill>
                <a:srgbClr val="002060"/>
              </a:solidFill>
            </a:endParaRPr>
          </a:p>
          <a:p>
            <a:pPr algn="just"/>
            <a:r>
              <a:rPr lang="ru-RU" sz="1600" b="1" dirty="0">
                <a:solidFill>
                  <a:srgbClr val="002060"/>
                </a:solidFill>
              </a:rPr>
              <a:t> </a:t>
            </a:r>
          </a:p>
          <a:p>
            <a:pPr algn="just"/>
            <a:r>
              <a:rPr lang="ru-RU" sz="1600" b="1" dirty="0">
                <a:solidFill>
                  <a:srgbClr val="C00000"/>
                </a:solidFill>
              </a:rPr>
              <a:t>Экстерны</a:t>
            </a:r>
            <a:r>
              <a:rPr lang="ru-RU" sz="1600" b="1" dirty="0">
                <a:solidFill>
                  <a:srgbClr val="002060"/>
                </a:solidFill>
              </a:rPr>
              <a:t> допускаются к ГИА при условии получения на промежуточной аттестации отметок не ниже удовлетворительных, а также имеющие результат "зачет" за итоговое собеседование по русскому </a:t>
            </a:r>
            <a:r>
              <a:rPr lang="ru-RU" sz="1600" b="1" dirty="0" smtClean="0">
                <a:solidFill>
                  <a:srgbClr val="002060"/>
                </a:solidFill>
              </a:rPr>
              <a:t>языку</a:t>
            </a:r>
            <a:endParaRPr lang="ru-RU" sz="1600" b="1" dirty="0">
              <a:solidFill>
                <a:srgbClr val="002060"/>
              </a:solidFill>
            </a:endParaRPr>
          </a:p>
          <a:p>
            <a:pPr algn="just"/>
            <a:endParaRPr lang="ru-RU" sz="1600" b="1" i="1" dirty="0">
              <a:solidFill>
                <a:srgbClr val="C00000"/>
              </a:solidFill>
            </a:endParaRPr>
          </a:p>
          <a:p>
            <a:pPr algn="just"/>
            <a:endParaRPr lang="ru-RU" sz="1600" i="1" dirty="0">
              <a:solidFill>
                <a:srgbClr val="002060"/>
              </a:solidFill>
            </a:endParaRPr>
          </a:p>
        </p:txBody>
      </p:sp>
    </p:spTree>
    <p:extLst>
      <p:ext uri="{BB962C8B-B14F-4D97-AF65-F5344CB8AC3E}">
        <p14:creationId xmlns:p14="http://schemas.microsoft.com/office/powerpoint/2010/main" val="341549213"/>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978724" y="4515966"/>
            <a:ext cx="2133600" cy="273844"/>
          </a:xfrm>
        </p:spPr>
        <p:txBody>
          <a:bodyPr/>
          <a:lstStyle/>
          <a:p>
            <a:fld id="{B19B0651-EE4F-4900-A07F-96A6BFA9D0F0}" type="slidenum">
              <a:rPr lang="ru-RU" smtClean="0"/>
              <a:t>9</a:t>
            </a:fld>
            <a:endParaRPr lang="ru-RU" dirty="0"/>
          </a:p>
        </p:txBody>
      </p:sp>
      <p:sp>
        <p:nvSpPr>
          <p:cNvPr id="4" name="Прямоугольник 3"/>
          <p:cNvSpPr/>
          <p:nvPr/>
        </p:nvSpPr>
        <p:spPr>
          <a:xfrm>
            <a:off x="1835696" y="51470"/>
            <a:ext cx="7200800" cy="492443"/>
          </a:xfrm>
          <a:prstGeom prst="rect">
            <a:avLst/>
          </a:prstGeom>
        </p:spPr>
        <p:txBody>
          <a:bodyPr wrap="square">
            <a:spAutoFit/>
          </a:bodyPr>
          <a:lstStyle/>
          <a:p>
            <a:pPr algn="ctr" fontAlgn="base"/>
            <a:r>
              <a:rPr lang="ru-RU" sz="2600" b="1" dirty="0" smtClean="0">
                <a:solidFill>
                  <a:srgbClr val="002060"/>
                </a:solidFill>
                <a:effectLst>
                  <a:outerShdw blurRad="38100" dist="38100" dir="2700000" algn="tl">
                    <a:srgbClr val="000000">
                      <a:alpha val="43137"/>
                    </a:srgbClr>
                  </a:outerShdw>
                </a:effectLst>
              </a:rPr>
              <a:t>Сроки проведения ГИА-2019</a:t>
            </a:r>
            <a:endParaRPr lang="ru-RU" sz="2600" b="1" dirty="0">
              <a:solidFill>
                <a:srgbClr val="002060"/>
              </a:solidFill>
              <a:effectLst>
                <a:outerShdw blurRad="38100" dist="38100" dir="2700000" algn="tl">
                  <a:srgbClr val="000000">
                    <a:alpha val="43137"/>
                  </a:srgbClr>
                </a:outerShdw>
              </a:effectLst>
            </a:endParaRPr>
          </a:p>
        </p:txBody>
      </p:sp>
      <p:graphicFrame>
        <p:nvGraphicFramePr>
          <p:cNvPr id="6" name="Таблица 5"/>
          <p:cNvGraphicFramePr>
            <a:graphicFrameLocks noGrp="1"/>
          </p:cNvGraphicFramePr>
          <p:nvPr>
            <p:extLst>
              <p:ext uri="{D42A27DB-BD31-4B8C-83A1-F6EECF244321}">
                <p14:modId xmlns:p14="http://schemas.microsoft.com/office/powerpoint/2010/main" val="66687366"/>
              </p:ext>
            </p:extLst>
          </p:nvPr>
        </p:nvGraphicFramePr>
        <p:xfrm>
          <a:off x="1475656" y="799758"/>
          <a:ext cx="7416824" cy="1478280"/>
        </p:xfrm>
        <a:graphic>
          <a:graphicData uri="http://schemas.openxmlformats.org/drawingml/2006/table">
            <a:tbl>
              <a:tblPr firstRow="1" bandRow="1">
                <a:tableStyleId>{5C22544A-7EE6-4342-B048-85BDC9FD1C3A}</a:tableStyleId>
              </a:tblPr>
              <a:tblGrid>
                <a:gridCol w="2574133">
                  <a:extLst>
                    <a:ext uri="{9D8B030D-6E8A-4147-A177-3AD203B41FA5}">
                      <a16:colId xmlns:a16="http://schemas.microsoft.com/office/drawing/2014/main" val="1039479355"/>
                    </a:ext>
                  </a:extLst>
                </a:gridCol>
                <a:gridCol w="2370416">
                  <a:extLst>
                    <a:ext uri="{9D8B030D-6E8A-4147-A177-3AD203B41FA5}">
                      <a16:colId xmlns:a16="http://schemas.microsoft.com/office/drawing/2014/main" val="223010579"/>
                    </a:ext>
                  </a:extLst>
                </a:gridCol>
                <a:gridCol w="2472275">
                  <a:extLst>
                    <a:ext uri="{9D8B030D-6E8A-4147-A177-3AD203B41FA5}">
                      <a16:colId xmlns:a16="http://schemas.microsoft.com/office/drawing/2014/main" val="1897178979"/>
                    </a:ext>
                  </a:extLst>
                </a:gridCol>
              </a:tblGrid>
              <a:tr h="146280">
                <a:tc>
                  <a:txBody>
                    <a:bodyPr/>
                    <a:lstStyle/>
                    <a:p>
                      <a:pPr algn="ctr"/>
                      <a:r>
                        <a:rPr lang="ru-RU" sz="1800" dirty="0" smtClean="0"/>
                        <a:t>Период</a:t>
                      </a:r>
                      <a:endParaRPr lang="ru-RU" sz="1800" dirty="0"/>
                    </a:p>
                  </a:txBody>
                  <a:tcPr/>
                </a:tc>
                <a:tc>
                  <a:txBody>
                    <a:bodyPr/>
                    <a:lstStyle/>
                    <a:p>
                      <a:pPr algn="ctr"/>
                      <a:r>
                        <a:rPr lang="ru-RU" sz="1800" dirty="0" smtClean="0"/>
                        <a:t>ГИА-11</a:t>
                      </a:r>
                      <a:endParaRPr lang="ru-RU" sz="1800" dirty="0"/>
                    </a:p>
                  </a:txBody>
                  <a:tcPr/>
                </a:tc>
                <a:tc>
                  <a:txBody>
                    <a:bodyPr/>
                    <a:lstStyle/>
                    <a:p>
                      <a:pPr algn="ctr"/>
                      <a:r>
                        <a:rPr lang="ru-RU" sz="1800" dirty="0" smtClean="0"/>
                        <a:t>ГИА-9</a:t>
                      </a:r>
                      <a:endParaRPr lang="ru-RU" sz="1800" dirty="0"/>
                    </a:p>
                  </a:txBody>
                  <a:tcPr/>
                </a:tc>
                <a:extLst>
                  <a:ext uri="{0D108BD9-81ED-4DB2-BD59-A6C34878D82A}">
                    <a16:rowId xmlns:a16="http://schemas.microsoft.com/office/drawing/2014/main" val="3461508691"/>
                  </a:ext>
                </a:extLst>
              </a:tr>
              <a:tr h="370840">
                <a:tc>
                  <a:txBody>
                    <a:bodyPr/>
                    <a:lstStyle/>
                    <a:p>
                      <a:pPr algn="ctr"/>
                      <a:r>
                        <a:rPr lang="ru-RU" sz="1800" b="1" dirty="0" smtClean="0">
                          <a:solidFill>
                            <a:srgbClr val="002060"/>
                          </a:solidFill>
                        </a:rPr>
                        <a:t>Досрочный</a:t>
                      </a:r>
                      <a:endParaRPr lang="ru-RU" sz="1800" b="1" dirty="0">
                        <a:solidFill>
                          <a:srgbClr val="002060"/>
                        </a:solidFill>
                      </a:endParaRPr>
                    </a:p>
                  </a:txBody>
                  <a:tcPr/>
                </a:tc>
                <a:tc>
                  <a:txBody>
                    <a:bodyPr/>
                    <a:lstStyle/>
                    <a:p>
                      <a:pPr algn="ctr"/>
                      <a:r>
                        <a:rPr lang="ru-RU" sz="1800" dirty="0" smtClean="0">
                          <a:solidFill>
                            <a:srgbClr val="002060"/>
                          </a:solidFill>
                        </a:rPr>
                        <a:t>с 20.03.2019</a:t>
                      </a:r>
                      <a:endParaRPr lang="ru-RU" sz="1800" dirty="0">
                        <a:solidFill>
                          <a:srgbClr val="002060"/>
                        </a:solidFill>
                      </a:endParaRPr>
                    </a:p>
                  </a:txBody>
                  <a:tcPr/>
                </a:tc>
                <a:tc>
                  <a:txBody>
                    <a:bodyPr/>
                    <a:lstStyle/>
                    <a:p>
                      <a:pPr algn="ctr"/>
                      <a:r>
                        <a:rPr lang="ru-RU" sz="1800" dirty="0" smtClean="0">
                          <a:solidFill>
                            <a:srgbClr val="002060"/>
                          </a:solidFill>
                        </a:rPr>
                        <a:t>c 22.04.2019 </a:t>
                      </a:r>
                      <a:endParaRPr lang="ru-RU" sz="1800" dirty="0">
                        <a:solidFill>
                          <a:srgbClr val="002060"/>
                        </a:solidFill>
                      </a:endParaRPr>
                    </a:p>
                  </a:txBody>
                  <a:tcPr/>
                </a:tc>
                <a:extLst>
                  <a:ext uri="{0D108BD9-81ED-4DB2-BD59-A6C34878D82A}">
                    <a16:rowId xmlns:a16="http://schemas.microsoft.com/office/drawing/2014/main" val="1358993928"/>
                  </a:ext>
                </a:extLst>
              </a:tr>
              <a:tr h="370840">
                <a:tc>
                  <a:txBody>
                    <a:bodyPr/>
                    <a:lstStyle/>
                    <a:p>
                      <a:pPr algn="ctr"/>
                      <a:r>
                        <a:rPr lang="ru-RU" sz="1800" b="1" dirty="0" smtClean="0">
                          <a:solidFill>
                            <a:srgbClr val="002060"/>
                          </a:solidFill>
                        </a:rPr>
                        <a:t>Основной</a:t>
                      </a:r>
                      <a:endParaRPr lang="ru-RU" sz="1800" b="1" dirty="0">
                        <a:solidFill>
                          <a:srgbClr val="002060"/>
                        </a:solidFill>
                      </a:endParaRPr>
                    </a:p>
                  </a:txBody>
                  <a:tcPr/>
                </a:tc>
                <a:tc>
                  <a:txBody>
                    <a:bodyPr/>
                    <a:lstStyle/>
                    <a:p>
                      <a:pPr algn="ctr"/>
                      <a:r>
                        <a:rPr lang="ru-RU" sz="1800" dirty="0" smtClean="0">
                          <a:solidFill>
                            <a:srgbClr val="002060"/>
                          </a:solidFill>
                        </a:rPr>
                        <a:t>c 27.05.2019 </a:t>
                      </a:r>
                      <a:endParaRPr lang="ru-RU" sz="1800" dirty="0">
                        <a:solidFill>
                          <a:srgbClr val="002060"/>
                        </a:solidFill>
                      </a:endParaRPr>
                    </a:p>
                  </a:txBody>
                  <a:tcPr/>
                </a:tc>
                <a:tc>
                  <a:txBody>
                    <a:bodyPr/>
                    <a:lstStyle/>
                    <a:p>
                      <a:pPr algn="ctr"/>
                      <a:r>
                        <a:rPr lang="ru-RU" sz="1800" dirty="0" smtClean="0">
                          <a:solidFill>
                            <a:srgbClr val="002060"/>
                          </a:solidFill>
                        </a:rPr>
                        <a:t>c 25.05.2019</a:t>
                      </a:r>
                      <a:endParaRPr lang="ru-RU" sz="1800" dirty="0">
                        <a:solidFill>
                          <a:srgbClr val="002060"/>
                        </a:solidFill>
                      </a:endParaRPr>
                    </a:p>
                  </a:txBody>
                  <a:tcPr/>
                </a:tc>
                <a:extLst>
                  <a:ext uri="{0D108BD9-81ED-4DB2-BD59-A6C34878D82A}">
                    <a16:rowId xmlns:a16="http://schemas.microsoft.com/office/drawing/2014/main" val="705393010"/>
                  </a:ext>
                </a:extLst>
              </a:tr>
              <a:tr h="370840">
                <a:tc>
                  <a:txBody>
                    <a:bodyPr/>
                    <a:lstStyle/>
                    <a:p>
                      <a:pPr algn="ctr"/>
                      <a:r>
                        <a:rPr lang="ru-RU" sz="1800" b="1" dirty="0" smtClean="0">
                          <a:solidFill>
                            <a:srgbClr val="002060"/>
                          </a:solidFill>
                        </a:rPr>
                        <a:t>Дополнительный</a:t>
                      </a:r>
                      <a:endParaRPr lang="ru-RU" sz="1800" b="1" dirty="0">
                        <a:solidFill>
                          <a:srgbClr val="002060"/>
                        </a:solidFill>
                      </a:endParaRPr>
                    </a:p>
                  </a:txBody>
                  <a:tcPr/>
                </a:tc>
                <a:tc>
                  <a:txBody>
                    <a:bodyPr/>
                    <a:lstStyle/>
                    <a:p>
                      <a:pPr algn="ctr"/>
                      <a:r>
                        <a:rPr lang="ru-RU" sz="1800" dirty="0" smtClean="0">
                          <a:solidFill>
                            <a:srgbClr val="002060"/>
                          </a:solidFill>
                        </a:rPr>
                        <a:t>с</a:t>
                      </a:r>
                      <a:r>
                        <a:rPr lang="ru-RU" sz="1800" baseline="0" dirty="0" smtClean="0">
                          <a:solidFill>
                            <a:srgbClr val="002060"/>
                          </a:solidFill>
                        </a:rPr>
                        <a:t> </a:t>
                      </a:r>
                      <a:r>
                        <a:rPr lang="ru-RU" sz="1800" dirty="0" smtClean="0">
                          <a:solidFill>
                            <a:srgbClr val="002060"/>
                          </a:solidFill>
                        </a:rPr>
                        <a:t>03.09.2019 </a:t>
                      </a:r>
                      <a:endParaRPr lang="ru-RU" sz="1800" dirty="0">
                        <a:solidFill>
                          <a:srgbClr val="002060"/>
                        </a:solidFill>
                      </a:endParaRPr>
                    </a:p>
                  </a:txBody>
                  <a:tcPr/>
                </a:tc>
                <a:tc>
                  <a:txBody>
                    <a:bodyPr/>
                    <a:lstStyle/>
                    <a:p>
                      <a:pPr algn="ctr"/>
                      <a:r>
                        <a:rPr lang="ru-RU" sz="1800" dirty="0" smtClean="0">
                          <a:solidFill>
                            <a:srgbClr val="002060"/>
                          </a:solidFill>
                        </a:rPr>
                        <a:t>c 03.09.2019 </a:t>
                      </a:r>
                      <a:endParaRPr lang="ru-RU" sz="1800" dirty="0">
                        <a:solidFill>
                          <a:srgbClr val="002060"/>
                        </a:solidFill>
                      </a:endParaRPr>
                    </a:p>
                  </a:txBody>
                  <a:tcPr/>
                </a:tc>
                <a:extLst>
                  <a:ext uri="{0D108BD9-81ED-4DB2-BD59-A6C34878D82A}">
                    <a16:rowId xmlns:a16="http://schemas.microsoft.com/office/drawing/2014/main" val="351068166"/>
                  </a:ext>
                </a:extLst>
              </a:tr>
            </a:tbl>
          </a:graphicData>
        </a:graphic>
      </p:graphicFrame>
      <p:sp>
        <p:nvSpPr>
          <p:cNvPr id="9" name="Прямоугольник 8"/>
          <p:cNvSpPr/>
          <p:nvPr/>
        </p:nvSpPr>
        <p:spPr>
          <a:xfrm>
            <a:off x="1575955" y="2643758"/>
            <a:ext cx="7460541" cy="923330"/>
          </a:xfrm>
          <a:prstGeom prst="rect">
            <a:avLst/>
          </a:prstGeom>
        </p:spPr>
        <p:txBody>
          <a:bodyPr wrap="square">
            <a:spAutoFit/>
          </a:bodyPr>
          <a:lstStyle/>
          <a:p>
            <a:pPr fontAlgn="base"/>
            <a:r>
              <a:rPr lang="ru-RU" b="1" dirty="0" smtClean="0">
                <a:solidFill>
                  <a:srgbClr val="002060"/>
                </a:solidFill>
                <a:effectLst>
                  <a:outerShdw blurRad="38100" dist="38100" dir="2700000" algn="tl">
                    <a:srgbClr val="000000">
                      <a:alpha val="43137"/>
                    </a:srgbClr>
                  </a:outerShdw>
                </a:effectLst>
              </a:rPr>
              <a:t>Заявление:                           </a:t>
            </a:r>
            <a:r>
              <a:rPr lang="ru-RU" b="1" dirty="0" smtClean="0">
                <a:solidFill>
                  <a:srgbClr val="C00000"/>
                </a:solidFill>
                <a:effectLst>
                  <a:outerShdw blurRad="38100" dist="38100" dir="2700000" algn="tl">
                    <a:srgbClr val="000000">
                      <a:alpha val="43137"/>
                    </a:srgbClr>
                  </a:outerShdw>
                </a:effectLst>
              </a:rPr>
              <a:t>ГИА-11 – по 1 февраля        ГИА- </a:t>
            </a:r>
            <a:r>
              <a:rPr lang="ru-RU" b="1" dirty="0">
                <a:solidFill>
                  <a:srgbClr val="C00000"/>
                </a:solidFill>
                <a:effectLst>
                  <a:outerShdw blurRad="38100" dist="38100" dir="2700000" algn="tl">
                    <a:srgbClr val="000000">
                      <a:alpha val="43137"/>
                    </a:srgbClr>
                  </a:outerShdw>
                </a:effectLst>
              </a:rPr>
              <a:t>9  – </a:t>
            </a:r>
            <a:r>
              <a:rPr lang="ru-RU" b="1" dirty="0" smtClean="0">
                <a:solidFill>
                  <a:srgbClr val="C00000"/>
                </a:solidFill>
                <a:effectLst>
                  <a:outerShdw blurRad="38100" dist="38100" dir="2700000" algn="tl">
                    <a:srgbClr val="000000">
                      <a:alpha val="43137"/>
                    </a:srgbClr>
                  </a:outerShdw>
                </a:effectLst>
              </a:rPr>
              <a:t>по 1 марта</a:t>
            </a:r>
          </a:p>
          <a:p>
            <a:pPr fontAlgn="base"/>
            <a:endParaRPr lang="ru-RU" b="1" dirty="0">
              <a:solidFill>
                <a:srgbClr val="C00000"/>
              </a:solidFill>
              <a:effectLst>
                <a:outerShdw blurRad="38100" dist="38100" dir="2700000" algn="tl">
                  <a:srgbClr val="000000">
                    <a:alpha val="43137"/>
                  </a:srgbClr>
                </a:outerShdw>
              </a:effectLst>
            </a:endParaRPr>
          </a:p>
          <a:p>
            <a:pPr fontAlgn="base"/>
            <a:r>
              <a:rPr lang="ru-RU" i="1" dirty="0" smtClean="0">
                <a:solidFill>
                  <a:srgbClr val="002060"/>
                </a:solidFill>
                <a:effectLst>
                  <a:outerShdw blurRad="38100" dist="38100" dir="2700000" algn="tl">
                    <a:srgbClr val="000000">
                      <a:alpha val="43137"/>
                    </a:srgbClr>
                  </a:outerShdw>
                </a:effectLst>
              </a:rPr>
              <a:t>На итоговое сочинение, собеседование, на пересдачу – за 2 недели</a:t>
            </a:r>
            <a:endParaRPr lang="en-US" i="1" dirty="0" smtClean="0">
              <a:solidFill>
                <a:srgbClr val="002060"/>
              </a:solidFill>
              <a:effectLst>
                <a:outerShdw blurRad="38100" dist="38100" dir="2700000" algn="tl">
                  <a:srgbClr val="000000">
                    <a:alpha val="43137"/>
                  </a:srgbClr>
                </a:outerShdw>
              </a:effectLst>
            </a:endParaRPr>
          </a:p>
        </p:txBody>
      </p:sp>
      <p:sp>
        <p:nvSpPr>
          <p:cNvPr id="3" name="TextBox 2"/>
          <p:cNvSpPr txBox="1"/>
          <p:nvPr/>
        </p:nvSpPr>
        <p:spPr>
          <a:xfrm>
            <a:off x="107504" y="3821891"/>
            <a:ext cx="8928992" cy="830997"/>
          </a:xfrm>
          <a:prstGeom prst="rect">
            <a:avLst/>
          </a:prstGeom>
          <a:noFill/>
        </p:spPr>
        <p:txBody>
          <a:bodyPr wrap="square" rtlCol="0">
            <a:spAutoFit/>
          </a:bodyPr>
          <a:lstStyle/>
          <a:p>
            <a:r>
              <a:rPr lang="ru-RU" sz="1600" dirty="0" smtClean="0">
                <a:solidFill>
                  <a:srgbClr val="002060"/>
                </a:solidFill>
              </a:rPr>
              <a:t>Обучающиеся подают заявление в свою общеобразовательную организацию,</a:t>
            </a:r>
          </a:p>
          <a:p>
            <a:r>
              <a:rPr lang="ru-RU" sz="1600" dirty="0" smtClean="0">
                <a:solidFill>
                  <a:srgbClr val="002060"/>
                </a:solidFill>
              </a:rPr>
              <a:t>Выпускники прошлых лет и обучающиеся СПО  – в отдел образования по месту жительства,</a:t>
            </a:r>
          </a:p>
          <a:p>
            <a:r>
              <a:rPr lang="ru-RU" sz="1600" dirty="0" smtClean="0">
                <a:solidFill>
                  <a:srgbClr val="002060"/>
                </a:solidFill>
              </a:rPr>
              <a:t>Экстерны – в общеобразовательную организацию по выбору</a:t>
            </a:r>
            <a:endParaRPr lang="ru-RU" sz="1600" dirty="0">
              <a:solidFill>
                <a:srgbClr val="002060"/>
              </a:solidFill>
            </a:endParaRPr>
          </a:p>
        </p:txBody>
      </p:sp>
    </p:spTree>
    <p:extLst>
      <p:ext uri="{BB962C8B-B14F-4D97-AF65-F5344CB8AC3E}">
        <p14:creationId xmlns:p14="http://schemas.microsoft.com/office/powerpoint/2010/main" val="1177859643"/>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TotalTime>
  <Words>1177</Words>
  <Application>Microsoft Office PowerPoint</Application>
  <PresentationFormat>Экран (16:9)</PresentationFormat>
  <Paragraphs>179</Paragraphs>
  <Slides>15</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Calibri</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Afanaseva</dc:creator>
  <cp:lastModifiedBy>Пользователь Windows</cp:lastModifiedBy>
  <cp:revision>186</cp:revision>
  <cp:lastPrinted>2018-12-18T15:08:30Z</cp:lastPrinted>
  <dcterms:created xsi:type="dcterms:W3CDTF">2018-05-24T13:38:21Z</dcterms:created>
  <dcterms:modified xsi:type="dcterms:W3CDTF">2018-12-19T15:51:54Z</dcterms:modified>
</cp:coreProperties>
</file>