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71" autoAdjust="0"/>
    <p:restoredTop sz="94660"/>
  </p:normalViewPr>
  <p:slideViewPr>
    <p:cSldViewPr>
      <p:cViewPr>
        <p:scale>
          <a:sx n="100" d="100"/>
          <a:sy n="100" d="100"/>
        </p:scale>
        <p:origin x="-312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A1431-347C-4661-BEDD-88FABAFBCF91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9798-134D-497F-AD25-2D1F252BD7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A1431-347C-4661-BEDD-88FABAFBCF91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9798-134D-497F-AD25-2D1F252BD7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A1431-347C-4661-BEDD-88FABAFBCF91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9798-134D-497F-AD25-2D1F252BD7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A1431-347C-4661-BEDD-88FABAFBCF91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9798-134D-497F-AD25-2D1F252BD7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A1431-347C-4661-BEDD-88FABAFBCF91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9798-134D-497F-AD25-2D1F252BD7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A1431-347C-4661-BEDD-88FABAFBCF91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9798-134D-497F-AD25-2D1F252BD7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A1431-347C-4661-BEDD-88FABAFBCF91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9798-134D-497F-AD25-2D1F252BD7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A1431-347C-4661-BEDD-88FABAFBCF91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9798-134D-497F-AD25-2D1F252BD7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A1431-347C-4661-BEDD-88FABAFBCF91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9798-134D-497F-AD25-2D1F252BD7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A1431-347C-4661-BEDD-88FABAFBCF91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9798-134D-497F-AD25-2D1F252BD7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A1431-347C-4661-BEDD-88FABAFBCF91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9798-134D-497F-AD25-2D1F252BD7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A1431-347C-4661-BEDD-88FABAFBCF91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A9798-134D-497F-AD25-2D1F252BD7E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3789"/>
            <a:ext cx="8929718" cy="6643710"/>
          </a:xfrm>
        </p:spPr>
        <p:txBody>
          <a:bodyPr>
            <a:noAutofit/>
          </a:bodyPr>
          <a:lstStyle/>
          <a:p>
            <a:r>
              <a:rPr lang="ru-RU" sz="1050" b="1" dirty="0" smtClean="0">
                <a:solidFill>
                  <a:srgbClr val="FF0000"/>
                </a:solidFill>
              </a:rPr>
              <a:t>Казанский федеральный университет</a:t>
            </a:r>
            <a:r>
              <a:rPr lang="ru-RU" sz="1050" b="1" dirty="0" smtClean="0">
                <a:solidFill>
                  <a:srgbClr val="0070C0"/>
                </a:solidFill>
              </a:rPr>
              <a:t> - один из девяти опорных российских </a:t>
            </a:r>
            <a:r>
              <a:rPr lang="en-US" sz="1050" b="1" dirty="0" smtClean="0">
                <a:solidFill>
                  <a:srgbClr val="0070C0"/>
                </a:solidFill>
              </a:rPr>
              <a:t> </a:t>
            </a:r>
            <a:r>
              <a:rPr lang="ru-RU" sz="1050" b="1" dirty="0" smtClean="0">
                <a:solidFill>
                  <a:srgbClr val="0070C0"/>
                </a:solidFill>
              </a:rPr>
              <a:t>федеральных университетов, </a:t>
            </a:r>
            <a:endParaRPr lang="en-US" sz="1050" b="1" dirty="0" smtClean="0">
              <a:solidFill>
                <a:srgbClr val="0070C0"/>
              </a:solidFill>
            </a:endParaRPr>
          </a:p>
          <a:p>
            <a:r>
              <a:rPr lang="ru-RU" sz="1050" b="1" dirty="0" smtClean="0">
                <a:solidFill>
                  <a:srgbClr val="0070C0"/>
                </a:solidFill>
              </a:rPr>
              <a:t>старейший классический многопрофильный вуз, готовящий специалистов по многим специальностям и </a:t>
            </a:r>
            <a:endParaRPr lang="en-US" sz="1050" b="1" dirty="0" smtClean="0">
              <a:solidFill>
                <a:srgbClr val="0070C0"/>
              </a:solidFill>
            </a:endParaRPr>
          </a:p>
          <a:p>
            <a:r>
              <a:rPr lang="ru-RU" sz="1050" b="1" dirty="0" smtClean="0">
                <a:solidFill>
                  <a:srgbClr val="0070C0"/>
                </a:solidFill>
              </a:rPr>
              <a:t>направлениям и одновременно ведущий обширные программы научных исследований. </a:t>
            </a:r>
          </a:p>
          <a:p>
            <a:r>
              <a:rPr lang="ru-RU" sz="1050" b="1" dirty="0" smtClean="0">
                <a:solidFill>
                  <a:srgbClr val="FF0000"/>
                </a:solidFill>
              </a:rPr>
              <a:t> Кафедра общей и этнической социологии</a:t>
            </a:r>
          </a:p>
          <a:p>
            <a:r>
              <a:rPr lang="ru-RU" sz="1050" b="1" dirty="0" smtClean="0">
                <a:solidFill>
                  <a:srgbClr val="0070C0"/>
                </a:solidFill>
              </a:rPr>
              <a:t> является структурным звеном  </a:t>
            </a:r>
            <a:endParaRPr lang="en-US" sz="1050" b="1" dirty="0" smtClean="0">
              <a:solidFill>
                <a:srgbClr val="0070C0"/>
              </a:solidFill>
            </a:endParaRPr>
          </a:p>
          <a:p>
            <a:r>
              <a:rPr lang="ru-RU" sz="1050" b="1" dirty="0">
                <a:solidFill>
                  <a:srgbClr val="FF0000"/>
                </a:solidFill>
              </a:rPr>
              <a:t>И</a:t>
            </a:r>
            <a:r>
              <a:rPr lang="ru-RU" sz="1050" b="1" dirty="0" smtClean="0">
                <a:solidFill>
                  <a:srgbClr val="FF0000"/>
                </a:solidFill>
              </a:rPr>
              <a:t>нститута Социально-философских наук и массовых коммуникаций КФУ.  </a:t>
            </a:r>
          </a:p>
          <a:p>
            <a:r>
              <a:rPr lang="ru-RU" sz="1050" b="1" dirty="0" smtClean="0">
                <a:solidFill>
                  <a:srgbClr val="0070C0"/>
                </a:solidFill>
              </a:rPr>
              <a:t>Выпускники кафедры работают в системе высшего профессионального образования, в социологических </a:t>
            </a:r>
            <a:endParaRPr lang="en-US" sz="1050" b="1" dirty="0" smtClean="0">
              <a:solidFill>
                <a:srgbClr val="0070C0"/>
              </a:solidFill>
            </a:endParaRPr>
          </a:p>
          <a:p>
            <a:r>
              <a:rPr lang="ru-RU" sz="1050" b="1" dirty="0" smtClean="0">
                <a:solidFill>
                  <a:srgbClr val="0070C0"/>
                </a:solidFill>
              </a:rPr>
              <a:t>центрах и лабораториях, в государственных, управленческих, законодательных и исполнительных органах </a:t>
            </a:r>
            <a:endParaRPr lang="en-US" sz="1050" b="1" dirty="0" smtClean="0">
              <a:solidFill>
                <a:srgbClr val="0070C0"/>
              </a:solidFill>
            </a:endParaRPr>
          </a:p>
          <a:p>
            <a:r>
              <a:rPr lang="ru-RU" sz="1050" b="1" dirty="0" smtClean="0">
                <a:solidFill>
                  <a:srgbClr val="0070C0"/>
                </a:solidFill>
              </a:rPr>
              <a:t>власти.</a:t>
            </a:r>
            <a:endParaRPr lang="en-US" sz="1050" b="1" dirty="0" smtClean="0">
              <a:solidFill>
                <a:srgbClr val="0070C0"/>
              </a:solidFill>
            </a:endParaRPr>
          </a:p>
          <a:p>
            <a:r>
              <a:rPr lang="ru-RU" sz="1050" b="1" dirty="0" smtClean="0">
                <a:solidFill>
                  <a:srgbClr val="0070C0"/>
                </a:solidFill>
              </a:rPr>
              <a:t>У кафедры сложились плодотворные научные контакты с учеными ведущих вузов страны - СПбГУ, НИУ ВШЭ, </a:t>
            </a:r>
          </a:p>
          <a:p>
            <a:r>
              <a:rPr lang="ru-RU" sz="1050" b="1" dirty="0" smtClean="0">
                <a:solidFill>
                  <a:srgbClr val="0070C0"/>
                </a:solidFill>
              </a:rPr>
              <a:t>Европейским университетом в Санкт-Петербурге, Самарским, Нижегородским и </a:t>
            </a:r>
          </a:p>
          <a:p>
            <a:r>
              <a:rPr lang="ru-RU" sz="1050" b="1" dirty="0" smtClean="0">
                <a:solidFill>
                  <a:srgbClr val="0070C0"/>
                </a:solidFill>
              </a:rPr>
              <a:t>Мордовским государственными университетами.</a:t>
            </a:r>
          </a:p>
          <a:p>
            <a:r>
              <a:rPr lang="ru-RU" sz="1050" b="1" dirty="0" smtClean="0">
                <a:solidFill>
                  <a:srgbClr val="0070C0"/>
                </a:solidFill>
              </a:rPr>
              <a:t>Кафедра сотрудничает с исследовательскими и образовательными центрами ряда зарубежных стран: Германии, Бельгии, Великобритании, Италии, Франции, Швеции, Финляндии и др., проводятся совместные исследования. </a:t>
            </a:r>
          </a:p>
          <a:p>
            <a:r>
              <a:rPr lang="ru-RU" sz="1050" b="1" dirty="0" smtClean="0">
                <a:solidFill>
                  <a:srgbClr val="0070C0"/>
                </a:solidFill>
              </a:rPr>
              <a:t>В составе кафедры 33 преподавателя, в том числе девять докторов наук, 15 кандидатов социологических, философских,  исторических наук, работающих под руководством заведующего кафедрой д.соц.наук, проф. </a:t>
            </a:r>
            <a:r>
              <a:rPr lang="ru-RU" sz="1050" b="1" dirty="0" err="1" smtClean="0">
                <a:solidFill>
                  <a:srgbClr val="0070C0"/>
                </a:solidFill>
              </a:rPr>
              <a:t>Р.Г.Минзарипова</a:t>
            </a:r>
            <a:r>
              <a:rPr lang="ru-RU" sz="1050" b="1" dirty="0" smtClean="0">
                <a:solidFill>
                  <a:srgbClr val="0070C0"/>
                </a:solidFill>
              </a:rPr>
              <a:t>. </a:t>
            </a:r>
          </a:p>
          <a:p>
            <a:endParaRPr lang="ru-RU" sz="1050" b="1" dirty="0" smtClean="0">
              <a:solidFill>
                <a:srgbClr val="0070C0"/>
              </a:solidFill>
            </a:endParaRPr>
          </a:p>
          <a:p>
            <a:endParaRPr lang="ru-RU" sz="1200" b="1" dirty="0" smtClean="0">
              <a:solidFill>
                <a:srgbClr val="0070C0"/>
              </a:solidFill>
            </a:endParaRPr>
          </a:p>
          <a:p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Профессия «СОЦИОЛОГ»</a:t>
            </a:r>
          </a:p>
          <a:p>
            <a:endParaRPr lang="ru-RU" sz="1200" b="1" dirty="0" smtClean="0">
              <a:solidFill>
                <a:srgbClr val="FF0000"/>
              </a:solidFill>
            </a:endParaRPr>
          </a:p>
          <a:p>
            <a:endParaRPr lang="ru-RU" sz="1200" b="1" dirty="0" smtClean="0">
              <a:solidFill>
                <a:srgbClr val="0070C0"/>
              </a:solidFill>
            </a:endParaRPr>
          </a:p>
          <a:p>
            <a:r>
              <a:rPr lang="ru-RU" sz="1200" b="1" dirty="0" smtClean="0">
                <a:solidFill>
                  <a:srgbClr val="FF0000"/>
                </a:solidFill>
              </a:rPr>
              <a:t>Профессия социолога самая развивающаяся и перспективная профессия на современном рынке труда.  Ее уникальность заключается в возможности своевременно среагировать на изменения в социальной структуре общества, раскрыть причины разнообразных социальных проблем и явлений и, проанализировав полученную информацию, раскрыть перспективы развития социальных структур и институтов общества. Поэтому наши профессионалы востребованы в аналитических социальных центрах, консалтинговых компаниях, муниципальных или государственных органах власти, кадровых службах, СМИ, издательствах, маркетинговых отделах при крупных предприятиях, а также в коммерческом секторе экономики.</a:t>
            </a:r>
          </a:p>
          <a:p>
            <a:endParaRPr lang="ru-RU" sz="1200" b="1" dirty="0" smtClean="0">
              <a:solidFill>
                <a:srgbClr val="FF0000"/>
              </a:solidFill>
            </a:endParaRPr>
          </a:p>
          <a:p>
            <a:endParaRPr lang="ru-RU" sz="1200" b="1" dirty="0">
              <a:solidFill>
                <a:srgbClr val="FF0000"/>
              </a:solidFill>
            </a:endParaRPr>
          </a:p>
          <a:p>
            <a:endParaRPr lang="ru-RU" sz="1200" b="1" dirty="0" smtClean="0">
              <a:solidFill>
                <a:srgbClr val="FF0000"/>
              </a:solidFill>
            </a:endParaRPr>
          </a:p>
          <a:p>
            <a:r>
              <a:rPr lang="ru-RU" sz="1200" b="1" dirty="0" smtClean="0">
                <a:solidFill>
                  <a:srgbClr val="FF0000"/>
                </a:solidFill>
              </a:rPr>
              <a:t>Официальный сайт Приемной комиссии </a:t>
            </a:r>
            <a:r>
              <a:rPr lang="en-US" sz="1200" b="1" dirty="0" smtClean="0">
                <a:solidFill>
                  <a:srgbClr val="FF0000"/>
                </a:solidFill>
              </a:rPr>
              <a:t>: </a:t>
            </a:r>
            <a:r>
              <a:rPr lang="en-US" sz="1200" b="1" dirty="0" smtClean="0">
                <a:solidFill>
                  <a:schemeClr val="accent1">
                    <a:lumMod val="75000"/>
                  </a:schemeClr>
                </a:solidFill>
              </a:rPr>
              <a:t>https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://</a:t>
            </a:r>
            <a:r>
              <a:rPr lang="en-US" sz="1200" b="1" dirty="0" smtClean="0">
                <a:solidFill>
                  <a:schemeClr val="accent1">
                    <a:lumMod val="75000"/>
                  </a:schemeClr>
                </a:solidFill>
              </a:rPr>
              <a:t>kpfu.ru</a:t>
            </a:r>
            <a:endParaRPr lang="ru-RU" sz="1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1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2083" t="16326" b="42857"/>
          <a:stretch>
            <a:fillRect/>
          </a:stretch>
        </p:blipFill>
        <p:spPr bwMode="auto">
          <a:xfrm>
            <a:off x="214282" y="3071810"/>
            <a:ext cx="2686043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 descr="Картинки по запросу эмблема кф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92696"/>
            <a:ext cx="2214545" cy="483272"/>
          </a:xfrm>
          <a:prstGeom prst="rect">
            <a:avLst/>
          </a:prstGeom>
          <a:noFill/>
        </p:spPr>
      </p:pic>
      <p:pic>
        <p:nvPicPr>
          <p:cNvPr id="9" name="Picture 6" descr="https://img01.rl0.ru/ac6869395b652dc2bd3553d778407268/c600x400/www.rabotabusiness.ru/business/profession_337_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3071810"/>
            <a:ext cx="1714511" cy="1143008"/>
          </a:xfrm>
          <a:prstGeom prst="rect">
            <a:avLst/>
          </a:prstGeom>
          <a:noFill/>
        </p:spPr>
      </p:pic>
      <p:pic>
        <p:nvPicPr>
          <p:cNvPr id="11" name="Picture 10" descr="https://img05.rl0.ru/3d7040bc21d2c9190a5688e58f4dead2/c960x720/900igr.net/up/datas/168330/0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6578" y="5357826"/>
            <a:ext cx="1809731" cy="13572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375" y="160338"/>
            <a:ext cx="8000057" cy="4204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 descr="Картинки по запросу эмблема кф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5856" y="4869160"/>
            <a:ext cx="2230219" cy="457195"/>
          </a:xfrm>
          <a:prstGeom prst="rect">
            <a:avLst/>
          </a:prstGeom>
          <a:noFill/>
        </p:spPr>
      </p:pic>
      <p:pic>
        <p:nvPicPr>
          <p:cNvPr id="1030" name="Picture 6" descr="https://img01.rl0.ru/ac6869395b652dc2bd3553d778407268/c600x400/www.rabotabusiness.ru/business/profession_337_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4493268"/>
            <a:ext cx="2232248" cy="2069693"/>
          </a:xfrm>
          <a:prstGeom prst="rect">
            <a:avLst/>
          </a:prstGeom>
          <a:noFill/>
        </p:spPr>
      </p:pic>
      <p:pic>
        <p:nvPicPr>
          <p:cNvPr id="1032" name="Picture 8" descr="https://img07.rl0.ru/1fe58eef86e6df214a4b45bcd1fa5f82/c960x720/fs00.infourok.ru/images/doc/113/133265/img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4493268"/>
            <a:ext cx="3168352" cy="2181599"/>
          </a:xfrm>
          <a:prstGeom prst="rect">
            <a:avLst/>
          </a:prstGeom>
          <a:noFill/>
        </p:spPr>
      </p:pic>
      <p:sp>
        <p:nvSpPr>
          <p:cNvPr id="1036" name="AutoShape 12" descr="https://img03.rl0.ru/391590ce1631cfdf68a177fb1d8a7920/c1200x713/mmedia.ozone.ru/multimedia/10188998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AutoShape 14" descr="https://img03.rl0.ru/391590ce1631cfdf68a177fb1d8a7920/c1200x713/mmedia.ozone.ru/multimedia/10188998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https://img03.rl0.ru/391590ce1631cfdf68a177fb1d8a7920/c1200x713/mmedia.ozone.ru/multimedia/10188998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2" name="AutoShape 18" descr="https://img08.rl0.ru/c1582816430812662c3fc032ee051a11/c848x848/www.booksiti.net.ru/books/510248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6" name="AutoShape 22" descr="https://img07.rl0.ru/9bdfef1c3fcea0e1e1c39bfe0786b93a/c1200x410/mmedia.ozone.ru/multimedia/audio_cd_covers/101890200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3</Words>
  <Application>Microsoft Office PowerPoint</Application>
  <PresentationFormat>Экран (4:3)</PresentationFormat>
  <Paragraphs>24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Company>Computer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kolina</cp:lastModifiedBy>
  <cp:revision>13</cp:revision>
  <dcterms:created xsi:type="dcterms:W3CDTF">2018-03-14T18:54:33Z</dcterms:created>
  <dcterms:modified xsi:type="dcterms:W3CDTF">2018-03-21T11:44:02Z</dcterms:modified>
</cp:coreProperties>
</file>