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64" r:id="rId3"/>
    <p:sldId id="266" r:id="rId4"/>
    <p:sldId id="271" r:id="rId5"/>
    <p:sldId id="272" r:id="rId6"/>
    <p:sldId id="269" r:id="rId7"/>
    <p:sldId id="286" r:id="rId8"/>
    <p:sldId id="287" r:id="rId9"/>
    <p:sldId id="270" r:id="rId10"/>
    <p:sldId id="273" r:id="rId11"/>
    <p:sldId id="275" r:id="rId12"/>
    <p:sldId id="288" r:id="rId13"/>
    <p:sldId id="274" r:id="rId14"/>
    <p:sldId id="276" r:id="rId15"/>
    <p:sldId id="277" r:id="rId16"/>
    <p:sldId id="278" r:id="rId17"/>
    <p:sldId id="280" r:id="rId18"/>
    <p:sldId id="289" r:id="rId19"/>
    <p:sldId id="279" r:id="rId20"/>
    <p:sldId id="292" r:id="rId21"/>
    <p:sldId id="294" r:id="rId22"/>
    <p:sldId id="281" r:id="rId23"/>
    <p:sldId id="284" r:id="rId24"/>
    <p:sldId id="29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0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26629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A239DA1-E2ED-4841-92DE-640AF40DB1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68603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7D9A99C-3D18-48C3-B547-B24893A89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660676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A234C24-2853-4ADF-9277-8A1C5F2872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483828"/>
      </p:ext>
    </p:extLst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422F37-C1C1-4B63-97C6-756705FF5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061267"/>
      </p:ext>
    </p:extLst>
  </p:cSld>
  <p:clrMapOvr>
    <a:masterClrMapping/>
  </p:clrMapOvr>
  <p:transition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F5B9FFE-0F6D-4A89-ABCD-312F10337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87822"/>
      </p:ext>
    </p:extLst>
  </p:cSld>
  <p:clrMapOvr>
    <a:masterClrMapping/>
  </p:clrMapOvr>
  <p:transition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A9CA683-F286-4541-B5DC-D9078422C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717710"/>
      </p:ext>
    </p:extLst>
  </p:cSld>
  <p:clrMapOvr>
    <a:masterClrMapping/>
  </p:clrMapOvr>
  <p:transition>
    <p:blinds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D345BDE-AD7B-447F-B879-3F68E27443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610222"/>
      </p:ext>
    </p:extLst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F7161D3-C53C-4895-933C-42EB9A57D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85238"/>
      </p:ext>
    </p:extLst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679B783-FF6A-459A-A816-22C61E246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6812"/>
      </p:ext>
    </p:extLst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292861-63D3-4B21-BF80-4AC391D85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70343"/>
      </p:ext>
    </p:extLst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1C9052-999F-408A-A1B7-508F434102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57749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AB7ED3E-98EC-463D-A936-E0C0B32CE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137877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BFD1568-897D-4765-85CA-A62552E72C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083386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10E2278-44D4-4580-AC4C-F2C9648A9F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488908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C18489D-8E97-40AF-A506-8F00E427B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227245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5603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177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2560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55BD2F-209D-4E6B-9D7E-A258F8C32D5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  <p:sp>
        <p:nvSpPr>
          <p:cNvPr id="7175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0783029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&#1069;.&#1061;&#1080;&#1083;&#1100;%20-%20&#1042;&#1086;&#1076;&#1072;,%20&#1074;&#1086;&#1076;&#1072;,%20&#1082;&#1088;&#1091;&#1075;&#1086;&#1084;%20&#1074;&#1086;&#1076;&#1072;...%20(www.hotplayer.ru)%20(1).mp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subject/lesson/2062/mai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75655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Физкультминутка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«Анализ – синтез» </a:t>
            </a:r>
            <a:endParaRPr lang="ru-RU" dirty="0"/>
          </a:p>
        </p:txBody>
      </p:sp>
      <p:pic>
        <p:nvPicPr>
          <p:cNvPr id="4" name="Picture 3" descr="C:\Users\Конферец-зал\Desktop\учитель года\635587447.jpg">
            <a:hlinkClick r:id="rId2" action="ppaction://hlinkfile"/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10408"/>
            <a:ext cx="2204442" cy="220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4653136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Исполняет Эдуард</a:t>
            </a:r>
            <a:r>
              <a:rPr lang="ru-RU" sz="2400" dirty="0"/>
              <a:t> </a:t>
            </a:r>
            <a:r>
              <a:rPr lang="ru-RU" sz="2400" b="1" dirty="0" err="1"/>
              <a:t>Хиль</a:t>
            </a:r>
            <a:r>
              <a:rPr lang="ru-RU" sz="2400" dirty="0"/>
              <a:t> – популярный советский певец. Обладая уникальным оперным баритоном, он прославился благодаря эстрадному репертуару.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237244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611560" y="11967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332656"/>
            <a:ext cx="777240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ru-RU" dirty="0" err="1" smtClean="0"/>
              <a:t>Самооценивание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63960" y="13491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fontAlgn="t" hangingPunct="1">
              <a:buNone/>
            </a:pPr>
            <a:r>
              <a:rPr lang="ru-RU" sz="2400" b="1" dirty="0" smtClean="0"/>
              <a:t> </a:t>
            </a:r>
            <a:endParaRPr lang="ru-RU" sz="2400" dirty="0" smtClean="0"/>
          </a:p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21977" y="177281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/>
              <a:t>Критерии оценивания:</a:t>
            </a:r>
          </a:p>
          <a:p>
            <a:r>
              <a:rPr lang="ru-RU" sz="3200" dirty="0" smtClean="0"/>
              <a:t>6-7 </a:t>
            </a:r>
            <a:r>
              <a:rPr lang="ru-RU" sz="3200" dirty="0"/>
              <a:t>= </a:t>
            </a:r>
            <a:r>
              <a:rPr lang="ru-RU" sz="3200" dirty="0" smtClean="0"/>
              <a:t>в</a:t>
            </a:r>
            <a:endParaRPr lang="ru-RU" sz="3200" dirty="0"/>
          </a:p>
          <a:p>
            <a:r>
              <a:rPr lang="ru-RU" sz="3200" dirty="0" smtClean="0"/>
              <a:t>4-5  </a:t>
            </a:r>
            <a:r>
              <a:rPr lang="ru-RU" sz="3200" dirty="0"/>
              <a:t>= </a:t>
            </a:r>
            <a:r>
              <a:rPr lang="ru-RU" sz="3200" dirty="0" smtClean="0"/>
              <a:t>п</a:t>
            </a:r>
            <a:endParaRPr lang="ru-RU" sz="3200" dirty="0"/>
          </a:p>
          <a:p>
            <a:r>
              <a:rPr lang="ru-RU" sz="3200" dirty="0" smtClean="0"/>
              <a:t>2-3</a:t>
            </a:r>
            <a:r>
              <a:rPr lang="ru-RU" sz="3200" dirty="0" smtClean="0"/>
              <a:t> </a:t>
            </a:r>
            <a:r>
              <a:rPr lang="ru-RU" sz="3200" dirty="0"/>
              <a:t>= </a:t>
            </a:r>
            <a:r>
              <a:rPr lang="ru-RU" sz="3200" dirty="0" smtClean="0"/>
              <a:t>б</a:t>
            </a:r>
            <a:endParaRPr lang="ru-RU" sz="3200" dirty="0"/>
          </a:p>
        </p:txBody>
      </p:sp>
      <p:pic>
        <p:nvPicPr>
          <p:cNvPr id="7" name="Picture 7" descr="ВОДА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1414392" cy="156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374846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611560" y="11967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51520" y="1484784"/>
            <a:ext cx="777240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ru-RU" dirty="0" smtClean="0"/>
              <a:t>Вывод 1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63960" y="13491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fontAlgn="t" hangingPunct="1">
              <a:buNone/>
            </a:pPr>
            <a:r>
              <a:rPr lang="ru-RU" sz="2400" b="1" dirty="0" smtClean="0"/>
              <a:t> </a:t>
            </a:r>
            <a:endParaRPr lang="ru-RU" sz="2400" dirty="0" smtClean="0"/>
          </a:p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1137" y="2992269"/>
            <a:ext cx="64743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определить состав сложного вещества можно методом анализа и методом </a:t>
            </a:r>
            <a:r>
              <a:rPr lang="ru-RU" sz="3600" dirty="0" smtClean="0"/>
              <a:t>синтеза</a:t>
            </a:r>
            <a:endParaRPr lang="ru-RU" sz="3600" dirty="0"/>
          </a:p>
        </p:txBody>
      </p:sp>
      <p:pic>
        <p:nvPicPr>
          <p:cNvPr id="7" name="Picture 7" descr="ВОДА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1414392" cy="156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596282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37041" cy="6353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404664"/>
            <a:ext cx="5698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https://resh.edu.ru/subject/lesson/2062/main/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04858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59804"/>
            <a:ext cx="8424936" cy="631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49259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/>
              <a:t>Способы очистки 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85440" y="1196752"/>
            <a:ext cx="4040188" cy="3951288"/>
          </a:xfrm>
        </p:spPr>
        <p:txBody>
          <a:bodyPr/>
          <a:lstStyle/>
          <a:p>
            <a:r>
              <a:rPr lang="ru-RU" dirty="0"/>
              <a:t>Отстаивание</a:t>
            </a:r>
          </a:p>
          <a:p>
            <a:r>
              <a:rPr lang="ru-RU" dirty="0"/>
              <a:t>Фильтрование</a:t>
            </a:r>
          </a:p>
          <a:p>
            <a:r>
              <a:rPr lang="ru-RU" dirty="0"/>
              <a:t>Озонирование </a:t>
            </a:r>
          </a:p>
          <a:p>
            <a:r>
              <a:rPr lang="ru-RU" dirty="0"/>
              <a:t>Хлорирование </a:t>
            </a:r>
          </a:p>
          <a:p>
            <a:r>
              <a:rPr lang="ru-RU" dirty="0"/>
              <a:t>Перегонка</a:t>
            </a:r>
          </a:p>
          <a:p>
            <a:r>
              <a:rPr lang="ru-RU" dirty="0"/>
              <a:t>Аэрация</a:t>
            </a:r>
          </a:p>
          <a:p>
            <a:r>
              <a:rPr lang="ru-RU" dirty="0"/>
              <a:t>Обработка ультрафиолетовыми лучами </a:t>
            </a:r>
          </a:p>
          <a:p>
            <a:r>
              <a:rPr lang="ru-RU" dirty="0"/>
              <a:t>Пропустить через слой песка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11560" y="1268760"/>
            <a:ext cx="4041775" cy="3951288"/>
          </a:xfrm>
        </p:spPr>
        <p:txBody>
          <a:bodyPr/>
          <a:lstStyle/>
          <a:p>
            <a:pPr lvl="0"/>
            <a:r>
              <a:rPr lang="ru-RU" dirty="0"/>
              <a:t>Выберите  способы очистки воды. </a:t>
            </a:r>
          </a:p>
          <a:p>
            <a:pPr lvl="0"/>
            <a:r>
              <a:rPr lang="ru-RU" dirty="0"/>
              <a:t>Расположите способы очистки питьевой воды в правильной последовательности:</a:t>
            </a:r>
          </a:p>
          <a:p>
            <a:pPr marL="0" lvl="0" indent="0">
              <a:buNone/>
            </a:pPr>
            <a:r>
              <a:rPr lang="ru-RU" dirty="0" smtClean="0"/>
              <a:t>1) Очистка </a:t>
            </a:r>
            <a:r>
              <a:rPr lang="ru-RU" dirty="0"/>
              <a:t>от микроорганизмов</a:t>
            </a:r>
          </a:p>
          <a:p>
            <a:pPr marL="0" lvl="0" indent="0">
              <a:buNone/>
            </a:pPr>
            <a:r>
              <a:rPr lang="ru-RU" dirty="0" smtClean="0"/>
              <a:t>2) Очистка </a:t>
            </a:r>
            <a:r>
              <a:rPr lang="ru-RU" dirty="0"/>
              <a:t>от  растворённых в ней веществ.</a:t>
            </a:r>
          </a:p>
          <a:p>
            <a:pPr marL="0" indent="0">
              <a:buNone/>
            </a:pPr>
            <a:r>
              <a:rPr lang="ru-RU" dirty="0" smtClean="0"/>
              <a:t>3) Насыщение </a:t>
            </a:r>
            <a:r>
              <a:rPr lang="ru-RU" dirty="0"/>
              <a:t>воды кислородом для обитателей аквариума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185437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2400" cy="936104"/>
          </a:xfrm>
        </p:spPr>
        <p:txBody>
          <a:bodyPr/>
          <a:lstStyle/>
          <a:p>
            <a:r>
              <a:rPr lang="ru-RU" dirty="0" smtClean="0"/>
              <a:t>Проверка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83568" y="1412776"/>
            <a:ext cx="3810000" cy="41148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1.Отстаивание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1.Фильтрование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1.Озонирование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1.Хлорирование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1.Обработка </a:t>
            </a:r>
            <a:r>
              <a:rPr lang="ru-RU" dirty="0"/>
              <a:t>ультрафиолетовыми лучами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2.Перегонка/ дистилляция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3. Аэрация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Пропустить через слой песка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3810000" cy="4114800"/>
          </a:xfrm>
        </p:spPr>
        <p:txBody>
          <a:bodyPr/>
          <a:lstStyle/>
          <a:p>
            <a:pPr marL="0" lvl="0" indent="0">
              <a:buNone/>
            </a:pPr>
            <a:r>
              <a:rPr lang="ru-RU" dirty="0" smtClean="0"/>
              <a:t>1. </a:t>
            </a:r>
            <a:r>
              <a:rPr lang="ru-RU" dirty="0"/>
              <a:t>Очистка от микроорганизмов</a:t>
            </a:r>
          </a:p>
          <a:p>
            <a:pPr marL="0" indent="0">
              <a:buNone/>
            </a:pPr>
            <a:r>
              <a:rPr lang="ru-RU" dirty="0" smtClean="0"/>
              <a:t>2. </a:t>
            </a:r>
            <a:r>
              <a:rPr lang="ru-RU" dirty="0"/>
              <a:t>Очистка от  растворённых в ней </a:t>
            </a:r>
            <a:r>
              <a:rPr lang="ru-RU" dirty="0" smtClean="0"/>
              <a:t>веществ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Насыщение воды кислородом для обитателей </a:t>
            </a:r>
            <a:r>
              <a:rPr lang="ru-RU" dirty="0" smtClean="0"/>
              <a:t>аквариума/ очищение от соединений металлов и растворённых газов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11016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611560" y="11967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332656"/>
            <a:ext cx="777240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ru-RU" dirty="0" err="1" smtClean="0"/>
              <a:t>Самооценивание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63960" y="13491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fontAlgn="t" hangingPunct="1">
              <a:buNone/>
            </a:pPr>
            <a:r>
              <a:rPr lang="ru-RU" sz="2400" b="1" dirty="0" smtClean="0"/>
              <a:t> </a:t>
            </a:r>
            <a:endParaRPr lang="ru-RU" sz="2400" dirty="0" smtClean="0"/>
          </a:p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21977" y="177281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/>
              <a:t>Критерии оценивания:</a:t>
            </a:r>
          </a:p>
          <a:p>
            <a:r>
              <a:rPr lang="ru-RU" sz="3200" dirty="0" smtClean="0"/>
              <a:t>6-7 </a:t>
            </a:r>
            <a:r>
              <a:rPr lang="ru-RU" sz="3200" dirty="0"/>
              <a:t>= </a:t>
            </a:r>
            <a:r>
              <a:rPr lang="ru-RU" sz="3200" dirty="0" smtClean="0"/>
              <a:t>в</a:t>
            </a:r>
            <a:endParaRPr lang="ru-RU" sz="3200" dirty="0"/>
          </a:p>
          <a:p>
            <a:r>
              <a:rPr lang="ru-RU" sz="3200" dirty="0" smtClean="0"/>
              <a:t>4-5  </a:t>
            </a:r>
            <a:r>
              <a:rPr lang="ru-RU" sz="3200" dirty="0"/>
              <a:t>= </a:t>
            </a:r>
            <a:r>
              <a:rPr lang="ru-RU" sz="3200" dirty="0" smtClean="0"/>
              <a:t>п</a:t>
            </a:r>
            <a:endParaRPr lang="ru-RU" sz="3200" dirty="0"/>
          </a:p>
          <a:p>
            <a:r>
              <a:rPr lang="ru-RU" sz="3200" dirty="0" smtClean="0"/>
              <a:t>2-3</a:t>
            </a:r>
            <a:r>
              <a:rPr lang="ru-RU" sz="3200" dirty="0" smtClean="0"/>
              <a:t> </a:t>
            </a:r>
            <a:r>
              <a:rPr lang="ru-RU" sz="3200" dirty="0"/>
              <a:t>= </a:t>
            </a:r>
            <a:r>
              <a:rPr lang="ru-RU" sz="3200" dirty="0" smtClean="0"/>
              <a:t>б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3571844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611560" y="11967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-1044624" y="476672"/>
            <a:ext cx="777240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ru-RU" dirty="0" smtClean="0"/>
              <a:t>Вывод 2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63960" y="13491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fontAlgn="t" hangingPunct="1">
              <a:buNone/>
            </a:pPr>
            <a:r>
              <a:rPr lang="ru-RU" sz="2400" b="1" dirty="0" smtClean="0"/>
              <a:t> </a:t>
            </a:r>
            <a:endParaRPr lang="ru-RU" sz="2400" dirty="0" smtClean="0"/>
          </a:p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9723" y="1422342"/>
            <a:ext cx="7168437" cy="544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AutoNum type="arabicPeriod"/>
            </a:pPr>
            <a:r>
              <a:rPr lang="ru-RU" sz="2400" dirty="0" smtClean="0"/>
              <a:t>Способы очистки </a:t>
            </a:r>
            <a:r>
              <a:rPr lang="ru-RU" sz="2400" dirty="0"/>
              <a:t>от </a:t>
            </a:r>
            <a:r>
              <a:rPr lang="ru-RU" sz="2400" dirty="0" smtClean="0"/>
              <a:t>микроорганизмов:</a:t>
            </a:r>
          </a:p>
          <a:p>
            <a:r>
              <a:rPr lang="ru-RU" sz="2400" u="sng" dirty="0" smtClean="0"/>
              <a:t>Отстаивание</a:t>
            </a:r>
            <a:endParaRPr lang="ru-RU" sz="2400" u="sng" dirty="0"/>
          </a:p>
          <a:p>
            <a:r>
              <a:rPr lang="ru-RU" sz="2400" u="sng" dirty="0" smtClean="0"/>
              <a:t>Фильтрование</a:t>
            </a:r>
            <a:endParaRPr lang="ru-RU" sz="2400" u="sng" dirty="0"/>
          </a:p>
          <a:p>
            <a:r>
              <a:rPr lang="ru-RU" sz="2400" u="sng" dirty="0" smtClean="0"/>
              <a:t>Озонирование </a:t>
            </a:r>
            <a:endParaRPr lang="ru-RU" sz="2400" u="sng" dirty="0"/>
          </a:p>
          <a:p>
            <a:r>
              <a:rPr lang="ru-RU" sz="2400" u="sng" dirty="0" smtClean="0"/>
              <a:t>Хлорирование </a:t>
            </a:r>
            <a:endParaRPr lang="ru-RU" sz="2400" u="sng" dirty="0"/>
          </a:p>
          <a:p>
            <a:r>
              <a:rPr lang="ru-RU" sz="2400" u="sng" dirty="0" smtClean="0"/>
              <a:t>Обработка </a:t>
            </a:r>
            <a:r>
              <a:rPr lang="ru-RU" sz="2400" u="sng" dirty="0"/>
              <a:t>ультрафиолетовыми лучами </a:t>
            </a:r>
            <a:endParaRPr lang="ru-RU" sz="2400" u="sng" dirty="0" smtClean="0"/>
          </a:p>
          <a:p>
            <a:r>
              <a:rPr lang="ru-RU" sz="2400" dirty="0" smtClean="0"/>
              <a:t>2. Способы очистки </a:t>
            </a:r>
            <a:r>
              <a:rPr lang="ru-RU" sz="2400" dirty="0"/>
              <a:t>от  растворённых в ней </a:t>
            </a:r>
            <a:r>
              <a:rPr lang="ru-RU" sz="2400" dirty="0" smtClean="0"/>
              <a:t>веществ:</a:t>
            </a:r>
          </a:p>
          <a:p>
            <a:r>
              <a:rPr lang="ru-RU" sz="2400" u="sng" dirty="0" smtClean="0"/>
              <a:t>Перегонка или дистилляция</a:t>
            </a:r>
          </a:p>
          <a:p>
            <a:r>
              <a:rPr lang="ru-RU" sz="2400" dirty="0" smtClean="0"/>
              <a:t>3. Способы очищения воды от соединений металлов</a:t>
            </a:r>
          </a:p>
          <a:p>
            <a:r>
              <a:rPr lang="ru-RU" sz="2400" dirty="0" smtClean="0"/>
              <a:t> и растворённых газов:</a:t>
            </a:r>
          </a:p>
          <a:p>
            <a:r>
              <a:rPr lang="ru-RU" sz="2400" u="sng" dirty="0" smtClean="0"/>
              <a:t>Насыщение воды кислородом – аэрация</a:t>
            </a:r>
          </a:p>
          <a:p>
            <a:endParaRPr lang="ru-RU" sz="2400" dirty="0"/>
          </a:p>
          <a:p>
            <a:endParaRPr lang="ru-RU" sz="2400" dirty="0"/>
          </a:p>
          <a:p>
            <a:pPr marL="342900" lvl="0" indent="-342900">
              <a:buAutoNum type="arabicPeriod"/>
            </a:pPr>
            <a:endParaRPr lang="ru-RU" dirty="0" smtClean="0"/>
          </a:p>
          <a:p>
            <a:pPr lvl="0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Picture 7" descr="ВОДА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1414392" cy="156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29941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2400" cy="1143000"/>
          </a:xfrm>
        </p:spPr>
        <p:txBody>
          <a:bodyPr/>
          <a:lstStyle/>
          <a:p>
            <a:r>
              <a:rPr lang="ru-RU" sz="3600" b="1" dirty="0" smtClean="0">
                <a:effectLst/>
              </a:rPr>
              <a:t>Много </a:t>
            </a:r>
            <a:r>
              <a:rPr lang="ru-RU" sz="3600" b="1" dirty="0">
                <a:effectLst/>
              </a:rPr>
              <a:t>ли в вашем теле воды?</a:t>
            </a: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3568" y="1484784"/>
            <a:ext cx="7772400" cy="4114800"/>
          </a:xfrm>
        </p:spPr>
        <p:txBody>
          <a:bodyPr/>
          <a:lstStyle/>
          <a:p>
            <a:r>
              <a:rPr lang="ru-RU" dirty="0" smtClean="0"/>
              <a:t>Кровь </a:t>
            </a:r>
            <a:r>
              <a:rPr lang="ru-RU" dirty="0"/>
              <a:t>- 90%, кости - 30%, слюни - 99,5%, мышцы - 80%, мозг - 81%.</a:t>
            </a:r>
          </a:p>
          <a:p>
            <a:r>
              <a:rPr lang="ru-RU" dirty="0" smtClean="0"/>
              <a:t>С </a:t>
            </a:r>
            <a:r>
              <a:rPr lang="ru-RU" dirty="0"/>
              <a:t>процессом старения количество жидкости в теле человека уменьшается. Организм становится суше. </a:t>
            </a:r>
            <a:endParaRPr lang="ru-RU" dirty="0" smtClean="0"/>
          </a:p>
          <a:p>
            <a:r>
              <a:rPr lang="ru-RU" dirty="0" smtClean="0"/>
              <a:t>Например</a:t>
            </a:r>
            <a:r>
              <a:rPr lang="ru-RU" dirty="0"/>
              <a:t>, у новорождённого – 80 </a:t>
            </a:r>
            <a:r>
              <a:rPr lang="ru-RU" dirty="0" smtClean="0"/>
              <a:t>% </a:t>
            </a:r>
            <a:r>
              <a:rPr lang="ru-RU" dirty="0"/>
              <a:t>воды, у ребенка порядка 70 </a:t>
            </a:r>
            <a:r>
              <a:rPr lang="ru-RU" dirty="0" smtClean="0"/>
              <a:t>%, </a:t>
            </a:r>
          </a:p>
          <a:p>
            <a:r>
              <a:rPr lang="ru-RU" dirty="0" smtClean="0"/>
              <a:t>у </a:t>
            </a:r>
            <a:r>
              <a:rPr lang="ru-RU" dirty="0"/>
              <a:t>взрослого человека – 60-70 </a:t>
            </a:r>
            <a:r>
              <a:rPr lang="ru-RU" dirty="0" smtClean="0"/>
              <a:t>%, </a:t>
            </a:r>
          </a:p>
          <a:p>
            <a:r>
              <a:rPr lang="ru-RU" dirty="0" smtClean="0"/>
              <a:t>а </a:t>
            </a:r>
            <a:r>
              <a:rPr lang="ru-RU" dirty="0"/>
              <a:t>у пожилого около 50-55 </a:t>
            </a:r>
            <a:r>
              <a:rPr lang="ru-RU" dirty="0" smtClean="0"/>
              <a:t>%.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39587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967335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«Химия – это наука о веществах, их свойствах, превращениях и явлениях, сопровождающих эти превращения»</a:t>
            </a:r>
          </a:p>
        </p:txBody>
      </p:sp>
    </p:spTree>
    <p:extLst>
      <p:ext uri="{BB962C8B-B14F-4D97-AF65-F5344CB8AC3E}">
        <p14:creationId xmlns:p14="http://schemas.microsoft.com/office/powerpoint/2010/main" val="189510559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64704"/>
            <a:ext cx="8136904" cy="4114800"/>
          </a:xfrm>
        </p:spPr>
        <p:txBody>
          <a:bodyPr/>
          <a:lstStyle/>
          <a:p>
            <a:r>
              <a:rPr lang="ru-RU" dirty="0"/>
              <a:t>Вода жизненно </a:t>
            </a:r>
            <a:r>
              <a:rPr lang="ru-RU" u="sng" dirty="0"/>
              <a:t>необходима</a:t>
            </a:r>
            <a:r>
              <a:rPr lang="ru-RU" dirty="0"/>
              <a:t> для нашего организма. Она выводит ненужные токсины и шлаки, регулирует общую температуру тела, помогает сердцу правильно работать, а кишечнику переваривать пищу и избегать запоров</a:t>
            </a:r>
            <a:r>
              <a:rPr lang="ru-RU" dirty="0" smtClean="0"/>
              <a:t>. </a:t>
            </a:r>
            <a:r>
              <a:rPr lang="ru-RU" u="sng" dirty="0" smtClean="0"/>
              <a:t>Потеря </a:t>
            </a:r>
            <a:r>
              <a:rPr lang="ru-RU" u="sng" dirty="0"/>
              <a:t>жидкости </a:t>
            </a:r>
            <a:r>
              <a:rPr lang="ru-RU" dirty="0"/>
              <a:t>в теле человека свыше 25 процентов приводит к летальному </a:t>
            </a:r>
            <a:r>
              <a:rPr lang="ru-RU" dirty="0" smtClean="0"/>
              <a:t>исходу.</a:t>
            </a:r>
          </a:p>
        </p:txBody>
      </p:sp>
    </p:spTree>
    <p:extLst>
      <p:ext uri="{BB962C8B-B14F-4D97-AF65-F5344CB8AC3E}">
        <p14:creationId xmlns:p14="http://schemas.microsoft.com/office/powerpoint/2010/main" val="213007503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Как вычислить, сколько воды в человеке: формула для расчета 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/>
              <a:t>(m/3) х 2=v, </a:t>
            </a:r>
            <a:endParaRPr lang="ru-RU" u="sng" dirty="0" smtClean="0"/>
          </a:p>
          <a:p>
            <a:r>
              <a:rPr lang="ru-RU" dirty="0" smtClean="0"/>
              <a:t>Где m </a:t>
            </a:r>
            <a:r>
              <a:rPr lang="ru-RU" dirty="0"/>
              <a:t>— масса тела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v </a:t>
            </a:r>
            <a:r>
              <a:rPr lang="ru-RU" dirty="0"/>
              <a:t>— объем воды на массу тела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Вычислите: </a:t>
            </a:r>
          </a:p>
          <a:p>
            <a:r>
              <a:rPr lang="ru-RU" dirty="0"/>
              <a:t>30 кг/ 3 х 2 = </a:t>
            </a:r>
            <a:r>
              <a:rPr lang="ru-RU" dirty="0" smtClean="0"/>
              <a:t>…%</a:t>
            </a:r>
          </a:p>
          <a:p>
            <a:r>
              <a:rPr lang="ru-RU" dirty="0" smtClean="0"/>
              <a:t>60 </a:t>
            </a:r>
            <a:r>
              <a:rPr lang="ru-RU" dirty="0"/>
              <a:t>кг / 3 х 2 = </a:t>
            </a:r>
            <a:r>
              <a:rPr lang="ru-RU" dirty="0" smtClean="0"/>
              <a:t>…%</a:t>
            </a:r>
          </a:p>
          <a:p>
            <a:r>
              <a:rPr lang="ru-RU" dirty="0" smtClean="0"/>
              <a:t>90 </a:t>
            </a:r>
            <a:r>
              <a:rPr lang="ru-RU" dirty="0"/>
              <a:t>кг / 3 х 2 = </a:t>
            </a:r>
            <a:r>
              <a:rPr lang="ru-RU" dirty="0" smtClean="0"/>
              <a:t>…%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795663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 smtClean="0"/>
              <a:t>«Мировой </a:t>
            </a:r>
            <a:r>
              <a:rPr lang="ru-RU" dirty="0"/>
              <a:t>океан загрязняется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Ответы </a:t>
            </a:r>
          </a:p>
          <a:p>
            <a:r>
              <a:rPr lang="ru-RU" dirty="0" smtClean="0"/>
              <a:t>1</a:t>
            </a:r>
          </a:p>
          <a:p>
            <a:r>
              <a:rPr lang="ru-RU" dirty="0"/>
              <a:t>5</a:t>
            </a:r>
            <a:endParaRPr lang="ru-RU" dirty="0" smtClean="0"/>
          </a:p>
          <a:p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4" name="Picture 7" descr="ВОДА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564904"/>
            <a:ext cx="1414392" cy="156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66827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П. 31, изучить </a:t>
            </a:r>
          </a:p>
          <a:p>
            <a:r>
              <a:rPr lang="ru-RU" dirty="0" smtClean="0"/>
              <a:t>2. ответить на в. 4</a:t>
            </a:r>
          </a:p>
          <a:p>
            <a:r>
              <a:rPr lang="ru-RU" dirty="0" smtClean="0"/>
              <a:t>3. Знать определения</a:t>
            </a:r>
            <a:endParaRPr lang="ru-RU" dirty="0"/>
          </a:p>
        </p:txBody>
      </p:sp>
      <p:pic>
        <p:nvPicPr>
          <p:cNvPr id="4" name="Picture 7" descr="ВОДА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1414392" cy="156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579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Блиц - опрос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 i="1" dirty="0" smtClean="0">
                <a:latin typeface="Arial" charset="0"/>
              </a:rPr>
              <a:t>«</a:t>
            </a:r>
            <a:r>
              <a:rPr lang="ru-RU" sz="2800" b="1" i="1" dirty="0" smtClean="0">
                <a:latin typeface="Arial" charset="0"/>
              </a:rPr>
              <a:t>Вода! Вода, у тебя </a:t>
            </a:r>
            <a:r>
              <a:rPr lang="ru-RU" sz="2800" b="1" i="1" dirty="0">
                <a:latin typeface="Arial" charset="0"/>
              </a:rPr>
              <a:t>нет ни цвета, ни вкуса, ни запаха, тебя невозможно описать, тобою наслаждаются, не ведая,  что ты такое</a:t>
            </a:r>
            <a:r>
              <a:rPr lang="ru-RU" sz="2800" b="1" i="1" dirty="0" smtClean="0">
                <a:latin typeface="Arial" charset="0"/>
              </a:rPr>
              <a:t>.</a:t>
            </a:r>
            <a:endParaRPr lang="ru-RU" sz="2800" b="1" i="1" dirty="0">
              <a:latin typeface="Arial" charset="0"/>
            </a:endParaRPr>
          </a:p>
          <a:p>
            <a:pPr lvl="0">
              <a:defRPr/>
            </a:pPr>
            <a:endParaRPr lang="ru-RU" sz="2800" b="1" dirty="0">
              <a:latin typeface="Arial" charset="0"/>
            </a:endParaRPr>
          </a:p>
          <a:p>
            <a:pPr lvl="0">
              <a:defRPr/>
            </a:pPr>
            <a:r>
              <a:rPr lang="ru-RU" sz="2800" b="1" i="1" dirty="0">
                <a:latin typeface="Arial" charset="0"/>
              </a:rPr>
              <a:t> Нельзя сказать, что ты необходима для </a:t>
            </a:r>
            <a:r>
              <a:rPr lang="ru-RU" sz="2800" b="1" i="1" dirty="0" smtClean="0">
                <a:latin typeface="Arial" charset="0"/>
              </a:rPr>
              <a:t>жизни; </a:t>
            </a:r>
            <a:r>
              <a:rPr lang="ru-RU" sz="2800" b="1" i="1" dirty="0">
                <a:latin typeface="Arial" charset="0"/>
              </a:rPr>
              <a:t>ты – сама жизнь!»</a:t>
            </a:r>
          </a:p>
          <a:p>
            <a:pPr marL="0" lvl="0" indent="0">
              <a:buNone/>
              <a:defRPr/>
            </a:pPr>
            <a:r>
              <a:rPr lang="ru-RU" sz="2400" b="1" i="1" dirty="0">
                <a:solidFill>
                  <a:schemeClr val="bg1"/>
                </a:solidFill>
                <a:latin typeface="Arial" charset="0"/>
              </a:rPr>
              <a:t>                                       </a:t>
            </a:r>
            <a:endParaRPr lang="ru-RU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5" name="Picture 7" descr="ВОДА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0648"/>
            <a:ext cx="1414392" cy="156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92324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7102"/>
            <a:ext cx="8587256" cy="605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712" y="116632"/>
            <a:ext cx="4326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hlinkClick r:id="rId3"/>
              </a:rPr>
              <a:t>https://resh.edu.ru/subject/lesson/2062/main/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14327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576064"/>
          </a:xfrm>
        </p:spPr>
        <p:txBody>
          <a:bodyPr/>
          <a:lstStyle/>
          <a:p>
            <a:r>
              <a:rPr lang="ru-RU" dirty="0" smtClean="0"/>
              <a:t>Всё о воде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196752"/>
            <a:ext cx="6480720" cy="5040560"/>
          </a:xfrm>
        </p:spPr>
        <p:txBody>
          <a:bodyPr/>
          <a:lstStyle/>
          <a:p>
            <a:pPr eaLnBrk="1" fontAlgn="t" hangingPunct="1"/>
            <a:r>
              <a:rPr lang="ru-RU" sz="2400" b="1" dirty="0"/>
              <a:t>Химическая формула – </a:t>
            </a:r>
            <a:endParaRPr lang="ru-RU" sz="2400" dirty="0"/>
          </a:p>
          <a:p>
            <a:pPr eaLnBrk="1" fontAlgn="auto" hangingPunct="1"/>
            <a:r>
              <a:rPr lang="ru-RU" sz="2400" b="1" dirty="0"/>
              <a:t>Относительная молекулярная масса – </a:t>
            </a:r>
            <a:endParaRPr lang="ru-RU" sz="2400" dirty="0"/>
          </a:p>
          <a:p>
            <a:pPr eaLnBrk="1" fontAlgn="t" hangingPunct="1"/>
            <a:r>
              <a:rPr lang="ru-RU" sz="2400" b="1" dirty="0"/>
              <a:t>Цвет</a:t>
            </a:r>
            <a:endParaRPr lang="ru-RU" sz="2400" dirty="0"/>
          </a:p>
          <a:p>
            <a:pPr eaLnBrk="1" fontAlgn="t" hangingPunct="1"/>
            <a:r>
              <a:rPr lang="ru-RU" sz="2400" b="1" dirty="0"/>
              <a:t>Вкус</a:t>
            </a:r>
            <a:endParaRPr lang="ru-RU" sz="2400" dirty="0"/>
          </a:p>
          <a:p>
            <a:pPr eaLnBrk="1" fontAlgn="t" hangingPunct="1"/>
            <a:r>
              <a:rPr lang="ru-RU" sz="2400" b="1" dirty="0"/>
              <a:t>Запах</a:t>
            </a:r>
            <a:endParaRPr lang="ru-RU" sz="2400" dirty="0"/>
          </a:p>
          <a:p>
            <a:pPr eaLnBrk="1" fontAlgn="auto" hangingPunct="1"/>
            <a:r>
              <a:rPr lang="ru-RU" sz="2400" b="1" dirty="0"/>
              <a:t>Агрегатное состояние – </a:t>
            </a:r>
            <a:endParaRPr lang="ru-RU" sz="2400" dirty="0"/>
          </a:p>
          <a:p>
            <a:pPr eaLnBrk="1" fontAlgn="auto" hangingPunct="1"/>
            <a:r>
              <a:rPr lang="ru-RU" sz="2400" b="1" dirty="0"/>
              <a:t>Температура кипения – </a:t>
            </a:r>
            <a:endParaRPr lang="ru-RU" sz="2400" dirty="0"/>
          </a:p>
          <a:p>
            <a:pPr eaLnBrk="1" fontAlgn="auto" hangingPunct="1"/>
            <a:r>
              <a:rPr lang="ru-RU" sz="2400" b="1" dirty="0"/>
              <a:t>Плотность воды – </a:t>
            </a:r>
            <a:endParaRPr lang="ru-RU" sz="2400" dirty="0"/>
          </a:p>
          <a:p>
            <a:pPr eaLnBrk="1" fontAlgn="auto" hangingPunct="1"/>
            <a:r>
              <a:rPr lang="ru-RU" sz="2400" b="1" dirty="0"/>
              <a:t>Т</a:t>
            </a:r>
            <a:r>
              <a:rPr lang="ru-RU" sz="2400" b="1" dirty="0" smtClean="0"/>
              <a:t>еплоёмкость </a:t>
            </a:r>
            <a:r>
              <a:rPr lang="ru-RU" sz="2400" b="1" dirty="0"/>
              <a:t>воды – </a:t>
            </a:r>
            <a:endParaRPr lang="ru-RU" sz="2400" dirty="0"/>
          </a:p>
          <a:p>
            <a:pPr eaLnBrk="1" fontAlgn="auto" hangingPunct="1"/>
            <a:r>
              <a:rPr lang="ru-RU" sz="2400" b="1" dirty="0"/>
              <a:t>Масса 1 дм</a:t>
            </a:r>
            <a:r>
              <a:rPr lang="ru-RU" sz="2400" b="1" baseline="30000" dirty="0"/>
              <a:t>3 </a:t>
            </a:r>
            <a:r>
              <a:rPr lang="ru-RU" sz="2400" b="1" dirty="0"/>
              <a:t>(л) – 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7" descr="ВОДА16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80312" y="332656"/>
            <a:ext cx="1414392" cy="1568103"/>
          </a:xfrm>
        </p:spPr>
      </p:pic>
    </p:spTree>
    <p:extLst>
      <p:ext uri="{BB962C8B-B14F-4D97-AF65-F5344CB8AC3E}">
        <p14:creationId xmlns:p14="http://schemas.microsoft.com/office/powerpoint/2010/main" val="24489627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576064"/>
          </a:xfrm>
        </p:spPr>
        <p:txBody>
          <a:bodyPr/>
          <a:lstStyle/>
          <a:p>
            <a:r>
              <a:rPr lang="ru-RU" dirty="0" smtClean="0"/>
              <a:t>Всё о воде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196752"/>
            <a:ext cx="8352928" cy="5040560"/>
          </a:xfrm>
        </p:spPr>
        <p:txBody>
          <a:bodyPr/>
          <a:lstStyle/>
          <a:p>
            <a:pPr marL="457200" indent="-457200" eaLnBrk="1" fontAlgn="t" hangingPunct="1">
              <a:buFont typeface="+mj-lt"/>
              <a:buAutoNum type="arabicPeriod"/>
            </a:pPr>
            <a:r>
              <a:rPr lang="ru-RU" sz="2400" b="1" dirty="0"/>
              <a:t>Химическая формула – </a:t>
            </a:r>
            <a:r>
              <a:rPr lang="ru-RU" sz="2400" b="1" dirty="0" smtClean="0"/>
              <a:t> </a:t>
            </a:r>
            <a:endParaRPr lang="ru-RU" sz="2400" dirty="0"/>
          </a:p>
          <a:p>
            <a:pPr marL="457200" indent="-457200" eaLnBrk="1" fontAlgn="auto" hangingPunct="1">
              <a:buFont typeface="+mj-lt"/>
              <a:buAutoNum type="arabicPeriod"/>
            </a:pPr>
            <a:r>
              <a:rPr lang="ru-RU" sz="2400" b="1" dirty="0"/>
              <a:t>Относительная молекулярная масса – </a:t>
            </a:r>
            <a:endParaRPr lang="ru-RU" sz="2400" dirty="0"/>
          </a:p>
          <a:p>
            <a:pPr marL="457200" indent="-457200" eaLnBrk="1" fontAlgn="t" hangingPunct="1">
              <a:buFont typeface="+mj-lt"/>
              <a:buAutoNum type="arabicPeriod"/>
            </a:pPr>
            <a:r>
              <a:rPr lang="ru-RU" sz="2400" b="1" dirty="0"/>
              <a:t>Цвет</a:t>
            </a:r>
            <a:endParaRPr lang="ru-RU" sz="2400" dirty="0"/>
          </a:p>
          <a:p>
            <a:pPr marL="457200" indent="-457200" eaLnBrk="1" fontAlgn="t" hangingPunct="1">
              <a:buFont typeface="+mj-lt"/>
              <a:buAutoNum type="arabicPeriod"/>
            </a:pPr>
            <a:r>
              <a:rPr lang="ru-RU" sz="2400" b="1" dirty="0"/>
              <a:t>Вкус</a:t>
            </a:r>
            <a:endParaRPr lang="ru-RU" sz="2400" dirty="0"/>
          </a:p>
          <a:p>
            <a:pPr marL="457200" indent="-457200" eaLnBrk="1" fontAlgn="t" hangingPunct="1">
              <a:buFont typeface="+mj-lt"/>
              <a:buAutoNum type="arabicPeriod"/>
            </a:pPr>
            <a:r>
              <a:rPr lang="ru-RU" sz="2400" b="1" dirty="0"/>
              <a:t>Запах</a:t>
            </a:r>
            <a:endParaRPr lang="ru-RU" sz="2400" dirty="0"/>
          </a:p>
          <a:p>
            <a:pPr lvl="0" eaLnBrk="1" fontAlgn="auto" hangingPunct="1">
              <a:buFont typeface="+mj-lt"/>
              <a:buAutoNum type="arabicPeriod"/>
            </a:pPr>
            <a:r>
              <a:rPr lang="ru-RU" sz="1800" b="1" dirty="0"/>
              <a:t>Агрегатное</a:t>
            </a:r>
            <a:r>
              <a:rPr lang="ru-RU" sz="2400" b="1" dirty="0"/>
              <a:t> </a:t>
            </a:r>
            <a:r>
              <a:rPr lang="ru-RU" sz="1800" b="1" dirty="0"/>
              <a:t>состояние </a:t>
            </a:r>
            <a:r>
              <a:rPr lang="ru-RU" sz="2400" b="1" dirty="0" smtClean="0"/>
              <a:t>–</a:t>
            </a:r>
            <a:r>
              <a:rPr lang="ru-RU" sz="1800" b="1" dirty="0"/>
              <a:t>Газообразное (пар), жидкое (вода), твердое (лёд)</a:t>
            </a:r>
          </a:p>
          <a:p>
            <a:pPr marL="457200" indent="-457200" eaLnBrk="1" fontAlgn="auto" hangingPunct="1">
              <a:buFont typeface="+mj-lt"/>
              <a:buAutoNum type="arabicPeriod"/>
            </a:pPr>
            <a:r>
              <a:rPr lang="ru-RU" sz="2400" b="1" dirty="0" smtClean="0"/>
              <a:t>Температура </a:t>
            </a:r>
            <a:r>
              <a:rPr lang="ru-RU" sz="2400" b="1" dirty="0"/>
              <a:t>кипения – </a:t>
            </a:r>
            <a:endParaRPr lang="ru-RU" sz="2400" b="1" dirty="0" smtClean="0"/>
          </a:p>
          <a:p>
            <a:pPr marL="457200" indent="-457200" eaLnBrk="1" fontAlgn="auto" hangingPunct="1">
              <a:buFont typeface="+mj-lt"/>
              <a:buAutoNum type="arabicPeriod"/>
            </a:pPr>
            <a:r>
              <a:rPr lang="ru-RU" sz="2400" b="1" dirty="0" smtClean="0"/>
              <a:t>Температура плавления - </a:t>
            </a:r>
            <a:endParaRPr lang="ru-RU" sz="2400" dirty="0"/>
          </a:p>
          <a:p>
            <a:pPr marL="457200" indent="-457200" eaLnBrk="1" fontAlgn="auto" hangingPunct="1">
              <a:buFont typeface="+mj-lt"/>
              <a:buAutoNum type="arabicPeriod"/>
            </a:pPr>
            <a:r>
              <a:rPr lang="ru-RU" sz="2400" b="1" dirty="0"/>
              <a:t>Плотность воды – </a:t>
            </a:r>
            <a:endParaRPr lang="ru-RU" sz="2400" dirty="0"/>
          </a:p>
          <a:p>
            <a:pPr marL="457200" indent="-457200" eaLnBrk="1" fontAlgn="auto" hangingPunct="1">
              <a:buFont typeface="+mj-lt"/>
              <a:buAutoNum type="arabicPeriod"/>
            </a:pPr>
            <a:r>
              <a:rPr lang="ru-RU" sz="2400" b="1" dirty="0"/>
              <a:t>Т</a:t>
            </a:r>
            <a:r>
              <a:rPr lang="ru-RU" sz="2400" b="1" dirty="0" smtClean="0"/>
              <a:t>еплоёмкость </a:t>
            </a:r>
            <a:r>
              <a:rPr lang="ru-RU" sz="2400" b="1" dirty="0"/>
              <a:t>воды – </a:t>
            </a:r>
            <a:endParaRPr lang="ru-RU" sz="2400" dirty="0"/>
          </a:p>
          <a:p>
            <a:pPr marL="457200" indent="-457200" eaLnBrk="1" fontAlgn="auto" hangingPunct="1">
              <a:buFont typeface="+mj-lt"/>
              <a:buAutoNum type="arabicPeriod"/>
            </a:pPr>
            <a:r>
              <a:rPr lang="ru-RU" sz="2400" b="1" dirty="0"/>
              <a:t>Масса 1 дм</a:t>
            </a:r>
            <a:r>
              <a:rPr lang="ru-RU" sz="2400" b="1" baseline="30000" dirty="0"/>
              <a:t>3 </a:t>
            </a:r>
            <a:r>
              <a:rPr lang="ru-RU" sz="2400" b="1" dirty="0"/>
              <a:t>(л) – 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56176" y="1225689"/>
            <a:ext cx="280831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b="1" dirty="0"/>
              <a:t>Н</a:t>
            </a:r>
            <a:r>
              <a:rPr lang="ru-RU" sz="2400" b="1" baseline="-25000" dirty="0"/>
              <a:t>2</a:t>
            </a:r>
            <a:r>
              <a:rPr lang="ru-RU" sz="2400" b="1" dirty="0"/>
              <a:t>О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/>
              <a:t>18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 smtClean="0"/>
              <a:t>Нет</a:t>
            </a:r>
            <a:endParaRPr lang="ru-RU" sz="2400" b="1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/>
              <a:t>Нет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/>
              <a:t>Нет</a:t>
            </a:r>
          </a:p>
          <a:p>
            <a:pPr marL="457200" lvl="0" indent="-457200">
              <a:buFont typeface="+mj-lt"/>
              <a:buAutoNum type="arabicPeriod"/>
            </a:pPr>
            <a:endParaRPr lang="ru-RU" sz="2400" b="1" dirty="0" smtClean="0"/>
          </a:p>
          <a:p>
            <a:pPr marL="457200" lvl="0" indent="-457200">
              <a:buFont typeface="+mj-lt"/>
              <a:buAutoNum type="arabicPeriod"/>
            </a:pPr>
            <a:endParaRPr lang="ru-RU" sz="2400" b="1" dirty="0"/>
          </a:p>
          <a:p>
            <a:pPr lvl="0"/>
            <a:r>
              <a:rPr lang="ru-RU" sz="2500" b="1" dirty="0" smtClean="0"/>
              <a:t>7. 100</a:t>
            </a:r>
            <a:r>
              <a:rPr lang="ru-RU" sz="2500" b="1" dirty="0"/>
              <a:t>⁰С</a:t>
            </a:r>
          </a:p>
          <a:p>
            <a:pPr lvl="0"/>
            <a:r>
              <a:rPr lang="ru-RU" sz="2500" b="1" dirty="0" smtClean="0"/>
              <a:t>8. 0</a:t>
            </a:r>
            <a:r>
              <a:rPr lang="ru-RU" sz="2500" b="1" dirty="0"/>
              <a:t>⁰С</a:t>
            </a:r>
          </a:p>
          <a:p>
            <a:pPr lvl="0"/>
            <a:r>
              <a:rPr lang="ru-RU" sz="2500" b="1" dirty="0" smtClean="0"/>
              <a:t>9. 1г/см</a:t>
            </a:r>
            <a:r>
              <a:rPr lang="ru-RU" sz="2500" b="1" baseline="30000" dirty="0" smtClean="0"/>
              <a:t>3</a:t>
            </a:r>
            <a:endParaRPr lang="ru-RU" sz="2500" b="1" dirty="0"/>
          </a:p>
          <a:p>
            <a:pPr lvl="0"/>
            <a:r>
              <a:rPr lang="ru-RU" sz="2500" b="1" dirty="0" smtClean="0"/>
              <a:t>10. 4200 </a:t>
            </a:r>
            <a:r>
              <a:rPr lang="ru-RU" sz="2500" b="1" dirty="0"/>
              <a:t>Дж/</a:t>
            </a:r>
            <a:r>
              <a:rPr lang="ru-RU" sz="2500" b="1" dirty="0" err="1"/>
              <a:t>кг.⁰</a:t>
            </a:r>
            <a:r>
              <a:rPr lang="ru-RU" sz="2500" b="1" dirty="0" err="1" smtClean="0"/>
              <a:t>С</a:t>
            </a:r>
            <a:endParaRPr lang="ru-RU" sz="2500" b="1" dirty="0"/>
          </a:p>
          <a:p>
            <a:pPr lvl="0"/>
            <a:r>
              <a:rPr lang="ru-RU" sz="2500" b="1" dirty="0" smtClean="0"/>
              <a:t>11. 1 </a:t>
            </a:r>
            <a:r>
              <a:rPr lang="ru-RU" sz="2500" b="1" dirty="0"/>
              <a:t>кг (при </a:t>
            </a:r>
            <a:r>
              <a:rPr lang="en-US" sz="2500" b="1" dirty="0"/>
              <a:t>t </a:t>
            </a:r>
            <a:r>
              <a:rPr lang="ru-RU" sz="2500" b="1" dirty="0"/>
              <a:t>=</a:t>
            </a:r>
            <a:r>
              <a:rPr lang="en-US" sz="2500" b="1" dirty="0"/>
              <a:t> 4⁰C</a:t>
            </a:r>
            <a:r>
              <a:rPr lang="ru-RU" sz="2500" b="1" dirty="0"/>
              <a:t>)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 rot="20056602">
            <a:off x="529971" y="3335211"/>
            <a:ext cx="7200800" cy="76693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Физические свойства воды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4981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611560" y="11967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332656"/>
            <a:ext cx="777240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ru-RU" dirty="0" err="1" smtClean="0"/>
              <a:t>Самооценивание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63960" y="1349152"/>
            <a:ext cx="6480720" cy="50405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fontAlgn="t" hangingPunct="1">
              <a:buNone/>
            </a:pPr>
            <a:r>
              <a:rPr lang="ru-RU" sz="2400" b="1" dirty="0" smtClean="0"/>
              <a:t> </a:t>
            </a:r>
            <a:endParaRPr lang="ru-RU" sz="2400" dirty="0" smtClean="0"/>
          </a:p>
          <a:p>
            <a:pPr marL="0" indent="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21977" y="177281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/>
              <a:t>Критерии оценивания:</a:t>
            </a:r>
          </a:p>
          <a:p>
            <a:r>
              <a:rPr lang="ru-RU" sz="3200" dirty="0"/>
              <a:t>10–11 = </a:t>
            </a:r>
            <a:r>
              <a:rPr lang="ru-RU" sz="3200" dirty="0" smtClean="0"/>
              <a:t>в</a:t>
            </a:r>
            <a:endParaRPr lang="ru-RU" sz="3200" dirty="0"/>
          </a:p>
          <a:p>
            <a:r>
              <a:rPr lang="ru-RU" sz="3200" dirty="0"/>
              <a:t>8-9  = </a:t>
            </a:r>
            <a:r>
              <a:rPr lang="ru-RU" sz="3200" dirty="0" smtClean="0"/>
              <a:t>п</a:t>
            </a:r>
            <a:endParaRPr lang="ru-RU" sz="3200" dirty="0"/>
          </a:p>
          <a:p>
            <a:r>
              <a:rPr lang="ru-RU" sz="3200" dirty="0"/>
              <a:t>6-7 = </a:t>
            </a:r>
            <a:r>
              <a:rPr lang="ru-RU" sz="3200" dirty="0" smtClean="0"/>
              <a:t>б</a:t>
            </a:r>
            <a:endParaRPr lang="ru-RU" sz="3200" dirty="0"/>
          </a:p>
        </p:txBody>
      </p:sp>
      <p:pic>
        <p:nvPicPr>
          <p:cNvPr id="7" name="Picture 7" descr="ВОДА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1414392" cy="156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991180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153400" cy="1143000"/>
          </a:xfrm>
        </p:spPr>
        <p:txBody>
          <a:bodyPr/>
          <a:lstStyle/>
          <a:p>
            <a:pPr>
              <a:defRPr/>
            </a:pPr>
            <a:r>
              <a:rPr lang="ru-RU" sz="3600" b="1" dirty="0"/>
              <a:t>Вода обладает «памятью»</a:t>
            </a:r>
            <a:r>
              <a:rPr lang="ru-RU" sz="3600" dirty="0"/>
              <a:t> </a:t>
            </a:r>
          </a:p>
        </p:txBody>
      </p:sp>
      <p:pic>
        <p:nvPicPr>
          <p:cNvPr id="116739" name="Picture 4" descr="img1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894" y="1052736"/>
            <a:ext cx="8305800" cy="3168352"/>
          </a:xfrm>
          <a:noFill/>
        </p:spPr>
      </p:pic>
      <p:sp>
        <p:nvSpPr>
          <p:cNvPr id="116740" name="Rectangle 5"/>
          <p:cNvSpPr>
            <a:spLocks noChangeArrowheads="1"/>
          </p:cNvSpPr>
          <p:nvPr/>
        </p:nvSpPr>
        <p:spPr bwMode="auto">
          <a:xfrm>
            <a:off x="467544" y="4365104"/>
            <a:ext cx="806489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dirty="0"/>
              <a:t>1.     </a:t>
            </a:r>
            <a:r>
              <a:rPr lang="ru-RU" sz="2400" dirty="0"/>
              <a:t>Кристалл дистиллированной воды, не подвергнутый никакому воздействию. </a:t>
            </a:r>
            <a:br>
              <a:rPr lang="ru-RU" sz="2400" dirty="0"/>
            </a:br>
            <a:r>
              <a:rPr lang="ru-RU" sz="2400" dirty="0"/>
              <a:t>2.     Ключевая вода. </a:t>
            </a:r>
            <a:br>
              <a:rPr lang="ru-RU" sz="2400" dirty="0"/>
            </a:br>
            <a:r>
              <a:rPr lang="ru-RU" sz="2400" dirty="0"/>
              <a:t>3.     Антарктический лёд. </a:t>
            </a:r>
            <a:br>
              <a:rPr lang="ru-RU" sz="2400" dirty="0"/>
            </a:br>
            <a:r>
              <a:rPr lang="ru-RU" sz="2400" dirty="0"/>
              <a:t>4.     Так выглядит кристалл воды, </a:t>
            </a:r>
            <a:r>
              <a:rPr lang="ru-RU" sz="2400" dirty="0" smtClean="0"/>
              <a:t>прослушавший </a:t>
            </a:r>
            <a:r>
              <a:rPr lang="ru-RU" sz="2400" dirty="0"/>
              <a:t>«Пастораль» Бетховена. </a:t>
            </a:r>
          </a:p>
        </p:txBody>
      </p:sp>
    </p:spTree>
    <p:extLst>
      <p:ext uri="{BB962C8B-B14F-4D97-AF65-F5344CB8AC3E}">
        <p14:creationId xmlns:p14="http://schemas.microsoft.com/office/powerpoint/2010/main" val="2141320706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3" name="Picture 4" descr="img1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618" y="980728"/>
            <a:ext cx="8229600" cy="3096344"/>
          </a:xfrm>
          <a:noFill/>
        </p:spPr>
      </p:pic>
      <p:sp>
        <p:nvSpPr>
          <p:cNvPr id="117764" name="Text Box 6"/>
          <p:cNvSpPr txBox="1">
            <a:spLocks noChangeArrowheads="1"/>
          </p:cNvSpPr>
          <p:nvPr/>
        </p:nvSpPr>
        <p:spPr bwMode="auto">
          <a:xfrm>
            <a:off x="206718" y="4221088"/>
            <a:ext cx="8915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latin typeface="+mn-lt"/>
              </a:rPr>
              <a:t>5.  Кристалл, образовавшийся после прослушивания тяжелого металлического рока. 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6.  Кристалл после воздействия слов «Ты — дурак», очень похож на кристалл после действия тяжелого рока. 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7.  Слово «Ангел». 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8.  Слово «Дьявол».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778218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ru-RU" sz="3600" b="1" dirty="0"/>
              <a:t>Вода обладает «памятью»</a:t>
            </a:r>
            <a:r>
              <a:rPr lang="ru-RU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1332366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74168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Откройте </a:t>
            </a:r>
            <a:r>
              <a:rPr lang="ru-RU" sz="2400" dirty="0"/>
              <a:t>учебник на стр. 103,  </a:t>
            </a:r>
            <a:endParaRPr lang="ru-RU" sz="2400" dirty="0" smtClean="0"/>
          </a:p>
          <a:p>
            <a:r>
              <a:rPr lang="ru-RU" sz="2400" dirty="0" smtClean="0"/>
              <a:t>новая </a:t>
            </a:r>
            <a:r>
              <a:rPr lang="ru-RU" sz="2400" dirty="0"/>
              <a:t>глава называется «Вода. Растворы». </a:t>
            </a:r>
          </a:p>
          <a:p>
            <a:r>
              <a:rPr lang="ru-RU" sz="2400" dirty="0"/>
              <a:t>П.31. Тема «Вода</a:t>
            </a:r>
            <a:r>
              <a:rPr lang="ru-RU" sz="2400" dirty="0" smtClean="0"/>
              <a:t>».</a:t>
            </a:r>
          </a:p>
          <a:p>
            <a:endParaRPr lang="ru-RU" sz="2400" dirty="0"/>
          </a:p>
          <a:p>
            <a:pPr marL="457200" lvl="0" indent="-457200">
              <a:buAutoNum type="arabicPeriod" startAt="2"/>
            </a:pPr>
            <a:r>
              <a:rPr lang="ru-RU" sz="2400" dirty="0" smtClean="0"/>
              <a:t>Прочитайте </a:t>
            </a:r>
            <a:r>
              <a:rPr lang="ru-RU" sz="2400" dirty="0"/>
              <a:t>второй пункт «Состав воды</a:t>
            </a:r>
            <a:r>
              <a:rPr lang="ru-RU" sz="2400" dirty="0" smtClean="0"/>
              <a:t>».</a:t>
            </a:r>
          </a:p>
          <a:p>
            <a:pPr marL="457200" lvl="0" indent="-457200">
              <a:buAutoNum type="arabicPeriod" startAt="2"/>
            </a:pPr>
            <a:endParaRPr lang="ru-RU" sz="2400" dirty="0"/>
          </a:p>
          <a:p>
            <a:pPr lvl="0"/>
            <a:r>
              <a:rPr lang="ru-RU" sz="2400" dirty="0" smtClean="0"/>
              <a:t>3. Выпишите определения.</a:t>
            </a:r>
          </a:p>
          <a:p>
            <a:pPr lvl="0"/>
            <a:r>
              <a:rPr lang="ru-RU" sz="2400" dirty="0" smtClean="0"/>
              <a:t> </a:t>
            </a:r>
            <a:endParaRPr lang="ru-RU" sz="2400" dirty="0"/>
          </a:p>
          <a:p>
            <a:r>
              <a:rPr lang="ru-RU" sz="2400" dirty="0" smtClean="0"/>
              <a:t>4. Подготовьтесь </a:t>
            </a:r>
            <a:r>
              <a:rPr lang="ru-RU" sz="2400" dirty="0"/>
              <a:t>ответить на вопрос «Как можно определить состав сложного </a:t>
            </a:r>
            <a:r>
              <a:rPr lang="ru-RU" sz="2400" dirty="0" smtClean="0"/>
              <a:t>вещества»</a:t>
            </a:r>
          </a:p>
          <a:p>
            <a:endParaRPr lang="ru-RU" sz="2400" dirty="0" smtClean="0"/>
          </a:p>
          <a:p>
            <a:r>
              <a:rPr lang="ru-RU" sz="2400" dirty="0" smtClean="0"/>
              <a:t>5. Обсудите </a:t>
            </a:r>
            <a:r>
              <a:rPr lang="ru-RU" sz="2400" dirty="0"/>
              <a:t>с соседом по парте свой ответ и покажите </a:t>
            </a:r>
            <a:r>
              <a:rPr lang="ru-RU" sz="2400" dirty="0" smtClean="0"/>
              <a:t>готовность объяснить</a:t>
            </a:r>
            <a:endParaRPr lang="ru-RU" sz="24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332656"/>
            <a:ext cx="777240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ru-RU" sz="3600" b="1" dirty="0" smtClean="0">
                <a:effectLst/>
              </a:rPr>
              <a:t>Усвоение новых знаний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4" name="Picture 7" descr="ВОДА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2656"/>
            <a:ext cx="1414392" cy="156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9137385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Синий обелиск">
  <a:themeElements>
    <a:clrScheme name="Синий обелиск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Синий обелиск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иний обелиск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иний обелиск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иний обелиск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иний обелиск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иний обелиск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655</Words>
  <Application>Microsoft Office PowerPoint</Application>
  <PresentationFormat>Экран (4:3)</PresentationFormat>
  <Paragraphs>151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4_Синий обелиск</vt:lpstr>
      <vt:lpstr>Презентация PowerPoint</vt:lpstr>
      <vt:lpstr>Презентация PowerPoint</vt:lpstr>
      <vt:lpstr>Презентация PowerPoint</vt:lpstr>
      <vt:lpstr>Всё о воде</vt:lpstr>
      <vt:lpstr>Всё о воде</vt:lpstr>
      <vt:lpstr>Презентация PowerPoint</vt:lpstr>
      <vt:lpstr>Вода обладает «памятью» </vt:lpstr>
      <vt:lpstr>Вода обладает «памятью» </vt:lpstr>
      <vt:lpstr>Презентация PowerPoint</vt:lpstr>
      <vt:lpstr>Физкультминутка  «Анализ – синтез» 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очистки воды</vt:lpstr>
      <vt:lpstr>Проверка </vt:lpstr>
      <vt:lpstr>Презентация PowerPoint</vt:lpstr>
      <vt:lpstr>Презентация PowerPoint</vt:lpstr>
      <vt:lpstr>Много ли в вашем теле воды?</vt:lpstr>
      <vt:lpstr>Презентация PowerPoint</vt:lpstr>
      <vt:lpstr>Как вычислить, сколько воды в человеке: формула для расчета  </vt:lpstr>
      <vt:lpstr>«Мировой океан загрязняется» </vt:lpstr>
      <vt:lpstr>Домашнее задание </vt:lpstr>
      <vt:lpstr>Блиц - опрос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школа</cp:lastModifiedBy>
  <cp:revision>16</cp:revision>
  <dcterms:created xsi:type="dcterms:W3CDTF">2021-12-16T17:53:51Z</dcterms:created>
  <dcterms:modified xsi:type="dcterms:W3CDTF">2021-12-16T21:50:22Z</dcterms:modified>
</cp:coreProperties>
</file>