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7" r:id="rId4"/>
    <p:sldId id="258" r:id="rId5"/>
    <p:sldId id="259" r:id="rId6"/>
    <p:sldId id="268" r:id="rId7"/>
    <p:sldId id="269" r:id="rId8"/>
    <p:sldId id="261" r:id="rId9"/>
    <p:sldId id="272" r:id="rId10"/>
    <p:sldId id="260" r:id="rId11"/>
    <p:sldId id="270" r:id="rId12"/>
    <p:sldId id="263" r:id="rId13"/>
    <p:sldId id="273" r:id="rId14"/>
    <p:sldId id="271" r:id="rId15"/>
    <p:sldId id="262" r:id="rId16"/>
    <p:sldId id="279" r:id="rId17"/>
    <p:sldId id="275" r:id="rId18"/>
    <p:sldId id="276" r:id="rId19"/>
    <p:sldId id="264" r:id="rId20"/>
    <p:sldId id="265" r:id="rId21"/>
    <p:sldId id="266" r:id="rId22"/>
    <p:sldId id="267" r:id="rId23"/>
    <p:sldId id="278" r:id="rId24"/>
    <p:sldId id="277" r:id="rId2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yandex.ru/video/preview/1673595773632246842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eb.max.ru/10190457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&#1050;&#1086;&#1088;&#1086;&#1083;&#1077;&#1074;&#1072;.mp3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&#1054;&#1088;&#1075;&#1072;&#1085;&#1080;&#1095;&#1077;&#1089;&#1082;&#1072;&#1103;%20&#1093;&#1080;&#1084;&#1080;&#1103;.%20&#1054;&#1073;&#1091;&#1075;&#1083;&#1080;&#1074;&#1072;&#1085;&#1080;&#1077;%20&#1089;&#1072;&#1093;&#1072;&#1088;&#1072;%20&#1082;&#1086;&#1085;&#1094;&#1077;&#1085;&#1090;&#1088;&#1080;&#1088;&#1086;&#1074;&#1072;&#1085;&#1085;&#1086;&#1081;%20&#1089;&#1077;&#1088;&#1085;&#1086;&#1081;%20&#1082;&#1080;&#1089;&#1083;&#1086;&#1090;&#1086;&#1081;.mp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4;&#1083;&#1077;&#1091;&#1084;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8064896" cy="6283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5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Помни!!!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123189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4802" y="47251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вода!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 – кислота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Иначе случится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Беда!!!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67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1" t="33513" r="5895" b="5759"/>
          <a:stretch/>
        </p:blipFill>
        <p:spPr bwMode="auto">
          <a:xfrm>
            <a:off x="582591" y="1956832"/>
            <a:ext cx="7967009" cy="384808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043608" y="404664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техники безопасности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с серной кислотой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803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345" y="1390949"/>
            <a:ext cx="850728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Химический эксперимент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369" y="2780928"/>
            <a:ext cx="8963631" cy="252027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₂SO4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металлами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(цинк)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₂SO4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оксидами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(оксид меди)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₂SO4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основаниями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(реакция нейтрализации)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₂SO4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солями 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60648"/>
            <a:ext cx="2016224" cy="209159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15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Окраска индикаторов в зависимости от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раствора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78" y="1772816"/>
            <a:ext cx="873697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345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пресс-релиз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65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реакцию  взаимодействия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разбавленной 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₂SO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  ... 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Наблюдали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...     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доказывает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серная кислота обладает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свойством      ...      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химической реакции …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68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Качественная реакция на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сульфат-ионы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54872"/>
            <a:ext cx="8229600" cy="30572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Качественной реакцией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 серную кислоту и её соли является реакция с растворимыми солями бария — выпадает </a:t>
            </a:r>
            <a:r>
              <a:rPr lang="ru-RU" sz="2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белый осадок сульфата бария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BaSO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↓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2NaCl</a:t>
            </a:r>
          </a:p>
          <a:p>
            <a:pPr marL="0" indent="0" algn="just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2−      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+Ba=BaSO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↓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294" y="2924944"/>
            <a:ext cx="2160240" cy="345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32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7544" y="260648"/>
            <a:ext cx="3597796" cy="1201653"/>
          </a:xfrm>
          <a:solidFill>
            <a:srgbClr val="FFFFCC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ОКСИД  СЕРЫ (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5364088" y="260648"/>
            <a:ext cx="3322712" cy="1201653"/>
          </a:xfrm>
          <a:solidFill>
            <a:srgbClr val="FFFF99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ОКСИД  СЕРЫ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3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SO₃</a:t>
            </a:r>
            <a:endParaRPr lang="ru-RU" sz="3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1" y="2040900"/>
            <a:ext cx="9094309" cy="4433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Объект 6"/>
          <p:cNvSpPr txBox="1">
            <a:spLocks/>
          </p:cNvSpPr>
          <p:nvPr/>
        </p:nvSpPr>
        <p:spPr>
          <a:xfrm rot="20885640">
            <a:off x="-255745" y="2828399"/>
            <a:ext cx="4917084" cy="2046626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SO₂ + 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₂O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₂SO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₃</a:t>
            </a:r>
          </a:p>
          <a:p>
            <a:pPr marL="0" indent="0" algn="ctr">
              <a:buNone/>
            </a:pPr>
            <a:r>
              <a:rPr lang="en-US" sz="5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5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ЕРНИСТАЯ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</a:t>
            </a:r>
          </a:p>
          <a:p>
            <a:pPr marL="0" indent="0">
              <a:buFont typeface="Arial" pitchFamily="34" charset="0"/>
              <a:buNone/>
            </a:pPr>
            <a:endParaRPr lang="en-US" b="1" dirty="0" smtClean="0"/>
          </a:p>
        </p:txBody>
      </p:sp>
      <p:sp>
        <p:nvSpPr>
          <p:cNvPr id="11" name="Объект 6"/>
          <p:cNvSpPr txBox="1">
            <a:spLocks/>
          </p:cNvSpPr>
          <p:nvPr/>
        </p:nvSpPr>
        <p:spPr>
          <a:xfrm rot="20808809">
            <a:off x="4557376" y="2638926"/>
            <a:ext cx="4611003" cy="2033180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5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SO₃ + </a:t>
            </a:r>
            <a:r>
              <a:rPr lang="en-US" sz="5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5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₂O</a:t>
            </a:r>
            <a:r>
              <a:rPr lang="en-US" sz="5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5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ru-RU" sz="5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₂SO4</a:t>
            </a:r>
            <a:endParaRPr lang="ru-RU" sz="51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7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7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ЕРНАЯ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</a:t>
            </a:r>
          </a:p>
          <a:p>
            <a:pPr marL="0" indent="0">
              <a:buFont typeface="Arial" pitchFamily="34" charset="0"/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18809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9" grpId="0" build="p" animBg="1"/>
      <p:bldP spid="10" grpId="0" build="p" animBg="1"/>
      <p:bldP spid="11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517322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Химические свойства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194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00808"/>
            <a:ext cx="8363273" cy="4104456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467544" y="332656"/>
            <a:ext cx="1515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60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серной кислоты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её солей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77895" y="4149080"/>
            <a:ext cx="3651692" cy="1818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59631" y="1673424"/>
            <a:ext cx="3007820" cy="208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67142" y="1673425"/>
            <a:ext cx="3585609" cy="208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59631" y="4107109"/>
            <a:ext cx="3279532" cy="18158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51520" y="270573"/>
            <a:ext cx="13262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 4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75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 себя!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11256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 1. Оценка «3». Проверь себя (поставь балл от 0 до 4(по одному баллу за верный ответ на вопрос</a:t>
            </a:r>
            <a:r>
              <a:rPr lang="ru-RU" sz="5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pPr marL="0" indent="0">
              <a:buNone/>
            </a:pPr>
            <a:endParaRPr lang="ru-RU" sz="5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 основные области применения серной кислоты.</a:t>
            </a:r>
            <a:b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5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Балл: ___</a:t>
            </a:r>
          </a:p>
          <a:p>
            <a:pPr lvl="0"/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Напишите 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 реакции разбавленной серной кислоты с цинком.</a:t>
            </a:r>
            <a:b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5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Балл: ___</a:t>
            </a:r>
          </a:p>
          <a:p>
            <a:pPr lvl="0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почему концентрированную серную кислоту перевозят в железной таре.</a:t>
            </a:r>
            <a:b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5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Балл: ___</a:t>
            </a:r>
          </a:p>
          <a:p>
            <a:pPr lvl="0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Качественной 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реакцией на сульфат-ионы является реакция с __________________. Балл: ___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58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84" y="332656"/>
            <a:ext cx="8000251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619672" y="6093296"/>
            <a:ext cx="6840760" cy="7647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Карл  Брюллов «Последний день Помпеи»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33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 себя!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43528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2400" b="1" dirty="0">
                <a:solidFill>
                  <a:srgbClr val="0070C0"/>
                </a:solidFill>
              </a:rPr>
              <a:t>Блок 2. </a:t>
            </a:r>
            <a:r>
              <a:rPr lang="ru-RU" sz="2400" b="1" dirty="0">
                <a:solidFill>
                  <a:srgbClr val="FF0000"/>
                </a:solidFill>
              </a:rPr>
              <a:t>Реши Блок 1, </a:t>
            </a:r>
            <a:r>
              <a:rPr lang="ru-RU" sz="2400" b="1" dirty="0">
                <a:solidFill>
                  <a:srgbClr val="0070C0"/>
                </a:solidFill>
              </a:rPr>
              <a:t>продолжи решать Блок 2.  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Решение </a:t>
            </a:r>
            <a:r>
              <a:rPr lang="ru-RU" sz="2400" b="1" dirty="0">
                <a:solidFill>
                  <a:srgbClr val="0070C0"/>
                </a:solidFill>
              </a:rPr>
              <a:t>двух задач из ОГЭ</a:t>
            </a:r>
            <a:r>
              <a:rPr lang="ru-RU" sz="2400" dirty="0">
                <a:solidFill>
                  <a:srgbClr val="0070C0"/>
                </a:solidFill>
              </a:rPr>
              <a:t> (балл: 0–4, по 2 за каждую)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6576" r="21088" b="4348"/>
          <a:stretch/>
        </p:blipFill>
        <p:spPr bwMode="auto">
          <a:xfrm>
            <a:off x="683568" y="2204864"/>
            <a:ext cx="5472608" cy="1809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683568" y="4149080"/>
            <a:ext cx="7632848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1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 себя!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4021" y="1268760"/>
            <a:ext cx="7776864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 3. 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 задания Блоков 1 и 2.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Блока 3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двух задач из ОГЭ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(балл: 0–6, по 3 за каждую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1: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«Напишите уравнения реакций, с помощью которых можно осуществить превращения: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 → SO₃ → H₂SO₄ →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BaSO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₄»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1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2: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«Определите объём газа (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н.у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выделившегося при взаимодействии 49 г серной кислоты с избытком цинка»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30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Серная кислота – Королева химической промышленности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Серная кислота — одно из важнейших химических веществ. Она используется: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других кислот;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производства минеральных удобрений;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очистки нефтепродуктов;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свинцовых аккумуляторах;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производстве моющих средств, красителей, лекарств.</a:t>
            </a:r>
          </a:p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Соли серной кислоты также находят применение. Медный купорос CuSO4⋅5H2O используется для борьбы с заболеваниями растений, гипс CaSO4⋅2H2O применяется в строительстве, сульфат бария BaSO4 — в медицине.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2669"/>
            <a:ext cx="8594316" cy="6605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739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524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84" y="332656"/>
            <a:ext cx="8000251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619672" y="6093296"/>
            <a:ext cx="6840760" cy="7647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Карл  Брюллов «Последний день Помпеи»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31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молекулярное,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полное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ионное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сокращенное ионное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разбавленной серной кислоты с алюминием, оксидом магния.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задание:</a:t>
            </a:r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картину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жизни Серной кислоты</a:t>
            </a:r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произведение любого жанра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истории жизни Серной кислоты 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2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3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 оксиды. Обоснуй свой ответ</a:t>
            </a:r>
            <a:endParaRPr lang="ru-RU" sz="3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826563" y="5157192"/>
            <a:ext cx="3597796" cy="120165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ОКСИД  СЕРЫ (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СЕРНИСТЫЙ АНГИДРИД</a:t>
            </a:r>
            <a:endParaRPr lang="en-US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SO₂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5362453" y="5229200"/>
            <a:ext cx="3322712" cy="120165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ОКСИД  СЕРЫ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СЕРНЫЙ АНГИДРИД</a:t>
            </a:r>
            <a:endParaRPr lang="en-US" sz="2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SO₃</a:t>
            </a:r>
            <a:endParaRPr lang="ru-RU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272808" cy="3545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4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864096"/>
          </a:xfrm>
        </p:spPr>
        <p:txBody>
          <a:bodyPr>
            <a:normAutofit/>
          </a:bodyPr>
          <a:lstStyle/>
          <a:p>
            <a:pPr lvl="0"/>
            <a:r>
              <a:rPr lang="ru-RU" alt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Заполните</a:t>
            </a:r>
            <a:r>
              <a:rPr lang="ru-RU" alt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пропущенные </a:t>
            </a:r>
            <a:r>
              <a:rPr lang="ru-RU" alt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ячейки</a:t>
            </a:r>
            <a:endParaRPr lang="ru-RU" sz="3600" dirty="0">
              <a:solidFill>
                <a:srgbClr val="002060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866476"/>
              </p:ext>
            </p:extLst>
          </p:nvPr>
        </p:nvGraphicFramePr>
        <p:xfrm>
          <a:off x="467544" y="1268760"/>
          <a:ext cx="8352927" cy="4104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4309"/>
                <a:gridCol w="2784309"/>
                <a:gridCol w="2784309"/>
              </a:tblGrid>
              <a:tr h="820891">
                <a:tc>
                  <a:txBody>
                    <a:bodyPr/>
                    <a:lstStyle/>
                    <a:p>
                      <a:pPr marL="90170">
                        <a:lnSpc>
                          <a:spcPts val="1875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ts val="1875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Оксид серы(IV) (SO₂)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ts val="1875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Оксид серы(VI) (SO₃)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</a:tr>
              <a:tr h="820891">
                <a:tc>
                  <a:txBody>
                    <a:bodyPr/>
                    <a:lstStyle/>
                    <a:p>
                      <a:pPr marL="90170">
                        <a:lnSpc>
                          <a:spcPts val="1875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Систематическое название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  <a:tr h="820891">
                <a:tc>
                  <a:txBody>
                    <a:bodyPr/>
                    <a:lstStyle/>
                    <a:p>
                      <a:pPr marL="90170">
                        <a:lnSpc>
                          <a:spcPts val="1875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Степень окисления серы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  <a:tr h="820891">
                <a:tc>
                  <a:txBody>
                    <a:bodyPr/>
                    <a:lstStyle/>
                    <a:p>
                      <a:pPr marL="90170">
                        <a:lnSpc>
                          <a:spcPts val="1875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Растворимость в воде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  <a:tr h="820891">
                <a:tc>
                  <a:txBody>
                    <a:bodyPr/>
                    <a:lstStyle/>
                    <a:p>
                      <a:pPr marL="90170">
                        <a:lnSpc>
                          <a:spcPts val="1875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 реакции с водой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018809" y="5632648"/>
            <a:ext cx="787367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Вопрос: Какую кислоту образует каждый из этих оксидов при растворении в воде?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9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таблица оксидов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357883"/>
              </p:ext>
            </p:extLst>
          </p:nvPr>
        </p:nvGraphicFramePr>
        <p:xfrm>
          <a:off x="467544" y="1412774"/>
          <a:ext cx="8280921" cy="5042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0307"/>
                <a:gridCol w="2760307"/>
                <a:gridCol w="2760307"/>
              </a:tblGrid>
              <a:tr h="1008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Оксид серы(IV) (SO₂)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Оксид серы(VI) (SO₃)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</a:tr>
              <a:tr h="1008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Систематическое название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Диоксид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серы, сернистый газ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Триоксид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серы, серный ангидрид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  <a:tr h="1008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Степень окисления серы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+4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+6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  <a:tr h="1008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Растворимость в воде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Хорошая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Бурно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реагирует с водой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  <a:tr h="1008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 реакции с водой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Сернистая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 (H₂SO₃)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Серная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 (H₂SO₄)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50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30745" y="918064"/>
            <a:ext cx="3597796" cy="1201653"/>
          </a:xfrm>
          <a:solidFill>
            <a:srgbClr val="FFFFCC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ОКСИД  СЕРЫ (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5364088" y="882442"/>
            <a:ext cx="3322712" cy="1201653"/>
          </a:xfrm>
          <a:solidFill>
            <a:srgbClr val="FFFF99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ОКСИД  СЕРЫ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3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SO₃</a:t>
            </a:r>
            <a:endParaRPr lang="ru-RU" sz="3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2" y="2341404"/>
            <a:ext cx="9094309" cy="4433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Объект 6"/>
          <p:cNvSpPr txBox="1">
            <a:spLocks/>
          </p:cNvSpPr>
          <p:nvPr/>
        </p:nvSpPr>
        <p:spPr>
          <a:xfrm rot="20885640">
            <a:off x="-228899" y="3410143"/>
            <a:ext cx="4917084" cy="2046626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SO₂ + 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₂O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₂SO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₃</a:t>
            </a:r>
          </a:p>
          <a:p>
            <a:pPr marL="0" indent="0" algn="ctr">
              <a:buNone/>
            </a:pPr>
            <a:r>
              <a:rPr lang="en-US" sz="5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5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ЕРНИСТАЯ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</a:t>
            </a:r>
          </a:p>
          <a:p>
            <a:pPr marL="0" indent="0">
              <a:buFont typeface="Arial" pitchFamily="34" charset="0"/>
              <a:buNone/>
            </a:pPr>
            <a:endParaRPr lang="en-US" b="1" dirty="0" smtClean="0"/>
          </a:p>
        </p:txBody>
      </p:sp>
      <p:sp>
        <p:nvSpPr>
          <p:cNvPr id="11" name="Объект 6"/>
          <p:cNvSpPr txBox="1">
            <a:spLocks/>
          </p:cNvSpPr>
          <p:nvPr/>
        </p:nvSpPr>
        <p:spPr>
          <a:xfrm rot="20808809">
            <a:off x="4557375" y="3409658"/>
            <a:ext cx="4611003" cy="2033180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5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SO₃ + </a:t>
            </a:r>
            <a:r>
              <a:rPr lang="en-US" sz="5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5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₂O</a:t>
            </a:r>
            <a:r>
              <a:rPr lang="en-US" sz="5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5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ru-RU" sz="5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₂SO4</a:t>
            </a:r>
            <a:endParaRPr lang="ru-RU" sz="51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7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7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ЕРНАЯ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</a:t>
            </a:r>
          </a:p>
          <a:p>
            <a:pPr marL="0" indent="0">
              <a:buFont typeface="Arial" pitchFamily="34" charset="0"/>
              <a:buNone/>
            </a:pPr>
            <a:endParaRPr lang="en-US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44163" y="188640"/>
            <a:ext cx="18201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 1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3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9" grpId="0" build="p" animBg="1"/>
      <p:bldP spid="10" grpId="0" build="p" animBg="1"/>
      <p:bldP spid="11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СЕРНАЯ КИСЛОТА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₂SO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04097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Химические свойства серной кислоты зависят от её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концентрации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1427634"/>
            <a:ext cx="5544616" cy="3720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Объект 6"/>
          <p:cNvSpPr txBox="1">
            <a:spLocks/>
          </p:cNvSpPr>
          <p:nvPr/>
        </p:nvSpPr>
        <p:spPr>
          <a:xfrm rot="20808809">
            <a:off x="344497" y="1820940"/>
            <a:ext cx="5076098" cy="2033180"/>
          </a:xfrm>
          <a:prstGeom prst="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КОНЦЕНТРИРОВАННАЯ</a:t>
            </a:r>
          </a:p>
          <a:p>
            <a:pPr marL="0" indent="0" algn="ctr">
              <a:buNone/>
            </a:pPr>
            <a:r>
              <a:rPr lang="en-US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ЕРНАЯ </a:t>
            </a:r>
          </a:p>
          <a:p>
            <a:pPr marL="0" indent="0" algn="ctr">
              <a:buNone/>
            </a:pP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</a:t>
            </a:r>
          </a:p>
          <a:p>
            <a:pPr marL="0" indent="0">
              <a:buFont typeface="Arial" pitchFamily="34" charset="0"/>
              <a:buNone/>
            </a:pPr>
            <a:endParaRPr lang="en-US" b="1" dirty="0" smtClean="0"/>
          </a:p>
        </p:txBody>
      </p:sp>
      <p:sp>
        <p:nvSpPr>
          <p:cNvPr id="11" name="Объект 6"/>
          <p:cNvSpPr txBox="1">
            <a:spLocks/>
          </p:cNvSpPr>
          <p:nvPr/>
        </p:nvSpPr>
        <p:spPr>
          <a:xfrm rot="20885640">
            <a:off x="4830678" y="2568882"/>
            <a:ext cx="3867453" cy="2046626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РАЗБАВЛЕННАЯ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5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ЕРНАЯ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</a:t>
            </a:r>
          </a:p>
          <a:p>
            <a:pPr marL="0" indent="0">
              <a:buFont typeface="Arial" pitchFamily="34" charset="0"/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56797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nimBg="1"/>
      <p:bldP spid="11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65" y="404664"/>
            <a:ext cx="8576915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 rot="20097574">
            <a:off x="-79260" y="803317"/>
            <a:ext cx="4056132" cy="571500"/>
          </a:xfrm>
          <a:prstGeom prst="rect">
            <a:avLst/>
          </a:prstGeom>
          <a:noFill/>
          <a:effectLst>
            <a:softEdge rad="317500"/>
          </a:effectLst>
        </p:spPr>
        <p:txBody>
          <a:bodyPr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СЕРНАЯ КИСЛОТА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₂SO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20097574">
            <a:off x="4906022" y="3037891"/>
            <a:ext cx="4056132" cy="571500"/>
          </a:xfrm>
          <a:prstGeom prst="rect">
            <a:avLst/>
          </a:prstGeom>
          <a:noFill/>
          <a:effectLst>
            <a:softEdge rad="317500"/>
          </a:effectLst>
        </p:spPr>
        <p:txBody>
          <a:bodyPr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Олеум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85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14" y="1262063"/>
            <a:ext cx="8658726" cy="5263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  <a:prstGeom prst="rect">
            <a:avLst/>
          </a:prstGeom>
          <a:noFill/>
          <a:effectLst>
            <a:softEdge rad="317500"/>
          </a:effectLst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Олеум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47" y="1445430"/>
            <a:ext cx="8568093" cy="507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3114" y="332656"/>
            <a:ext cx="18946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48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3755</TotalTime>
  <Words>512</Words>
  <Application>Microsoft Office PowerPoint</Application>
  <PresentationFormat>Экран (4:3)</PresentationFormat>
  <Paragraphs>128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Определи оксиды. Обоснуй свой ответ</vt:lpstr>
      <vt:lpstr>Заполните пропущенные ячейки</vt:lpstr>
      <vt:lpstr>Сравнительная таблица оксидов</vt:lpstr>
      <vt:lpstr>Презентация PowerPoint</vt:lpstr>
      <vt:lpstr>СЕРНАЯ КИСЛОТА H₂SO4 </vt:lpstr>
      <vt:lpstr>Презентация PowerPoint</vt:lpstr>
      <vt:lpstr>Олеум </vt:lpstr>
      <vt:lpstr>Помни!!!</vt:lpstr>
      <vt:lpstr>Презентация PowerPoint</vt:lpstr>
      <vt:lpstr>Химический эксперимент</vt:lpstr>
      <vt:lpstr>Окраска индикаторов в зависимости от pH раствора</vt:lpstr>
      <vt:lpstr>Учебный пресс-релиз </vt:lpstr>
      <vt:lpstr>Качественная реакция на сульфат-ионы</vt:lpstr>
      <vt:lpstr>Презентация PowerPoint</vt:lpstr>
      <vt:lpstr>Химические свойства H₂SO4 </vt:lpstr>
      <vt:lpstr>Применение серной кислоты  и её солей</vt:lpstr>
      <vt:lpstr>Проверь  себя!</vt:lpstr>
      <vt:lpstr>Проверь  себя!</vt:lpstr>
      <vt:lpstr>Проверь  себя!</vt:lpstr>
      <vt:lpstr>Серная кислота – Королева химической промышленности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</dc:creator>
  <cp:lastModifiedBy>школа</cp:lastModifiedBy>
  <cp:revision>41</cp:revision>
  <cp:lastPrinted>2025-12-06T06:56:21Z</cp:lastPrinted>
  <dcterms:created xsi:type="dcterms:W3CDTF">2025-12-05T17:28:45Z</dcterms:created>
  <dcterms:modified xsi:type="dcterms:W3CDTF">2025-12-09T05:49:55Z</dcterms:modified>
</cp:coreProperties>
</file>