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336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D37C541-13BA-4601-A7D3-F8A1F3A4D5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9CCCBEA-FD55-4979-ADA0-360B1911A8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6AC9FD5-8CC5-495E-9298-3E9AF959B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44373-367C-4E9D-B91B-A0F7CF0DAA1F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23EEEA1-54EA-44F2-8E22-6F52E437B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3A5267A-A3A3-481D-8563-2B7AF01E3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40EFB-A955-43A6-91A4-A5A7561B81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5942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3F1A63-83E0-4AC2-8BE3-A7B47C15D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E068544-C0D2-4882-A3B6-F2971170A2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264974F-49EE-48D1-A92C-932F3D31A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44373-367C-4E9D-B91B-A0F7CF0DAA1F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FC13D60-13E8-4D0D-8BD4-83CBF10E3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2AF1AD6-E5CA-4CF9-8408-B16A7A186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40EFB-A955-43A6-91A4-A5A7561B81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897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1833AE68-2B78-40D4-AB5C-77BEF47F9B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2DDDEA1-1EBB-4FC9-BC2B-58B022CF7D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E04770E-680C-4543-84B6-826E13EC4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44373-367C-4E9D-B91B-A0F7CF0DAA1F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1579551-AE08-46A9-8902-B80FFB7A1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E5FEC54-9494-4CDC-9125-CBC31453F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40EFB-A955-43A6-91A4-A5A7561B81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9937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D5F7D24-D8D8-4A71-81BD-7DBD94D50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C7FFC8D-E469-4105-84E6-69B7D34EC9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1938995-7306-454B-B6D1-726D02E08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44373-367C-4E9D-B91B-A0F7CF0DAA1F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D107B0A-0012-4206-816E-9E835CBED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63ABE4A-F5EB-45DB-91EF-A6CA29262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40EFB-A955-43A6-91A4-A5A7561B81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7450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E54B1E7-EF6D-466E-9BD6-05836A1B8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A0E3B16-D498-4312-82EB-71B889B1E4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49FE1E3-1528-4411-89F8-6DACC41C6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44373-367C-4E9D-B91B-A0F7CF0DAA1F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B69AF70-6FF6-40A9-BB8D-CFFF29795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08B8AF8-C453-49DB-B38C-026A2F2A0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40EFB-A955-43A6-91A4-A5A7561B81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6768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288A76-E3D5-401F-8AAB-0DA891D04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F866EEC-1256-439E-959A-C7EA6994BC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371F78F-7DFB-4F05-BA41-E472107754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AA2E157-876A-46E4-A7A4-F56599708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44373-367C-4E9D-B91B-A0F7CF0DAA1F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96A4C99-D427-482D-9E70-3D984D162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564DC46-D05F-4C65-9812-4E2C6B518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40EFB-A955-43A6-91A4-A5A7561B81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21850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7ABBDCC-0512-42BF-B636-7CF6C377E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DEF8E22-C3A8-42F3-BCE1-5C46CCEE52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D97AD03-0F24-407E-8678-D3D515B655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5D1A351-F445-4DE8-8DA1-416A20B625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0F4773A3-8FAE-4334-BDF9-D4BD8BD679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85976F5B-B856-469F-AFA5-93AE98455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44373-367C-4E9D-B91B-A0F7CF0DAA1F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01B7AD2A-CB7E-4AC5-86C5-10F8701CE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B7BF7578-5611-461C-8F59-316F5EBD8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40EFB-A955-43A6-91A4-A5A7561B81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9094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04BC73-56C6-4F00-9B17-8ED284CC4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CF9E9D9A-710D-4034-A3AD-62BE467CE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44373-367C-4E9D-B91B-A0F7CF0DAA1F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22B65813-10E7-43C1-8391-410F98786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E9E3EC42-33A1-4AD5-90F0-6994BAAB5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40EFB-A955-43A6-91A4-A5A7561B81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6116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E0D8ADED-2099-42ED-B3B9-12B90A083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44373-367C-4E9D-B91B-A0F7CF0DAA1F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1735DA63-10DD-4A4C-B4B8-E2593293D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F6ED10B0-1F10-4222-9067-176E056AB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40EFB-A955-43A6-91A4-A5A7561B81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1624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D627A7-A865-4E4F-A642-FD469344D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A952ED8-DB24-4A3D-97AF-4FC863B1C2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B983CC2-54AF-4494-9335-F7D052564E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05A590D-18A0-4A3C-B30A-3677390C4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44373-367C-4E9D-B91B-A0F7CF0DAA1F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B6DB253-169F-48CD-B5A9-C83F86D2B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31F8FB0-031D-4CD7-8532-66B281624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40EFB-A955-43A6-91A4-A5A7561B81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676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ED363F-5612-431F-8EB8-F1498C874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54A031C-87AA-4DCB-A926-B190BA3D98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B94D3E2-F4BD-4992-B13F-5836F5435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7DB78D0-37B8-4109-8D43-17138B5D7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44373-367C-4E9D-B91B-A0F7CF0DAA1F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6CFB03D-9970-4221-970F-91B9166C6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F330F8E-92C5-4666-8F71-C6A9F5D2C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40EFB-A955-43A6-91A4-A5A7561B81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2510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0D0C63C-C68D-4468-8E28-5F2F764DB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23A06DE-EE2F-41D5-922B-10AA30C9AA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0D3A574-0C75-4A44-B6B3-1C1ABA6A08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744373-367C-4E9D-B91B-A0F7CF0DAA1F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7D3164D-FFB8-411C-80FB-EA003EBBB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69E8F6F-C20C-4A63-9230-D5C653B538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40EFB-A955-43A6-91A4-A5A7561B81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3165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179EAAC-6DB7-49B9-92A5-E955AC317E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84258" y="857964"/>
            <a:ext cx="5423483" cy="5423483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51070259-0F3E-4DC9-A680-7A9652B1CD09}"/>
              </a:ext>
            </a:extLst>
          </p:cNvPr>
          <p:cNvSpPr/>
          <p:nvPr/>
        </p:nvSpPr>
        <p:spPr>
          <a:xfrm>
            <a:off x="3048000" y="211633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dirty="0">
                <a:latin typeface="Peach Milk 2.0" pitchFamily="50" charset="0"/>
              </a:rPr>
              <a:t>татарстанское Региональное отделение </a:t>
            </a:r>
          </a:p>
          <a:p>
            <a:pPr algn="ctr"/>
            <a:r>
              <a:rPr lang="ru-RU" sz="2800" dirty="0">
                <a:latin typeface="Peach Milk 2.0" pitchFamily="50" charset="0"/>
              </a:rPr>
              <a:t>"Российское движение школьников"</a:t>
            </a:r>
          </a:p>
        </p:txBody>
      </p:sp>
    </p:spTree>
    <p:extLst>
      <p:ext uri="{BB962C8B-B14F-4D97-AF65-F5344CB8AC3E}">
        <p14:creationId xmlns:p14="http://schemas.microsoft.com/office/powerpoint/2010/main" xmlns="" val="293176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D3958B8-10B9-4726-A2F3-FB95871C4A6C}"/>
              </a:ext>
            </a:extLst>
          </p:cNvPr>
          <p:cNvSpPr/>
          <p:nvPr/>
        </p:nvSpPr>
        <p:spPr>
          <a:xfrm>
            <a:off x="3440471" y="534689"/>
            <a:ext cx="53110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Peach Milk 2.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Волонтёры-добровольцы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Peach Milk 2.0" pitchFamily="50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BC1D24A7-3363-4F9E-9187-CAC6C82B8E65}"/>
              </a:ext>
            </a:extLst>
          </p:cNvPr>
          <p:cNvSpPr/>
          <p:nvPr/>
        </p:nvSpPr>
        <p:spPr>
          <a:xfrm>
            <a:off x="2620160" y="1242575"/>
            <a:ext cx="69516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Roboto Cn" pitchFamily="2" charset="0"/>
                <a:ea typeface="Roboto Cn" pitchFamily="2" charset="0"/>
                <a:cs typeface="Times New Roman" panose="02020603050405020304" pitchFamily="18" charset="0"/>
              </a:rPr>
              <a:t>Девиз: Мы волонтёры Великой страны, наши дела России нужны!</a:t>
            </a:r>
            <a:endParaRPr lang="ru-RU" dirty="0">
              <a:latin typeface="Roboto Cn" pitchFamily="2" charset="0"/>
              <a:ea typeface="Roboto Cn" pitchFamily="2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7544D068-D159-4D21-A6E2-32BFAF8340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93686432"/>
              </p:ext>
            </p:extLst>
          </p:nvPr>
        </p:nvGraphicFramePr>
        <p:xfrm>
          <a:off x="921127" y="2051346"/>
          <a:ext cx="10349742" cy="3130906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3449914">
                  <a:extLst>
                    <a:ext uri="{9D8B030D-6E8A-4147-A177-3AD203B41FA5}">
                      <a16:colId xmlns:a16="http://schemas.microsoft.com/office/drawing/2014/main" xmlns="" val="2428933746"/>
                    </a:ext>
                  </a:extLst>
                </a:gridCol>
                <a:gridCol w="3449914">
                  <a:extLst>
                    <a:ext uri="{9D8B030D-6E8A-4147-A177-3AD203B41FA5}">
                      <a16:colId xmlns:a16="http://schemas.microsoft.com/office/drawing/2014/main" xmlns="" val="3338376851"/>
                    </a:ext>
                  </a:extLst>
                </a:gridCol>
                <a:gridCol w="3449914">
                  <a:extLst>
                    <a:ext uri="{9D8B030D-6E8A-4147-A177-3AD203B41FA5}">
                      <a16:colId xmlns:a16="http://schemas.microsoft.com/office/drawing/2014/main" xmlns="" val="408946263"/>
                    </a:ext>
                  </a:extLst>
                </a:gridCol>
              </a:tblGrid>
              <a:tr h="4722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 год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Peach Milk 2.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Peach Milk 2.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 год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Peach Milk 2.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702528091"/>
                  </a:ext>
                </a:extLst>
              </a:tr>
              <a:tr h="47220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2400" dirty="0"/>
                        <a:t>Социальные проекты: «Родники», «Подарок к юбилею района», «Скворечник»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2400" dirty="0"/>
                        <a:t>Социальные проекты: «Краски детства», «Чистый пляж»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2400" dirty="0"/>
                        <a:t>Социальные проекты: «Бумажный бум»,  «Ярмарка добра»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935477370"/>
                  </a:ext>
                </a:extLst>
              </a:tr>
              <a:tr h="47220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2400" dirty="0"/>
                        <a:t>Конкурс «Лучший Вожатый»</a:t>
                      </a:r>
                    </a:p>
                  </a:txBody>
                  <a:tcPr marL="116435" marR="116435" marT="58217" marB="58217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/>
                        <a:t>Конкурс «Большая перемена»</a:t>
                      </a:r>
                    </a:p>
                  </a:txBody>
                  <a:tcPr marL="116435" marR="116435" marT="58217" marB="58217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2400" dirty="0"/>
                        <a:t>Конкурс «Копилка добрых дел»</a:t>
                      </a:r>
                    </a:p>
                  </a:txBody>
                  <a:tcPr marL="116435" marR="116435" marT="58217" marB="58217"/>
                </a:tc>
                <a:extLst>
                  <a:ext uri="{0D108BD9-81ED-4DB2-BD59-A6C34878D82A}">
                    <a16:rowId xmlns:a16="http://schemas.microsoft.com/office/drawing/2014/main" xmlns="" val="37753805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039767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D3958B8-10B9-4726-A2F3-FB95871C4A6C}"/>
              </a:ext>
            </a:extLst>
          </p:cNvPr>
          <p:cNvSpPr/>
          <p:nvPr/>
        </p:nvSpPr>
        <p:spPr>
          <a:xfrm>
            <a:off x="2620158" y="526994"/>
            <a:ext cx="695167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Peach Milk 2.0" pitchFamily="50" charset="0"/>
              </a:rPr>
              <a:t>Медийное направление и развитие</a:t>
            </a:r>
            <a:endParaRPr lang="ru-RU" sz="4000" dirty="0">
              <a:solidFill>
                <a:schemeClr val="accent1">
                  <a:lumMod val="75000"/>
                </a:schemeClr>
              </a:solidFill>
              <a:latin typeface="Peach Milk 2.0" pitchFamily="50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BC1D24A7-3363-4F9E-9187-CAC6C82B8E65}"/>
              </a:ext>
            </a:extLst>
          </p:cNvPr>
          <p:cNvSpPr/>
          <p:nvPr/>
        </p:nvSpPr>
        <p:spPr>
          <a:xfrm>
            <a:off x="2620158" y="1234880"/>
            <a:ext cx="69516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Девиз: По секрету всему свету!</a:t>
            </a:r>
            <a:endParaRPr lang="ru-RU" dirty="0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7544D068-D159-4D21-A6E2-32BFAF8340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8991962"/>
              </p:ext>
            </p:extLst>
          </p:nvPr>
        </p:nvGraphicFramePr>
        <p:xfrm>
          <a:off x="921127" y="2051346"/>
          <a:ext cx="10349742" cy="3972154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3449914">
                  <a:extLst>
                    <a:ext uri="{9D8B030D-6E8A-4147-A177-3AD203B41FA5}">
                      <a16:colId xmlns:a16="http://schemas.microsoft.com/office/drawing/2014/main" xmlns="" val="2428933746"/>
                    </a:ext>
                  </a:extLst>
                </a:gridCol>
                <a:gridCol w="3449914">
                  <a:extLst>
                    <a:ext uri="{9D8B030D-6E8A-4147-A177-3AD203B41FA5}">
                      <a16:colId xmlns:a16="http://schemas.microsoft.com/office/drawing/2014/main" xmlns="" val="3338376851"/>
                    </a:ext>
                  </a:extLst>
                </a:gridCol>
                <a:gridCol w="3449914">
                  <a:extLst>
                    <a:ext uri="{9D8B030D-6E8A-4147-A177-3AD203B41FA5}">
                      <a16:colId xmlns:a16="http://schemas.microsoft.com/office/drawing/2014/main" xmlns="" val="408946263"/>
                    </a:ext>
                  </a:extLst>
                </a:gridCol>
              </a:tblGrid>
              <a:tr h="4722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 год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Peach Milk 2.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Peach Milk 2.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 год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Peach Milk 2.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702528091"/>
                  </a:ext>
                </a:extLst>
              </a:tr>
              <a:tr h="47220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  <a:defRPr/>
                      </a:pPr>
                      <a:r>
                        <a:rPr lang="ru-RU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Проект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  <a:defRPr/>
                      </a:pPr>
                      <a:r>
                        <a:rPr lang="ru-RU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«Бабушка ОНЛАЙН»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  <a:defRPr/>
                      </a:pPr>
                      <a:r>
                        <a:rPr lang="ru-RU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школьного радио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  <a:defRPr/>
                      </a:pPr>
                      <a:r>
                        <a:rPr lang="ru-RU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«По секрету всему свету»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  <a:defRPr/>
                      </a:pPr>
                      <a:r>
                        <a:rPr lang="ru-RU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Эфирное время на канале ВТВ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935477370"/>
                  </a:ext>
                </a:extLst>
              </a:tr>
              <a:tr h="47220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  <a:defRPr/>
                      </a:pPr>
                      <a:r>
                        <a:rPr lang="ru-RU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Популяризация РДШ в местной газете «Красный уралец»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  <a:defRPr/>
                      </a:pPr>
                      <a:r>
                        <a:rPr lang="ru-RU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Альбом «От А до Я» (история РДШ)</a:t>
                      </a:r>
                    </a:p>
                  </a:txBody>
                  <a:tcPr marL="116435" marR="116435" marT="58217" marB="58217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  <a:defRPr/>
                      </a:pPr>
                      <a:r>
                        <a:rPr lang="ru-RU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Конкурс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  <a:defRPr/>
                      </a:pPr>
                      <a:r>
                        <a:rPr lang="ru-RU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«Лучший местный </a:t>
                      </a:r>
                      <a:r>
                        <a:rPr lang="ru-RU" sz="2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блоггер</a:t>
                      </a:r>
                      <a:r>
                        <a:rPr lang="ru-RU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116435" marR="116435" marT="58217" marB="58217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  <a:defRPr/>
                      </a:pPr>
                      <a:r>
                        <a:rPr lang="ru-RU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Проект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  <a:defRPr/>
                      </a:pPr>
                      <a:r>
                        <a:rPr lang="ru-RU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«Электронная книга» «Земляки-герои»</a:t>
                      </a:r>
                    </a:p>
                  </a:txBody>
                  <a:tcPr marL="116435" marR="116435" marT="58217" marB="58217" anchor="ctr"/>
                </a:tc>
                <a:extLst>
                  <a:ext uri="{0D108BD9-81ED-4DB2-BD59-A6C34878D82A}">
                    <a16:rowId xmlns:a16="http://schemas.microsoft.com/office/drawing/2014/main" xmlns="" val="37753805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749499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D3958B8-10B9-4726-A2F3-FB95871C4A6C}"/>
              </a:ext>
            </a:extLst>
          </p:cNvPr>
          <p:cNvSpPr/>
          <p:nvPr/>
        </p:nvSpPr>
        <p:spPr>
          <a:xfrm>
            <a:off x="2620158" y="526994"/>
            <a:ext cx="695167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Peach Milk 2.0" pitchFamily="50" charset="0"/>
              </a:rPr>
              <a:t>Гражданская активность</a:t>
            </a:r>
            <a:endParaRPr lang="ru-RU" sz="4000" dirty="0">
              <a:solidFill>
                <a:schemeClr val="accent1">
                  <a:lumMod val="75000"/>
                </a:schemeClr>
              </a:solidFill>
              <a:latin typeface="Peach Milk 2.0" pitchFamily="50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BC1D24A7-3363-4F9E-9187-CAC6C82B8E65}"/>
              </a:ext>
            </a:extLst>
          </p:cNvPr>
          <p:cNvSpPr/>
          <p:nvPr/>
        </p:nvSpPr>
        <p:spPr>
          <a:xfrm>
            <a:off x="2620158" y="1234880"/>
            <a:ext cx="69516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Девиз: Жить без творчества и активности скучно!</a:t>
            </a:r>
            <a:endParaRPr lang="ru-RU" dirty="0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7544D068-D159-4D21-A6E2-32BFAF8340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41663458"/>
              </p:ext>
            </p:extLst>
          </p:nvPr>
        </p:nvGraphicFramePr>
        <p:xfrm>
          <a:off x="921127" y="2051346"/>
          <a:ext cx="10349742" cy="3167482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3449914">
                  <a:extLst>
                    <a:ext uri="{9D8B030D-6E8A-4147-A177-3AD203B41FA5}">
                      <a16:colId xmlns:a16="http://schemas.microsoft.com/office/drawing/2014/main" xmlns="" val="2428933746"/>
                    </a:ext>
                  </a:extLst>
                </a:gridCol>
                <a:gridCol w="3449914">
                  <a:extLst>
                    <a:ext uri="{9D8B030D-6E8A-4147-A177-3AD203B41FA5}">
                      <a16:colId xmlns:a16="http://schemas.microsoft.com/office/drawing/2014/main" xmlns="" val="3338376851"/>
                    </a:ext>
                  </a:extLst>
                </a:gridCol>
                <a:gridCol w="3449914">
                  <a:extLst>
                    <a:ext uri="{9D8B030D-6E8A-4147-A177-3AD203B41FA5}">
                      <a16:colId xmlns:a16="http://schemas.microsoft.com/office/drawing/2014/main" xmlns="" val="408946263"/>
                    </a:ext>
                  </a:extLst>
                </a:gridCol>
              </a:tblGrid>
              <a:tr h="4722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 год</a:t>
                      </a:r>
                      <a:endParaRPr lang="ru-RU" sz="2800" dirty="0">
                        <a:solidFill>
                          <a:srgbClr val="FF0000"/>
                        </a:solidFill>
                        <a:effectLst/>
                        <a:latin typeface="Peach Milk 2.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2800" dirty="0">
                        <a:solidFill>
                          <a:srgbClr val="FF0000"/>
                        </a:solidFill>
                        <a:effectLst/>
                        <a:latin typeface="Peach Milk 2.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 год</a:t>
                      </a:r>
                      <a:endParaRPr lang="ru-RU" sz="2800" dirty="0">
                        <a:solidFill>
                          <a:srgbClr val="FF0000"/>
                        </a:solidFill>
                        <a:effectLst/>
                        <a:latin typeface="Peach Milk 2.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702528091"/>
                  </a:ext>
                </a:extLst>
              </a:tr>
              <a:tr h="47220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  <a:defRPr/>
                      </a:pPr>
                      <a:r>
                        <a:rPr lang="ru-RU" sz="2400" dirty="0"/>
                        <a:t>Проект «Безопасная дорога детям!»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2400" dirty="0"/>
                        <a:t>Творческий    конкурс                     «С днем</a:t>
                      </a:r>
                    </a:p>
                    <a:p>
                      <a:pPr algn="ctr"/>
                      <a:r>
                        <a:rPr lang="ru-RU" sz="2400" dirty="0"/>
                        <a:t>рождения, РДШ!»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2400" dirty="0"/>
                        <a:t>Проект «Золотое наследие России»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935477370"/>
                  </a:ext>
                </a:extLst>
              </a:tr>
              <a:tr h="47220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  <a:defRPr/>
                      </a:pPr>
                      <a:r>
                        <a:rPr lang="ru-RU" sz="2400" dirty="0"/>
                        <a:t>Встреча с администрацией города «Мы - это ты, страна»</a:t>
                      </a:r>
                    </a:p>
                  </a:txBody>
                  <a:tcPr marL="116435" marR="116435" marT="58217" marB="58217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  <a:defRPr/>
                      </a:pPr>
                      <a:r>
                        <a:rPr lang="ru-RU" sz="2400" dirty="0"/>
                        <a:t>Проект «Отказ от….»</a:t>
                      </a:r>
                    </a:p>
                  </a:txBody>
                  <a:tcPr marL="116435" marR="116435" marT="58217" marB="58217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2400" dirty="0"/>
                        <a:t>Конференция</a:t>
                      </a:r>
                    </a:p>
                    <a:p>
                      <a:pPr algn="ctr"/>
                      <a:r>
                        <a:rPr lang="ru-RU" sz="2400" dirty="0"/>
                        <a:t>«Итоги</a:t>
                      </a:r>
                    </a:p>
                    <a:p>
                      <a:pPr algn="ctr"/>
                      <a:r>
                        <a:rPr lang="ru-RU" sz="2400" dirty="0"/>
                        <a:t>развития школы в условиях РДШ»</a:t>
                      </a:r>
                    </a:p>
                  </a:txBody>
                  <a:tcPr marL="116435" marR="116435" marT="58217" marB="58217" anchor="ctr"/>
                </a:tc>
                <a:extLst>
                  <a:ext uri="{0D108BD9-81ED-4DB2-BD59-A6C34878D82A}">
                    <a16:rowId xmlns:a16="http://schemas.microsoft.com/office/drawing/2014/main" xmlns="" val="37753805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06407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D3958B8-10B9-4726-A2F3-FB95871C4A6C}"/>
              </a:ext>
            </a:extLst>
          </p:cNvPr>
          <p:cNvSpPr/>
          <p:nvPr/>
        </p:nvSpPr>
        <p:spPr>
          <a:xfrm>
            <a:off x="2620158" y="526994"/>
            <a:ext cx="695167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Peach Milk 2.0" pitchFamily="50" charset="0"/>
              </a:rPr>
              <a:t>Военно-патриотическое направление</a:t>
            </a:r>
            <a:endParaRPr lang="ru-RU" sz="4000" dirty="0">
              <a:solidFill>
                <a:schemeClr val="accent1">
                  <a:lumMod val="75000"/>
                </a:schemeClr>
              </a:solidFill>
              <a:latin typeface="Peach Milk 2.0" pitchFamily="50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BC1D24A7-3363-4F9E-9187-CAC6C82B8E65}"/>
              </a:ext>
            </a:extLst>
          </p:cNvPr>
          <p:cNvSpPr/>
          <p:nvPr/>
        </p:nvSpPr>
        <p:spPr>
          <a:xfrm>
            <a:off x="2620158" y="1234880"/>
            <a:ext cx="69516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Девиз: За Россию, за народ патриот идёт вперёд!</a:t>
            </a:r>
            <a:endParaRPr lang="ru-RU" dirty="0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7544D068-D159-4D21-A6E2-32BFAF8340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90709383"/>
              </p:ext>
            </p:extLst>
          </p:nvPr>
        </p:nvGraphicFramePr>
        <p:xfrm>
          <a:off x="921127" y="2051346"/>
          <a:ext cx="10349742" cy="3435096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3449914">
                  <a:extLst>
                    <a:ext uri="{9D8B030D-6E8A-4147-A177-3AD203B41FA5}">
                      <a16:colId xmlns:a16="http://schemas.microsoft.com/office/drawing/2014/main" xmlns="" val="2428933746"/>
                    </a:ext>
                  </a:extLst>
                </a:gridCol>
                <a:gridCol w="3449914">
                  <a:extLst>
                    <a:ext uri="{9D8B030D-6E8A-4147-A177-3AD203B41FA5}">
                      <a16:colId xmlns:a16="http://schemas.microsoft.com/office/drawing/2014/main" xmlns="" val="3338376851"/>
                    </a:ext>
                  </a:extLst>
                </a:gridCol>
                <a:gridCol w="3449914">
                  <a:extLst>
                    <a:ext uri="{9D8B030D-6E8A-4147-A177-3AD203B41FA5}">
                      <a16:colId xmlns:a16="http://schemas.microsoft.com/office/drawing/2014/main" xmlns="" val="408946263"/>
                    </a:ext>
                  </a:extLst>
                </a:gridCol>
              </a:tblGrid>
              <a:tr h="4722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 год</a:t>
                      </a:r>
                      <a:endParaRPr lang="ru-RU" sz="2800" dirty="0">
                        <a:solidFill>
                          <a:srgbClr val="FF0000"/>
                        </a:solidFill>
                        <a:effectLst/>
                        <a:latin typeface="Peach Milk 2.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2800" dirty="0">
                        <a:solidFill>
                          <a:srgbClr val="FF0000"/>
                        </a:solidFill>
                        <a:effectLst/>
                        <a:latin typeface="Peach Milk 2.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 год</a:t>
                      </a:r>
                      <a:endParaRPr lang="ru-RU" sz="2800" dirty="0">
                        <a:solidFill>
                          <a:srgbClr val="FF0000"/>
                        </a:solidFill>
                        <a:effectLst/>
                        <a:latin typeface="Peach Milk 2.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702528091"/>
                  </a:ext>
                </a:extLst>
              </a:tr>
              <a:tr h="76892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2400" dirty="0"/>
                        <a:t>Создание отряда «</a:t>
                      </a:r>
                      <a:r>
                        <a:rPr lang="ru-RU" sz="2400" dirty="0" err="1"/>
                        <a:t>Юнармия</a:t>
                      </a:r>
                      <a:r>
                        <a:rPr lang="ru-RU" sz="2400" dirty="0"/>
                        <a:t>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2400" dirty="0"/>
                        <a:t>Создание отряда «Казаки»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2400" dirty="0"/>
                        <a:t>Поисковый отряд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2400" dirty="0"/>
                        <a:t>«Память сердца»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935477370"/>
                  </a:ext>
                </a:extLst>
              </a:tr>
              <a:tr h="47220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  <a:defRPr/>
                      </a:pPr>
                      <a:r>
                        <a:rPr lang="ru-RU" sz="2400" dirty="0"/>
                        <a:t>Конкурс «Юный пограничник»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2400" dirty="0"/>
                        <a:t>Конкурс «Юный десантник»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2400" dirty="0"/>
                        <a:t>Проект 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2400" dirty="0"/>
                        <a:t>«Партизаны Урала»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775380528"/>
                  </a:ext>
                </a:extLst>
              </a:tr>
              <a:tr h="47220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  <a:defRPr/>
                      </a:pPr>
                      <a:r>
                        <a:rPr lang="ru-RU" sz="2400" dirty="0"/>
                        <a:t>Традиционные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  <a:defRPr/>
                      </a:pPr>
                      <a:r>
                        <a:rPr lang="ru-RU" sz="2400" dirty="0"/>
                        <a:t>«Уроки мужества»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2400" dirty="0"/>
                        <a:t>Фестиваль 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2400" dirty="0"/>
                        <a:t>«Традиции наших прадедов»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/>
                        <a:t>Проект «Юбилею Победы!»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0692548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04409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D3958B8-10B9-4726-A2F3-FB95871C4A6C}"/>
              </a:ext>
            </a:extLst>
          </p:cNvPr>
          <p:cNvSpPr/>
          <p:nvPr/>
        </p:nvSpPr>
        <p:spPr>
          <a:xfrm>
            <a:off x="2620158" y="526994"/>
            <a:ext cx="695167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Peach Milk 2.0" pitchFamily="50" charset="0"/>
              </a:rPr>
              <a:t>Личное развитие</a:t>
            </a:r>
            <a:endParaRPr lang="ru-RU" sz="4000" dirty="0">
              <a:solidFill>
                <a:schemeClr val="accent1">
                  <a:lumMod val="75000"/>
                </a:schemeClr>
              </a:solidFill>
              <a:latin typeface="Peach Milk 2.0" pitchFamily="50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BC1D24A7-3363-4F9E-9187-CAC6C82B8E65}"/>
              </a:ext>
            </a:extLst>
          </p:cNvPr>
          <p:cNvSpPr/>
          <p:nvPr/>
        </p:nvSpPr>
        <p:spPr>
          <a:xfrm>
            <a:off x="2620158" y="1234880"/>
            <a:ext cx="69516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Девиз: Каждый человек, живущий в мире, индивидуален!</a:t>
            </a:r>
            <a:endParaRPr lang="ru-RU" dirty="0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7544D068-D159-4D21-A6E2-32BFAF8340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03342360"/>
              </p:ext>
            </p:extLst>
          </p:nvPr>
        </p:nvGraphicFramePr>
        <p:xfrm>
          <a:off x="921127" y="2051346"/>
          <a:ext cx="10349742" cy="3435096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3449914">
                  <a:extLst>
                    <a:ext uri="{9D8B030D-6E8A-4147-A177-3AD203B41FA5}">
                      <a16:colId xmlns:a16="http://schemas.microsoft.com/office/drawing/2014/main" xmlns="" val="2428933746"/>
                    </a:ext>
                  </a:extLst>
                </a:gridCol>
                <a:gridCol w="3449914">
                  <a:extLst>
                    <a:ext uri="{9D8B030D-6E8A-4147-A177-3AD203B41FA5}">
                      <a16:colId xmlns:a16="http://schemas.microsoft.com/office/drawing/2014/main" xmlns="" val="3338376851"/>
                    </a:ext>
                  </a:extLst>
                </a:gridCol>
                <a:gridCol w="3449914">
                  <a:extLst>
                    <a:ext uri="{9D8B030D-6E8A-4147-A177-3AD203B41FA5}">
                      <a16:colId xmlns:a16="http://schemas.microsoft.com/office/drawing/2014/main" xmlns="" val="408946263"/>
                    </a:ext>
                  </a:extLst>
                </a:gridCol>
              </a:tblGrid>
              <a:tr h="4722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 год</a:t>
                      </a:r>
                      <a:endParaRPr lang="ru-RU" sz="2800" dirty="0">
                        <a:solidFill>
                          <a:srgbClr val="FF0000"/>
                        </a:solidFill>
                        <a:effectLst/>
                        <a:latin typeface="Peach Milk 2.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2800" dirty="0">
                        <a:solidFill>
                          <a:srgbClr val="FF0000"/>
                        </a:solidFill>
                        <a:effectLst/>
                        <a:latin typeface="Peach Milk 2.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Peach Milk 2.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 год</a:t>
                      </a:r>
                      <a:endParaRPr lang="ru-RU" sz="2800" dirty="0">
                        <a:solidFill>
                          <a:srgbClr val="FF0000"/>
                        </a:solidFill>
                        <a:effectLst/>
                        <a:latin typeface="Peach Milk 2.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702528091"/>
                  </a:ext>
                </a:extLst>
              </a:tr>
              <a:tr h="76892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2400" dirty="0"/>
                        <a:t>Конкурсы: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«Ученик года»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«Лидер года»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«Умники и умницы»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2400" dirty="0"/>
                        <a:t>Проект: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«Кем быть?»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2400" dirty="0"/>
                        <a:t>Проект: 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2400" dirty="0"/>
                        <a:t>«Наши связи»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935477370"/>
                  </a:ext>
                </a:extLst>
              </a:tr>
              <a:tr h="47220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  <a:defRPr/>
                      </a:pPr>
                      <a:r>
                        <a:rPr lang="ru-RU" sz="2400" dirty="0"/>
                        <a:t>Проект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  <a:defRPr/>
                      </a:pPr>
                      <a:r>
                        <a:rPr lang="ru-RU" sz="2400" dirty="0"/>
                        <a:t>«Музей будущего»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2400" dirty="0"/>
                        <a:t>Проект: 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2400" dirty="0"/>
                        <a:t>«Здоровье нации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в наших руках!»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2400" dirty="0"/>
                        <a:t>Конференция: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«Итоги 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 планы РДШ»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7753805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802532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179EAAC-6DB7-49B9-92A5-E955AC317E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84258" y="857964"/>
            <a:ext cx="5423483" cy="5423483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51070259-0F3E-4DC9-A680-7A9652B1CD09}"/>
              </a:ext>
            </a:extLst>
          </p:cNvPr>
          <p:cNvSpPr/>
          <p:nvPr/>
        </p:nvSpPr>
        <p:spPr>
          <a:xfrm>
            <a:off x="3048000" y="211633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dirty="0">
                <a:latin typeface="Peach Milk 2.0" pitchFamily="50" charset="0"/>
              </a:rPr>
              <a:t>татарстанское Региональное отделение </a:t>
            </a:r>
          </a:p>
          <a:p>
            <a:pPr algn="ctr"/>
            <a:r>
              <a:rPr lang="ru-RU" sz="2800" dirty="0">
                <a:latin typeface="Peach Milk 2.0" pitchFamily="50" charset="0"/>
              </a:rPr>
              <a:t>"Российское движение школьников"</a:t>
            </a:r>
          </a:p>
        </p:txBody>
      </p:sp>
    </p:spTree>
    <p:extLst>
      <p:ext uri="{BB962C8B-B14F-4D97-AF65-F5344CB8AC3E}">
        <p14:creationId xmlns:p14="http://schemas.microsoft.com/office/powerpoint/2010/main" xmlns="" val="93551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377</Words>
  <Application>Microsoft Office PowerPoint</Application>
  <PresentationFormat>Произвольный</PresentationFormat>
  <Paragraphs>84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Динар Сафин</dc:creator>
  <cp:lastModifiedBy>User</cp:lastModifiedBy>
  <cp:revision>5</cp:revision>
  <dcterms:created xsi:type="dcterms:W3CDTF">2017-12-07T13:26:08Z</dcterms:created>
  <dcterms:modified xsi:type="dcterms:W3CDTF">2018-10-31T13:27:24Z</dcterms:modified>
</cp:coreProperties>
</file>