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4"/>
  </p:notesMasterIdLst>
  <p:handoutMasterIdLst>
    <p:handoutMasterId r:id="rId15"/>
  </p:handoutMasterIdLst>
  <p:sldIdLst>
    <p:sldId id="709" r:id="rId2"/>
    <p:sldId id="1024" r:id="rId3"/>
    <p:sldId id="1017" r:id="rId4"/>
    <p:sldId id="1013" r:id="rId5"/>
    <p:sldId id="1018" r:id="rId6"/>
    <p:sldId id="1019" r:id="rId7"/>
    <p:sldId id="1020" r:id="rId8"/>
    <p:sldId id="1021" r:id="rId9"/>
    <p:sldId id="1016" r:id="rId10"/>
    <p:sldId id="1022" r:id="rId11"/>
    <p:sldId id="1023" r:id="rId12"/>
    <p:sldId id="1025" r:id="rId13"/>
  </p:sldIdLst>
  <p:sldSz cx="9144000" cy="5143500" type="screen16x9"/>
  <p:notesSz cx="9926638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08108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816215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224323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632429" algn="l" rtl="0" fontAlgn="base">
      <a:spcBef>
        <a:spcPct val="0"/>
      </a:spcBef>
      <a:spcAft>
        <a:spcPct val="0"/>
      </a:spcAft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040537" algn="l" defTabSz="816215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448644" algn="l" defTabSz="816215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2856749" algn="l" defTabSz="816215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264857" algn="l" defTabSz="816215" rtl="0" eaLnBrk="1" latinLnBrk="0" hangingPunct="1">
      <a:defRPr sz="18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0024E"/>
    <a:srgbClr val="C96137"/>
    <a:srgbClr val="FF6699"/>
    <a:srgbClr val="FF9966"/>
    <a:srgbClr val="FF7C80"/>
    <a:srgbClr val="F29874"/>
    <a:srgbClr val="FF99CC"/>
    <a:srgbClr val="FF9999"/>
    <a:srgbClr val="FF33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09" autoAdjust="0"/>
    <p:restoredTop sz="96947" autoAdjust="0"/>
  </p:normalViewPr>
  <p:slideViewPr>
    <p:cSldViewPr>
      <p:cViewPr varScale="1">
        <p:scale>
          <a:sx n="145" d="100"/>
          <a:sy n="145" d="100"/>
        </p:scale>
        <p:origin x="330" y="120"/>
      </p:cViewPr>
      <p:guideLst>
        <p:guide orient="horz" pos="2161"/>
        <p:guide pos="3841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807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3250" y="0"/>
            <a:ext cx="430180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27.04.2026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6456218"/>
            <a:ext cx="4301807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3250" y="6456218"/>
            <a:ext cx="430180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4301807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3250" y="0"/>
            <a:ext cx="4301805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27.04.2026</a:t>
            </a:fld>
            <a:endParaRPr lang="ru-RU" dirty="0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7163" y="509588"/>
            <a:ext cx="4532312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456" y="3228895"/>
            <a:ext cx="7941310" cy="30589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6456218"/>
            <a:ext cx="4301807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3250" y="6456218"/>
            <a:ext cx="4301805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0810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81621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224323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632429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040537" algn="l" defTabSz="81621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448644" algn="l" defTabSz="81621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856749" algn="l" defTabSz="81621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264857" algn="l" defTabSz="81621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8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4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6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4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27.04.2026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27.04.2026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27.04.2026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27.04.2026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3305176"/>
            <a:ext cx="7772400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10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2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32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242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4053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864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674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485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27.04.2026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4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27.04.2026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9"/>
            <a:ext cx="4040188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8108" indent="0">
              <a:buNone/>
              <a:defRPr sz="1800" b="1"/>
            </a:lvl2pPr>
            <a:lvl3pPr marL="816215" indent="0">
              <a:buNone/>
              <a:defRPr sz="1600" b="1"/>
            </a:lvl3pPr>
            <a:lvl4pPr marL="1224323" indent="0">
              <a:buNone/>
              <a:defRPr sz="1400" b="1"/>
            </a:lvl4pPr>
            <a:lvl5pPr marL="1632429" indent="0">
              <a:buNone/>
              <a:defRPr sz="1400" b="1"/>
            </a:lvl5pPr>
            <a:lvl6pPr marL="2040537" indent="0">
              <a:buNone/>
              <a:defRPr sz="1400" b="1"/>
            </a:lvl6pPr>
            <a:lvl7pPr marL="2448644" indent="0">
              <a:buNone/>
              <a:defRPr sz="1400" b="1"/>
            </a:lvl7pPr>
            <a:lvl8pPr marL="2856749" indent="0">
              <a:buNone/>
              <a:defRPr sz="1400" b="1"/>
            </a:lvl8pPr>
            <a:lvl9pPr marL="3264857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8"/>
            <a:ext cx="4040188" cy="296346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9"/>
            <a:ext cx="4041775" cy="47982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08108" indent="0">
              <a:buNone/>
              <a:defRPr sz="1800" b="1"/>
            </a:lvl2pPr>
            <a:lvl3pPr marL="816215" indent="0">
              <a:buNone/>
              <a:defRPr sz="1600" b="1"/>
            </a:lvl3pPr>
            <a:lvl4pPr marL="1224323" indent="0">
              <a:buNone/>
              <a:defRPr sz="1400" b="1"/>
            </a:lvl4pPr>
            <a:lvl5pPr marL="1632429" indent="0">
              <a:buNone/>
              <a:defRPr sz="1400" b="1"/>
            </a:lvl5pPr>
            <a:lvl6pPr marL="2040537" indent="0">
              <a:buNone/>
              <a:defRPr sz="1400" b="1"/>
            </a:lvl6pPr>
            <a:lvl7pPr marL="2448644" indent="0">
              <a:buNone/>
              <a:defRPr sz="1400" b="1"/>
            </a:lvl7pPr>
            <a:lvl8pPr marL="2856749" indent="0">
              <a:buNone/>
              <a:defRPr sz="1400" b="1"/>
            </a:lvl8pPr>
            <a:lvl9pPr marL="3264857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8"/>
            <a:ext cx="4041775" cy="296346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27.04.2026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27.04.2026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27.04.2026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91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8108" indent="0">
              <a:buNone/>
              <a:defRPr sz="1000"/>
            </a:lvl2pPr>
            <a:lvl3pPr marL="816215" indent="0">
              <a:buNone/>
              <a:defRPr sz="900"/>
            </a:lvl3pPr>
            <a:lvl4pPr marL="1224323" indent="0">
              <a:buNone/>
              <a:defRPr sz="800"/>
            </a:lvl4pPr>
            <a:lvl5pPr marL="1632429" indent="0">
              <a:buNone/>
              <a:defRPr sz="800"/>
            </a:lvl5pPr>
            <a:lvl6pPr marL="2040537" indent="0">
              <a:buNone/>
              <a:defRPr sz="800"/>
            </a:lvl6pPr>
            <a:lvl7pPr marL="2448644" indent="0">
              <a:buNone/>
              <a:defRPr sz="800"/>
            </a:lvl7pPr>
            <a:lvl8pPr marL="2856749" indent="0">
              <a:buNone/>
              <a:defRPr sz="800"/>
            </a:lvl8pPr>
            <a:lvl9pPr marL="3264857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27.04.2026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3600455"/>
            <a:ext cx="5486400" cy="42505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459583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408108" indent="0">
              <a:buNone/>
              <a:defRPr sz="2500"/>
            </a:lvl2pPr>
            <a:lvl3pPr marL="816215" indent="0">
              <a:buNone/>
              <a:defRPr sz="2200"/>
            </a:lvl3pPr>
            <a:lvl4pPr marL="1224323" indent="0">
              <a:buNone/>
              <a:defRPr sz="1800"/>
            </a:lvl4pPr>
            <a:lvl5pPr marL="1632429" indent="0">
              <a:buNone/>
              <a:defRPr sz="1800"/>
            </a:lvl5pPr>
            <a:lvl6pPr marL="2040537" indent="0">
              <a:buNone/>
              <a:defRPr sz="1800"/>
            </a:lvl6pPr>
            <a:lvl7pPr marL="2448644" indent="0">
              <a:buNone/>
              <a:defRPr sz="1800"/>
            </a:lvl7pPr>
            <a:lvl8pPr marL="2856749" indent="0">
              <a:buNone/>
              <a:defRPr sz="1800"/>
            </a:lvl8pPr>
            <a:lvl9pPr marL="3264857" indent="0">
              <a:buNone/>
              <a:defRPr sz="1800"/>
            </a:lvl9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4025505"/>
            <a:ext cx="5486400" cy="603646"/>
          </a:xfrm>
        </p:spPr>
        <p:txBody>
          <a:bodyPr/>
          <a:lstStyle>
            <a:lvl1pPr marL="0" indent="0">
              <a:buNone/>
              <a:defRPr sz="1300"/>
            </a:lvl1pPr>
            <a:lvl2pPr marL="408108" indent="0">
              <a:buNone/>
              <a:defRPr sz="1000"/>
            </a:lvl2pPr>
            <a:lvl3pPr marL="816215" indent="0">
              <a:buNone/>
              <a:defRPr sz="900"/>
            </a:lvl3pPr>
            <a:lvl4pPr marL="1224323" indent="0">
              <a:buNone/>
              <a:defRPr sz="800"/>
            </a:lvl4pPr>
            <a:lvl5pPr marL="1632429" indent="0">
              <a:buNone/>
              <a:defRPr sz="800"/>
            </a:lvl5pPr>
            <a:lvl6pPr marL="2040537" indent="0">
              <a:buNone/>
              <a:defRPr sz="800"/>
            </a:lvl6pPr>
            <a:lvl7pPr marL="2448644" indent="0">
              <a:buNone/>
              <a:defRPr sz="800"/>
            </a:lvl7pPr>
            <a:lvl8pPr marL="2856749" indent="0">
              <a:buNone/>
              <a:defRPr sz="800"/>
            </a:lvl8pPr>
            <a:lvl9pPr marL="3264857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27.04.2026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21" tIns="40810" rIns="81621" bIns="4081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4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21" tIns="40810" rIns="81621" bIns="408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4"/>
            <a:ext cx="2133600" cy="273844"/>
          </a:xfrm>
          <a:prstGeom prst="rect">
            <a:avLst/>
          </a:prstGeom>
        </p:spPr>
        <p:txBody>
          <a:bodyPr vert="horz" lIns="81621" tIns="40810" rIns="81621" bIns="4081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27.04.2026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81621" tIns="40810" rIns="81621" bIns="4081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81621" tIns="40810" rIns="81621" bIns="4081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5pPr>
      <a:lvl6pPr marL="408108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6pPr>
      <a:lvl7pPr marL="816215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7pPr>
      <a:lvl8pPr marL="1224323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8pPr>
      <a:lvl9pPr marL="1632429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9pPr>
    </p:titleStyle>
    <p:bodyStyle>
      <a:lvl1pPr marL="306080" indent="-30608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63175" indent="-25506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20268" indent="-20405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28374" indent="-20405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36482" indent="-20405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4591" indent="-204054" algn="l" defTabSz="81621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698" indent="-204054" algn="l" defTabSz="81621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0805" indent="-204054" algn="l" defTabSz="81621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8911" indent="-204054" algn="l" defTabSz="81621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21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08" algn="l" defTabSz="81621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15" algn="l" defTabSz="81621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323" algn="l" defTabSz="81621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429" algn="l" defTabSz="81621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537" algn="l" defTabSz="81621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644" algn="l" defTabSz="81621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6749" algn="l" defTabSz="81621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4857" algn="l" defTabSz="81621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5155806"/>
          </a:xfrm>
          <a:prstGeom prst="rect">
            <a:avLst/>
          </a:prstGeom>
        </p:spPr>
      </p:pic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1602294" y="1815602"/>
            <a:ext cx="7289062" cy="505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3" tIns="34277" rIns="68553" bIns="34277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2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 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0" y="1"/>
            <a:ext cx="8215338" cy="1084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50" tIns="34274" rIns="68550" bIns="34274">
            <a:spAutoFit/>
          </a:bodyPr>
          <a:lstStyle/>
          <a:p>
            <a:pPr algn="ctr"/>
            <a:endParaRPr lang="en-US" sz="12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  <a:p>
            <a:pPr algn="ctr"/>
            <a:r>
              <a:rPr lang="ru-RU" b="1" dirty="0">
                <a:solidFill>
                  <a:srgbClr val="C00000"/>
                </a:solidFill>
                <a:latin typeface="Arial" charset="0"/>
              </a:rPr>
              <a:t>Муниципальное бюджетное общеобразовательное учреждение </a:t>
            </a:r>
          </a:p>
          <a:p>
            <a:pPr algn="ctr"/>
            <a:r>
              <a:rPr lang="ru-RU" b="1" dirty="0" err="1">
                <a:solidFill>
                  <a:srgbClr val="C00000"/>
                </a:solidFill>
                <a:latin typeface="Arial" charset="0"/>
              </a:rPr>
              <a:t>Большенуркеевскаясредняя</a:t>
            </a:r>
            <a:r>
              <a:rPr lang="ru-RU" b="1" dirty="0">
                <a:solidFill>
                  <a:srgbClr val="C00000"/>
                </a:solidFill>
                <a:latin typeface="Arial" charset="0"/>
              </a:rPr>
              <a:t> общеобразовательная школа» Сармановского муниципального района Республики Татарстан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1571618"/>
            <a:ext cx="435771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sz="2400" b="1" i="1" dirty="0">
                <a:latin typeface="Monotype Corsiva" panose="03010101010201010101" pitchFamily="66" charset="0"/>
              </a:rPr>
            </a:br>
            <a:r>
              <a:rPr lang="ru-RU" sz="2800" b="1" i="1" dirty="0">
                <a:solidFill>
                  <a:srgbClr val="1002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Приготовление</a:t>
            </a:r>
          </a:p>
          <a:p>
            <a:pPr algn="ctr"/>
            <a:r>
              <a:rPr lang="ru-RU" sz="2800" b="1" i="1" dirty="0">
                <a:solidFill>
                  <a:srgbClr val="1002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поварами  школьной </a:t>
            </a:r>
            <a:br>
              <a:rPr lang="ru-RU" sz="2800" b="1" i="1" dirty="0">
                <a:solidFill>
                  <a:srgbClr val="10024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i="1" dirty="0">
                <a:solidFill>
                  <a:srgbClr val="1002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столовой  горячего завтрака</a:t>
            </a:r>
            <a:endParaRPr lang="ru-RU" sz="2800" dirty="0">
              <a:solidFill>
                <a:srgbClr val="1002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A174A7-2397-E326-8F30-0099179B0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790" y="1491630"/>
            <a:ext cx="3544651" cy="228853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D94F6C9-56C3-AB33-6A3F-441848E853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649" y="103960"/>
            <a:ext cx="1178152" cy="88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677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9210A0-F5C5-548E-C8D4-49D1378A4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4478" y="123478"/>
            <a:ext cx="1176630" cy="8839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169867-76A6-BAC1-EB97-8898B530A7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0" r="3897" b="2400"/>
          <a:stretch>
            <a:fillRect/>
          </a:stretch>
        </p:blipFill>
        <p:spPr>
          <a:xfrm>
            <a:off x="1691680" y="1131590"/>
            <a:ext cx="5349390" cy="312613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00166" y="428610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>
                <a:latin typeface="Arial" panose="020B0604020202020204" pitchFamily="34" charset="0"/>
                <a:ea typeface="Microsoft Yi Baiti" pitchFamily="66" charset="0"/>
                <a:cs typeface="Arial" panose="020B0604020202020204" pitchFamily="34" charset="0"/>
              </a:rPr>
              <a:t>Приятного аппетита!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3EF68CF-B71B-9CCC-A712-BAE149B3F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23"/>
          <a:stretch>
            <a:fillRect/>
          </a:stretch>
        </p:blipFill>
        <p:spPr>
          <a:xfrm>
            <a:off x="4860032" y="1784006"/>
            <a:ext cx="3403671" cy="2157568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C9F67AD-C4A9-36B3-AA84-09B9B986B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4368" y="123478"/>
            <a:ext cx="1176630" cy="8839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B2169B2-D492-F029-6337-DD35236118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935" y="1784006"/>
            <a:ext cx="3504993" cy="215756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32AE2A-1FF4-4C2F-956A-1D8C47C44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910"/>
            <a:ext cx="9144000" cy="506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194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4B5856-8F5D-D940-47C5-B90390BCE05E}"/>
              </a:ext>
            </a:extLst>
          </p:cNvPr>
          <p:cNvSpPr txBox="1"/>
          <p:nvPr/>
        </p:nvSpPr>
        <p:spPr>
          <a:xfrm>
            <a:off x="611560" y="483518"/>
            <a:ext cx="83529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Школьная столовая играет огромную роль,  так как именно эстетический вид столовой и соблюдение детьми культуры питания являются залогом правильного питания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17B3BA-DB1D-DEC6-6DDD-6E1970BE1D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63638"/>
            <a:ext cx="3645024" cy="27337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E510F7-0D9A-8AA6-FD76-55F52FE776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384" y="1543100"/>
            <a:ext cx="3645024" cy="273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062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14480" y="71421"/>
            <a:ext cx="5429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Monotype Corsiva" panose="03010101010201010101" pitchFamily="66" charset="0"/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00562" y="2000246"/>
            <a:ext cx="42148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Завтрак очень важен для школьников, т.к. обеспечивает их необходимой энергией для наиболее активной части дня. Исследования показали, что регулярно и правильно завтракающие дети проявляют большую энергию на уроках, лучше воспринимают информацию и достигают более высоких результатов.</a:t>
            </a:r>
            <a:endParaRPr lang="ru-RU" b="1" dirty="0">
              <a:solidFill>
                <a:srgbClr val="00206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285735"/>
            <a:ext cx="7000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Полезное питание – залог крепкого здоровья</a:t>
            </a:r>
          </a:p>
        </p:txBody>
      </p:sp>
      <p:pic>
        <p:nvPicPr>
          <p:cNvPr id="9" name="Рисунок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7898" y="10117"/>
            <a:ext cx="1388860" cy="144016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D397D9A-991C-7DC6-BA17-1547EA857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5964" y="115932"/>
            <a:ext cx="1176630" cy="88399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04F2900-D50E-BB3B-F726-DD9DE14DCE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851670"/>
            <a:ext cx="257175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321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0" y="71421"/>
            <a:ext cx="4857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Verdana" pitchFamily="34" charset="0"/>
              </a:rPr>
              <a:t>Меню  -  завтрак </a:t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Verdana" pitchFamily="34" charset="0"/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Verdana" pitchFamily="34" charset="0"/>
              </a:rPr>
              <a:t> (2 неделя, 4 день)</a:t>
            </a:r>
            <a:endParaRPr lang="ru-RU" b="1" dirty="0">
              <a:solidFill>
                <a:srgbClr val="002060"/>
              </a:solidFill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230320"/>
              </p:ext>
            </p:extLst>
          </p:nvPr>
        </p:nvGraphicFramePr>
        <p:xfrm>
          <a:off x="1619672" y="1131590"/>
          <a:ext cx="5123381" cy="2816042"/>
        </p:xfrm>
        <a:graphic>
          <a:graphicData uri="http://schemas.openxmlformats.org/drawingml/2006/table">
            <a:tbl>
              <a:tblPr/>
              <a:tblGrid>
                <a:gridCol w="8272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0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22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3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07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Меню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 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Блюдо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Выход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libri"/>
                          <a:ea typeface="Times New Roman"/>
                          <a:cs typeface="Calibri"/>
                        </a:rPr>
                        <a:t>Калорийность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2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Завтрак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котлеты из мяса птицы с макаронными </a:t>
                      </a:r>
                      <a:r>
                        <a:rPr lang="ru-RU" sz="1200" b="0" i="0" u="none" strike="noStrike" dirty="0" err="1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изд</a:t>
                      </a:r>
                      <a:r>
                        <a:rPr lang="ru-RU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отварными, с маслом сливочным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230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289,95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Чай «Витаминный»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54,20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Хлеб пшеничный 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70,50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41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0" i="0" u="none" strike="noStrike" dirty="0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салат из фасоли и кукурузы к/с, с солеными огурцами и гренками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60 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120,87 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6145" name="Рисунок 1" descr="http://cdn01.ru/files/users/images/9d/bb/9dbb4e55fda4904b76242d83f9c5a2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28384" y="987574"/>
            <a:ext cx="642942" cy="500066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64B8DF5-7038-439B-4353-3AA069FCF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4368" y="71421"/>
            <a:ext cx="1176630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321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4488" y="71421"/>
            <a:ext cx="77197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Школьный горячий завтрак</a:t>
            </a:r>
            <a:br>
              <a:rPr lang="ru-RU" sz="1600" b="1" dirty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</a:br>
            <a:r>
              <a:rPr lang="ru-RU" sz="1600" b="1" dirty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 Технология приготовления </a:t>
            </a:r>
          </a:p>
          <a:p>
            <a:r>
              <a:rPr lang="ru-RU" sz="1600" b="1" dirty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Котлета из мяса птицы с макаронным и изделиями отварными,           </a:t>
            </a:r>
          </a:p>
          <a:p>
            <a:r>
              <a:rPr lang="ru-RU" sz="1600" b="1" dirty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                                       с маслом сливочным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909729"/>
              </p:ext>
            </p:extLst>
          </p:nvPr>
        </p:nvGraphicFramePr>
        <p:xfrm>
          <a:off x="2347814" y="1071552"/>
          <a:ext cx="6581903" cy="3959035"/>
        </p:xfrm>
        <a:graphic>
          <a:graphicData uri="http://schemas.openxmlformats.org/drawingml/2006/table">
            <a:tbl>
              <a:tblPr/>
              <a:tblGrid>
                <a:gridCol w="6581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902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"/>
                          <a:ea typeface="Times New Roman"/>
                        </a:rPr>
                        <a:t>Подготовленное куриную грудку или цыплят-бройлеров пропускают через мясорубку, соединяют с замоченным в воде хлебом, добавляют соль, пассерованный репчатый лук, перемешают и вторично пропускают  через мясорубку и выбивают. Из котлетной массы формуют изделия овально-приплюснутой формы с заостренным концом, панируют в сухарях. Укладывают на противень смазанную растительным маслом и запекают в жарочном шкафу до готовности в течении 20-25 минут при Т 250-280С с добавлением небольшого количества воды на противень(10 мл на порцию)</a:t>
                      </a: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"/>
                          <a:ea typeface="Times New Roman"/>
                        </a:rPr>
                        <a:t>                 Требования к качеству.</a:t>
                      </a: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"/>
                          <a:ea typeface="Times New Roman"/>
                        </a:rPr>
                        <a:t>Внешний вид: котлеты овально-приплюснутой формы с одним заостренным концом, поверхность равномерно запечена, гарнир сбоку, макаронные изделия сохранившие  форму, легко отделяются друг от друга, политы маслом сливочным. </a:t>
                      </a: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"/>
                          <a:ea typeface="Times New Roman"/>
                        </a:rPr>
                        <a:t>Цвет: на поверхности изделия золотистый, на разрезе – серо-белый.</a:t>
                      </a:r>
                    </a:p>
                    <a:p>
                      <a:pPr algn="l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"/>
                          <a:ea typeface="Times New Roman"/>
                        </a:rPr>
                        <a:t>Вкус и запах: характерны для  продуктов входящих в состав блюда.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E823F224-10CF-CF46-817B-E58801F475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1690831"/>
              </p:ext>
            </p:extLst>
          </p:nvPr>
        </p:nvGraphicFramePr>
        <p:xfrm>
          <a:off x="-4488" y="1121637"/>
          <a:ext cx="2352303" cy="33288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7355" imgH="8019941" progId="AcroExch.Document.11">
                  <p:embed/>
                </p:oleObj>
              </mc:Choice>
              <mc:Fallback>
                <p:oleObj name="Acrobat Document" r:id="rId2" imgW="5667355" imgH="8019941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4488" y="1121637"/>
                        <a:ext cx="2352303" cy="33288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733078F-6CDB-7DCD-CB80-36E991DE1E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4368" y="71421"/>
            <a:ext cx="1176630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321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Kabinet201\Desktop\Приложение. Приготовление завтрака\IMG_026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14428"/>
            <a:ext cx="214314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Kabinet201\Desktop\Приложение. Приготовление завтрака\IMG_026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56952" y="1281306"/>
            <a:ext cx="207170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Kabinet201\Desktop\Приложение. Приготовление завтрака\IMG2021102309433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214428"/>
            <a:ext cx="200026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153514"/>
            <a:ext cx="207170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EF283B-9546-EB51-1D93-E8ACE43594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1252" y="3147814"/>
            <a:ext cx="2321496" cy="174112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A849EA4-71DA-7117-0AC6-0883E210F6C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746" y="3069957"/>
            <a:ext cx="1498432" cy="171822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D737A39-D90D-B201-FABF-77B687EE91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6975" y="51470"/>
            <a:ext cx="1176630" cy="88399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627784" y="1233703"/>
            <a:ext cx="6301934" cy="34283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Макаронные изделия варят в большом количестве кипящей подсоленной воды ( на 1кг макаронных изделий берут 6 л воды, 50 г соли). Макароны варят 20-25 мин</a:t>
            </a:r>
            <a:r>
              <a:rPr lang="ru-RU" sz="12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В процессе варки изделия набухают, увеличиваются примерно в 3 раза. Сваренные изделия откидывают на дуршлаг  и заправляют растопленным сливочным  маслом. Температура при подаче должна быть не ниже 65</a:t>
            </a:r>
            <a:r>
              <a:rPr kumimoji="0" lang="en-US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º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С.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Требования к качеству.        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Внешний вид: отварные макаронные изделия легко отделяются друг от друга и сохраняют свою форму,  заправлены маслом.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Консистенция: мягкая, но упругая.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Цвет: от белого до светло-кремового</a:t>
            </a:r>
            <a:r>
              <a:rPr lang="ru-RU" sz="12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Вкус и запах: свойственный продуктам, входящим в блюдо, в меру соленый.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00364" y="357172"/>
            <a:ext cx="4714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Школьный горячий завтрак</a:t>
            </a:r>
            <a:br>
              <a:rPr lang="ru-RU" b="1" dirty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</a:br>
            <a:r>
              <a:rPr lang="ru-RU" b="1" dirty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 Технология приготовления макаронных изделий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61EF89-999B-A789-550D-B72612961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9793" y="91648"/>
            <a:ext cx="1176630" cy="88399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560FB7-CC7D-D31E-2702-B99AAAB2B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95" y="1059582"/>
            <a:ext cx="2545821" cy="3600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:\Мои документы\фото и видео конкурс\фото столовая\IMG_025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935467"/>
            <a:ext cx="2357454" cy="1850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 l="29717"/>
          <a:stretch>
            <a:fillRect/>
          </a:stretch>
        </p:blipFill>
        <p:spPr bwMode="auto">
          <a:xfrm>
            <a:off x="4860032" y="935468"/>
            <a:ext cx="2160240" cy="1850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2928940"/>
            <a:ext cx="242889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2928940"/>
            <a:ext cx="2428892" cy="1590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C44257-7D77-234D-7CCE-50CD3951F8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4368" y="51470"/>
            <a:ext cx="1176630" cy="88399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904179"/>
              </p:ext>
            </p:extLst>
          </p:nvPr>
        </p:nvGraphicFramePr>
        <p:xfrm>
          <a:off x="2710157" y="1048698"/>
          <a:ext cx="6192688" cy="3638360"/>
        </p:xfrm>
        <a:graphic>
          <a:graphicData uri="http://schemas.openxmlformats.org/drawingml/2006/table">
            <a:tbl>
              <a:tblPr/>
              <a:tblGrid>
                <a:gridCol w="6192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19396">
                <a:tc>
                  <a:txBody>
                    <a:bodyPr/>
                    <a:lstStyle/>
                    <a:p>
                      <a:pPr marR="12700" algn="l">
                        <a:lnSpc>
                          <a:spcPts val="1200"/>
                        </a:lnSpc>
                        <a:spcBef>
                          <a:spcPts val="6900"/>
                        </a:spcBef>
                        <a:spcAft>
                          <a:spcPts val="0"/>
                        </a:spcAft>
                      </a:pPr>
                      <a:r>
                        <a:rPr lang="ru-RU" sz="1200" b="1" spc="-50" dirty="0">
                          <a:latin typeface="Trebuchet MS"/>
                          <a:ea typeface="Trebuchet MS"/>
                          <a:cs typeface="Trebuchet MS"/>
                        </a:rPr>
                        <a:t> </a:t>
                      </a:r>
                    </a:p>
                    <a:p>
                      <a:pPr indent="215900" algn="just">
                        <a:lnSpc>
                          <a:spcPts val="1405"/>
                        </a:lnSpc>
                        <a:spcBef>
                          <a:spcPts val="300"/>
                        </a:spcBef>
                        <a:spcAft>
                          <a:spcPts val="70"/>
                        </a:spcAft>
                      </a:pPr>
                      <a:r>
                        <a:rPr lang="ru-RU" sz="1200" b="1" i="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Плоды шиповника промывают холодной водой, кладут в посуде из неокисляющегося материала, заливают кипятком и варят при закрытой крышке и слабом кипении 10 минут. Добавляют сахар, доводят до кипения и настаивают 1-2 часов. После этого отвар процеживают, доводят до кипения добавляют чай по норме</a:t>
                      </a:r>
                    </a:p>
                    <a:p>
                      <a:pPr indent="215900" algn="just">
                        <a:lnSpc>
                          <a:spcPts val="1405"/>
                        </a:lnSpc>
                        <a:spcBef>
                          <a:spcPts val="300"/>
                        </a:spcBef>
                        <a:spcAft>
                          <a:spcPts val="70"/>
                        </a:spcAft>
                      </a:pPr>
                      <a:r>
                        <a:rPr lang="ru-RU" sz="1200" b="1" i="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Чай заваривают в чайниках. Чайник ополаскивают горячей водой, насыпают чай, заливают кипятком примерно на 1/3 объема и настаивают 5-10 минут, накрыв салфеткой, после чего доливают кипятком.</a:t>
                      </a:r>
                    </a:p>
                    <a:p>
                      <a:pPr indent="215900" algn="just">
                        <a:lnSpc>
                          <a:spcPts val="1405"/>
                        </a:lnSpc>
                        <a:spcBef>
                          <a:spcPts val="300"/>
                        </a:spcBef>
                        <a:spcAft>
                          <a:spcPts val="70"/>
                        </a:spcAft>
                      </a:pPr>
                      <a:r>
                        <a:rPr lang="ru-RU" sz="1200" b="1" i="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 отпуске в стаканы или бокалы насыпают сахар и заливают чаем.</a:t>
                      </a:r>
                      <a:r>
                        <a:rPr lang="ru-RU" sz="1200" b="1" i="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200" b="1" i="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Отпускают горячим 60-70˚С.</a:t>
                      </a:r>
                    </a:p>
                    <a:p>
                      <a:pPr indent="215900" algn="just">
                        <a:lnSpc>
                          <a:spcPts val="1405"/>
                        </a:lnSpc>
                        <a:spcBef>
                          <a:spcPts val="300"/>
                        </a:spcBef>
                        <a:spcAft>
                          <a:spcPts val="70"/>
                        </a:spcAft>
                      </a:pPr>
                      <a:r>
                        <a:rPr lang="ru-RU" sz="1200" b="1" i="0" spc="-5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Trebuchet MS"/>
                          <a:cs typeface="Arial" pitchFamily="34" charset="0"/>
                        </a:rPr>
                        <a:t>              Т</a:t>
                      </a:r>
                      <a:r>
                        <a:rPr lang="ru-RU" sz="1200" b="1" i="0" spc="-50" dirty="0">
                          <a:solidFill>
                            <a:srgbClr val="002060"/>
                          </a:solidFill>
                          <a:latin typeface="Arial" pitchFamily="34" charset="0"/>
                          <a:ea typeface="Trebuchet MS"/>
                          <a:cs typeface="Arial" pitchFamily="34" charset="0"/>
                        </a:rPr>
                        <a:t>ребования к качеству</a:t>
                      </a:r>
                    </a:p>
                    <a:p>
                      <a:pPr marR="800100" algn="l">
                        <a:lnSpc>
                          <a:spcPts val="169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b="1" i="0" u="none" strike="noStrike" spc="0" dirty="0">
                          <a:solidFill>
                            <a:srgbClr val="002060"/>
                          </a:solidFill>
                          <a:latin typeface="Arial" pitchFamily="34" charset="0"/>
                          <a:ea typeface="Trebuchet MS"/>
                          <a:cs typeface="Arial" pitchFamily="34" charset="0"/>
                        </a:rPr>
                        <a:t>Внешний вид:</a:t>
                      </a:r>
                      <a:r>
                        <a:rPr lang="ru-RU" sz="1200" b="1" i="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стакан с  жидкостью золотисто коричневого цвета.</a:t>
                      </a:r>
                    </a:p>
                    <a:p>
                      <a:pPr marR="800100" algn="l">
                        <a:lnSpc>
                          <a:spcPts val="169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b="1" i="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200" b="1" i="0" u="none" strike="noStrike" spc="0" dirty="0">
                          <a:solidFill>
                            <a:srgbClr val="002060"/>
                          </a:solidFill>
                          <a:latin typeface="Arial" pitchFamily="34" charset="0"/>
                          <a:ea typeface="Trebuchet MS"/>
                          <a:cs typeface="Arial" pitchFamily="34" charset="0"/>
                        </a:rPr>
                        <a:t>Консистенция:</a:t>
                      </a:r>
                      <a:r>
                        <a:rPr lang="ru-RU" sz="1200" b="1" i="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жидкая.</a:t>
                      </a:r>
                    </a:p>
                    <a:p>
                      <a:pPr marR="800100" algn="l">
                        <a:lnSpc>
                          <a:spcPts val="169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b="1" i="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200" b="1" i="0" u="none" strike="noStrike" spc="0" dirty="0">
                          <a:solidFill>
                            <a:srgbClr val="002060"/>
                          </a:solidFill>
                          <a:latin typeface="Arial" pitchFamily="34" charset="0"/>
                          <a:ea typeface="Trebuchet MS"/>
                          <a:cs typeface="Arial" pitchFamily="34" charset="0"/>
                        </a:rPr>
                        <a:t>Цвет:</a:t>
                      </a:r>
                      <a:r>
                        <a:rPr lang="ru-RU" sz="1200" b="1" i="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золотисто-коричневый.</a:t>
                      </a:r>
                    </a:p>
                    <a:p>
                      <a:pPr marR="800100" algn="l">
                        <a:lnSpc>
                          <a:spcPts val="169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b="1" i="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Вкус и запах: чуть терпкий, сладкий, со вкусом аромата и вкуса шиповника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13527"/>
            <a:ext cx="7143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Школьный горячий завтрак</a:t>
            </a:r>
            <a:br>
              <a:rPr lang="ru-RU" b="1" dirty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</a:br>
            <a:r>
              <a:rPr lang="ru-RU" b="1" dirty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 Технология приготовления чая «Витаминный»      с шиповником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0C2063-5B1E-4441-F479-959C86960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4368" y="113527"/>
            <a:ext cx="1176630" cy="883997"/>
          </a:xfrm>
          <a:prstGeom prst="rect">
            <a:avLst/>
          </a:prstGeom>
        </p:spPr>
      </p:pic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E7B09080-761A-5745-4E9F-23CCA6EFF6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2207735"/>
              </p:ext>
            </p:extLst>
          </p:nvPr>
        </p:nvGraphicFramePr>
        <p:xfrm>
          <a:off x="121181" y="1115317"/>
          <a:ext cx="2559593" cy="37238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5667355" imgH="8019941" progId="AcroExch.Document.11">
                  <p:embed/>
                </p:oleObj>
              </mc:Choice>
              <mc:Fallback>
                <p:oleObj name="Acrobat Document" r:id="rId3" imgW="5667355" imgH="8019941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1181" y="1115317"/>
                        <a:ext cx="2559593" cy="37238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8321482"/>
      </p:ext>
    </p:extLst>
  </p:cSld>
  <p:clrMapOvr>
    <a:masterClrMapping/>
  </p:clrMapOvr>
</p:sld>
</file>

<file path=ppt/theme/theme1.xml><?xml version="1.0" encoding="utf-8"?>
<a:theme xmlns:a="http://schemas.openxmlformats.org/drawingml/2006/main" name="Z_1_Оператив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16208</TotalTime>
  <Words>602</Words>
  <Application>Microsoft Office PowerPoint</Application>
  <PresentationFormat>Экран (16:9)</PresentationFormat>
  <Paragraphs>61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Monotype Corsiva</vt:lpstr>
      <vt:lpstr>Times New Roman</vt:lpstr>
      <vt:lpstr>Trebuchet MS</vt:lpstr>
      <vt:lpstr>Verdana</vt:lpstr>
      <vt:lpstr>Z_1_Оперативка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Управление делами Президента РБ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ГУЛЬНАР</dc:creator>
  <cp:lastModifiedBy>User</cp:lastModifiedBy>
  <cp:revision>1537</cp:revision>
  <cp:lastPrinted>2021-08-13T04:50:56Z</cp:lastPrinted>
  <dcterms:created xsi:type="dcterms:W3CDTF">2019-01-16T12:04:58Z</dcterms:created>
  <dcterms:modified xsi:type="dcterms:W3CDTF">2026-04-27T09:16:10Z</dcterms:modified>
</cp:coreProperties>
</file>