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66" r:id="rId4"/>
    <p:sldId id="258" r:id="rId5"/>
    <p:sldId id="259" r:id="rId6"/>
    <p:sldId id="260" r:id="rId7"/>
    <p:sldId id="261" r:id="rId8"/>
    <p:sldId id="262" r:id="rId9"/>
    <p:sldId id="263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3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27.11.2017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27.11.2017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27.11.2017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27.11.2017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27.11.2017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27.11.2017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27.11.2017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27.11.2017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27.11.2017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Содержимое 3" descr="17074114-shutterstock_7912605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252536" y="-387424"/>
            <a:ext cx="11665296" cy="780408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99592" y="836712"/>
            <a:ext cx="5204823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Презентация о приготовлении </a:t>
            </a:r>
            <a:br>
              <a:rPr lang="ru-RU" sz="4400" b="1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4400" b="1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поварами школьной столовой </a:t>
            </a:r>
            <a:br>
              <a:rPr lang="ru-RU" sz="4400" b="1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4400" b="1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горячего завтрака</a:t>
            </a:r>
            <a:endParaRPr lang="ru-RU" sz="4400" b="1" dirty="0">
              <a:solidFill>
                <a:schemeClr val="accent3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82617" y="5877272"/>
            <a:ext cx="407335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МБОУ </a:t>
            </a:r>
            <a:r>
              <a:rPr lang="ru-RU" sz="2000" b="1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«Джалильская </a:t>
            </a:r>
            <a:r>
              <a:rPr lang="ru-RU" sz="2000" b="1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СОШ №</a:t>
            </a:r>
            <a:r>
              <a:rPr lang="ru-RU" sz="2000" b="1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2»</a:t>
            </a:r>
            <a:endParaRPr lang="ru-RU" sz="2000" b="1" dirty="0">
              <a:solidFill>
                <a:schemeClr val="accent3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1"/>
          </p:nvPr>
        </p:nvSpPr>
        <p:spPr>
          <a:xfrm>
            <a:off x="323528" y="1600200"/>
            <a:ext cx="3538736" cy="4873752"/>
          </a:xfrm>
        </p:spPr>
        <p:txBody>
          <a:bodyPr/>
          <a:lstStyle/>
          <a:p>
            <a:pPr algn="just"/>
            <a:r>
              <a:rPr lang="ru-RU" dirty="0" smtClean="0">
                <a:latin typeface="+mj-lt"/>
                <a:cs typeface="Times New Roman" pitchFamily="18" charset="0"/>
              </a:rPr>
              <a:t>     Школьные завтраки – это не только важная составляющая часть дневного рациона ребенка, но и основа его физического и интеллектуального развития.</a:t>
            </a:r>
            <a:endParaRPr lang="ru-RU" dirty="0">
              <a:latin typeface="+mj-lt"/>
              <a:cs typeface="Times New Roman" pitchFamily="18" charset="0"/>
            </a:endParaRPr>
          </a:p>
        </p:txBody>
      </p:sp>
      <p:pic>
        <p:nvPicPr>
          <p:cNvPr id="7" name="Содержимое 4" descr="IMG-20171125-WA000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355976" y="1435695"/>
            <a:ext cx="3763231" cy="501764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IMG-20171125-WA0013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4283968" y="1556792"/>
            <a:ext cx="3655219" cy="48736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Содержимое 5"/>
          <p:cNvSpPr txBox="1">
            <a:spLocks/>
          </p:cNvSpPr>
          <p:nvPr/>
        </p:nvSpPr>
        <p:spPr>
          <a:xfrm>
            <a:off x="323528" y="2060848"/>
            <a:ext cx="3538736" cy="4413104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274320" marR="0" lvl="0" indent="-27432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tabLst/>
              <a:defRPr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n-ea"/>
                <a:cs typeface="Times New Roman" pitchFamily="18" charset="0"/>
              </a:rPr>
              <a:t>Рано</a:t>
            </a:r>
            <a:r>
              <a:rPr kumimoji="0" lang="ru-RU" sz="20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n-ea"/>
                <a:cs typeface="Times New Roman" pitchFamily="18" charset="0"/>
              </a:rPr>
              <a:t> утром на рассвете, </a:t>
            </a:r>
          </a:p>
          <a:p>
            <a:pPr marL="274320" marR="0" lvl="0" indent="-27432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tabLst/>
              <a:defRPr/>
            </a:pPr>
            <a:r>
              <a:rPr lang="ru-RU" sz="2000" baseline="0" dirty="0" smtClean="0">
                <a:latin typeface="+mj-lt"/>
                <a:cs typeface="Times New Roman" pitchFamily="18" charset="0"/>
              </a:rPr>
              <a:t>Когда</a:t>
            </a:r>
            <a:r>
              <a:rPr lang="ru-RU" sz="2000" dirty="0" smtClean="0">
                <a:latin typeface="+mj-lt"/>
                <a:cs typeface="Times New Roman" pitchFamily="18" charset="0"/>
              </a:rPr>
              <a:t> спят еще все дети, </a:t>
            </a:r>
          </a:p>
          <a:p>
            <a:pPr marL="274320" marR="0" lvl="0" indent="-27432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tabLst/>
              <a:defRPr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n-ea"/>
                <a:cs typeface="Times New Roman" pitchFamily="18" charset="0"/>
              </a:rPr>
              <a:t>Повара</a:t>
            </a:r>
            <a:r>
              <a:rPr kumimoji="0" lang="ru-RU" sz="20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n-ea"/>
                <a:cs typeface="Times New Roman" pitchFamily="18" charset="0"/>
              </a:rPr>
              <a:t> наши спешат,</a:t>
            </a:r>
          </a:p>
          <a:p>
            <a:pPr marL="274320" marR="0" lvl="0" indent="-27432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tabLst/>
              <a:defRPr/>
            </a:pPr>
            <a:r>
              <a:rPr lang="ru-RU" sz="2000" baseline="0" dirty="0" smtClean="0">
                <a:latin typeface="+mj-lt"/>
                <a:cs typeface="Times New Roman" pitchFamily="18" charset="0"/>
              </a:rPr>
              <a:t>Приготовить</a:t>
            </a:r>
            <a:r>
              <a:rPr lang="ru-RU" sz="2000" dirty="0" smtClean="0">
                <a:latin typeface="+mj-lt"/>
                <a:cs typeface="Times New Roman" pitchFamily="18" charset="0"/>
              </a:rPr>
              <a:t> всё хотят. </a:t>
            </a:r>
          </a:p>
          <a:p>
            <a:pPr marL="274320" marR="0" lvl="0" indent="-27432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tabLst/>
              <a:defRPr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n-ea"/>
                <a:cs typeface="Times New Roman" pitchFamily="18" charset="0"/>
              </a:rPr>
              <a:t>Чтобы</a:t>
            </a:r>
            <a:r>
              <a:rPr kumimoji="0" lang="ru-RU" sz="20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n-ea"/>
                <a:cs typeface="Times New Roman" pitchFamily="18" charset="0"/>
              </a:rPr>
              <a:t> вкусные котлеты</a:t>
            </a:r>
          </a:p>
          <a:p>
            <a:pPr marL="274320" marR="0" lvl="0" indent="-27432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tabLst/>
              <a:defRPr/>
            </a:pPr>
            <a:r>
              <a:rPr lang="ru-RU" sz="2000" baseline="0" dirty="0" smtClean="0">
                <a:latin typeface="+mj-lt"/>
                <a:cs typeface="Times New Roman" pitchFamily="18" charset="0"/>
              </a:rPr>
              <a:t>Уплетали</a:t>
            </a:r>
            <a:r>
              <a:rPr lang="ru-RU" sz="2000" dirty="0" smtClean="0">
                <a:latin typeface="+mj-lt"/>
                <a:cs typeface="Times New Roman" pitchFamily="18" charset="0"/>
              </a:rPr>
              <a:t> наши дети.</a:t>
            </a:r>
          </a:p>
          <a:p>
            <a:pPr marL="274320" marR="0" lvl="0" indent="-27432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tabLst/>
              <a:defRPr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n-ea"/>
                <a:cs typeface="Times New Roman" pitchFamily="18" charset="0"/>
              </a:rPr>
              <a:t>И</a:t>
            </a:r>
            <a:r>
              <a:rPr kumimoji="0" lang="ru-RU" sz="20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n-ea"/>
                <a:cs typeface="Times New Roman" pitchFamily="18" charset="0"/>
              </a:rPr>
              <a:t> полезное какао,</a:t>
            </a:r>
          </a:p>
          <a:p>
            <a:pPr marL="274320" marR="0" lvl="0" indent="-27432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tabLst/>
              <a:defRPr/>
            </a:pPr>
            <a:r>
              <a:rPr lang="ru-RU" sz="2000" baseline="0" dirty="0" smtClean="0">
                <a:latin typeface="+mj-lt"/>
                <a:cs typeface="Times New Roman" pitchFamily="18" charset="0"/>
              </a:rPr>
              <a:t>Чтоб</a:t>
            </a:r>
            <a:r>
              <a:rPr lang="ru-RU" sz="2000" dirty="0" smtClean="0">
                <a:latin typeface="+mj-lt"/>
                <a:cs typeface="Times New Roman" pitchFamily="18" charset="0"/>
              </a:rPr>
              <a:t> учится хорошо!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n-ea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fontAlgn="base"/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Здоровое питание – залог хорошей успеваемости!</a:t>
            </a:r>
            <a:endParaRPr lang="ru-RU" dirty="0">
              <a:solidFill>
                <a:schemeClr val="accent3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Содержимое 5"/>
          <p:cNvSpPr txBox="1">
            <a:spLocks/>
          </p:cNvSpPr>
          <p:nvPr/>
        </p:nvSpPr>
        <p:spPr>
          <a:xfrm>
            <a:off x="323528" y="1600200"/>
            <a:ext cx="3538736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algn="just" fontAlgn="base"/>
            <a:r>
              <a:rPr lang="ru-RU" sz="2400" dirty="0" smtClean="0"/>
              <a:t>         Каждый прием пищи ребенка в школе должно включать </a:t>
            </a:r>
            <a:br>
              <a:rPr lang="ru-RU" sz="2400" dirty="0" smtClean="0"/>
            </a:br>
            <a:r>
              <a:rPr lang="ru-RU" sz="2400" b="1" dirty="0" smtClean="0"/>
              <a:t>основные четыре группы продуктов</a:t>
            </a:r>
            <a:r>
              <a:rPr lang="ru-RU" sz="2400" dirty="0" smtClean="0"/>
              <a:t>:</a:t>
            </a:r>
          </a:p>
          <a:p>
            <a:pPr algn="just" fontAlgn="base">
              <a:buFont typeface="Arial" pitchFamily="34" charset="0"/>
              <a:buChar char="•"/>
            </a:pPr>
            <a:r>
              <a:rPr lang="ru-RU" sz="2400" dirty="0" smtClean="0"/>
              <a:t>белковая пища </a:t>
            </a:r>
            <a:br>
              <a:rPr lang="ru-RU" sz="2400" dirty="0" smtClean="0"/>
            </a:br>
            <a:r>
              <a:rPr lang="ru-RU" sz="2400" dirty="0" smtClean="0"/>
              <a:t> (</a:t>
            </a:r>
            <a:r>
              <a:rPr lang="ru-RU" sz="2400" i="1" dirty="0" smtClean="0"/>
              <a:t>рыба, мясо</a:t>
            </a:r>
            <a:r>
              <a:rPr lang="ru-RU" sz="2400" dirty="0" smtClean="0"/>
              <a:t>),</a:t>
            </a:r>
          </a:p>
          <a:p>
            <a:pPr algn="just" fontAlgn="base">
              <a:buFont typeface="Arial" pitchFamily="34" charset="0"/>
              <a:buChar char="•"/>
            </a:pPr>
            <a:r>
              <a:rPr lang="ru-RU" sz="2400" dirty="0" smtClean="0"/>
              <a:t>злаки (</a:t>
            </a:r>
            <a:r>
              <a:rPr lang="ru-RU" sz="2400" i="1" dirty="0" smtClean="0"/>
              <a:t>каша, хлопья</a:t>
            </a:r>
            <a:r>
              <a:rPr lang="ru-RU" sz="2400" dirty="0" smtClean="0"/>
              <a:t>),</a:t>
            </a:r>
          </a:p>
          <a:p>
            <a:pPr algn="just" fontAlgn="base">
              <a:buFont typeface="Arial" pitchFamily="34" charset="0"/>
              <a:buChar char="•"/>
            </a:pPr>
            <a:r>
              <a:rPr lang="ru-RU" sz="2400" dirty="0" smtClean="0"/>
              <a:t>молочные или кисломолочные продукты,</a:t>
            </a:r>
          </a:p>
          <a:p>
            <a:pPr algn="just" fontAlgn="base">
              <a:buFont typeface="Arial" pitchFamily="34" charset="0"/>
              <a:buChar char="•"/>
            </a:pPr>
            <a:r>
              <a:rPr lang="ru-RU" sz="2400" dirty="0" smtClean="0"/>
              <a:t>фрукты или овощи.</a:t>
            </a:r>
            <a:endParaRPr lang="ru-RU" sz="2400" dirty="0"/>
          </a:p>
        </p:txBody>
      </p:sp>
      <p:pic>
        <p:nvPicPr>
          <p:cNvPr id="8" name="Рисунок 7" descr="IMG_365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211960" y="1388772"/>
            <a:ext cx="3816424" cy="508856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IMG-20171125-WA0005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4355976" y="1556792"/>
            <a:ext cx="3655219" cy="48736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Содержимое 5"/>
          <p:cNvSpPr txBox="1">
            <a:spLocks/>
          </p:cNvSpPr>
          <p:nvPr/>
        </p:nvSpPr>
        <p:spPr>
          <a:xfrm>
            <a:off x="323528" y="1600200"/>
            <a:ext cx="3538736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algn="just" fontAlgn="base"/>
            <a:r>
              <a:rPr lang="ru-RU" sz="2400" dirty="0" smtClean="0"/>
              <a:t>        Школьная нагрузка требует повышенной концентрации внимания, а значит, завтрак для школьника должен быть максимально полезным и полноценным. </a:t>
            </a:r>
            <a:endParaRPr lang="ru-RU" sz="2400" dirty="0"/>
          </a:p>
        </p:txBody>
      </p:sp>
      <p:pic>
        <p:nvPicPr>
          <p:cNvPr id="6" name="Рисунок 5" descr="IMG-20171125-WA000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427984" y="4557125"/>
            <a:ext cx="1296144" cy="17281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Завтрак – залог здоровья!</a:t>
            </a:r>
            <a:endParaRPr lang="ru-RU" b="1" dirty="0">
              <a:solidFill>
                <a:schemeClr val="accent3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Содержимое 5" descr="IMG_3660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539552" y="1484784"/>
            <a:ext cx="3655219" cy="48736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IMG-20171125-WA000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355976" y="1484784"/>
            <a:ext cx="3672408" cy="48965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Дежурство в школьной столовой</a:t>
            </a:r>
            <a:endParaRPr lang="ru-RU" b="1" dirty="0">
              <a:solidFill>
                <a:schemeClr val="accent3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Содержимое 3" descr="IMG_3657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4427984" y="1556792"/>
            <a:ext cx="3655219" cy="48736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Содержимое 5"/>
          <p:cNvSpPr txBox="1">
            <a:spLocks/>
          </p:cNvSpPr>
          <p:nvPr/>
        </p:nvSpPr>
        <p:spPr>
          <a:xfrm>
            <a:off x="323528" y="1628800"/>
            <a:ext cx="3538736" cy="48451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algn="just" fontAlgn="base"/>
            <a:r>
              <a:rPr lang="ru-RU" sz="2000" dirty="0" smtClean="0"/>
              <a:t>        Традиционная школьная практика дежурств  воспитывает трудовое воспитание. Учит детей:</a:t>
            </a:r>
          </a:p>
          <a:p>
            <a:pPr algn="just">
              <a:buFont typeface="Arial" pitchFamily="34" charset="0"/>
              <a:buChar char="•"/>
            </a:pPr>
            <a:r>
              <a:rPr lang="ru-RU" sz="2000" dirty="0" smtClean="0"/>
              <a:t>называть и различать посуду (чайная, кухонная, столовая); </a:t>
            </a:r>
          </a:p>
          <a:p>
            <a:pPr algn="just">
              <a:buFont typeface="Arial" pitchFamily="34" charset="0"/>
              <a:buChar char="•"/>
            </a:pPr>
            <a:r>
              <a:rPr lang="ru-RU" sz="2000" dirty="0" smtClean="0"/>
              <a:t>сервировать столы, понимать значение своего труда; </a:t>
            </a:r>
          </a:p>
          <a:p>
            <a:pPr algn="just">
              <a:buFont typeface="Arial" pitchFamily="34" charset="0"/>
              <a:buChar char="•"/>
            </a:pPr>
            <a:r>
              <a:rPr lang="ru-RU" sz="2000" dirty="0" smtClean="0"/>
              <a:t>самостоятельно и ответственно выполнять обязанности дежурного.</a:t>
            </a:r>
          </a:p>
          <a:p>
            <a:pPr algn="just" fontAlgn="base"/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День национальной кулинарии</a:t>
            </a:r>
            <a:endParaRPr lang="ru-RU" b="1" dirty="0">
              <a:solidFill>
                <a:schemeClr val="accent3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Содержимое 3" descr="IMG_1774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1326530" y="1628800"/>
            <a:ext cx="2741414" cy="48736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 descr="IMG_177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44921" y="1556792"/>
            <a:ext cx="2779407" cy="49411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17074114-shutterstock_7912605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553561" y="0"/>
            <a:ext cx="10614959" cy="7101408"/>
          </a:xfrm>
          <a:prstGeom prst="rect">
            <a:avLst/>
          </a:prstGeom>
        </p:spPr>
      </p:pic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-324544" y="1556792"/>
            <a:ext cx="6665168" cy="4053064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4800" b="1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</a:rPr>
              <a:t>Спасибо за внимание!</a:t>
            </a:r>
            <a:endParaRPr lang="ru-RU" sz="4800" b="1" dirty="0">
              <a:solidFill>
                <a:schemeClr val="accent3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6350" stA="55000" endA="300" endPos="45500" dir="5400000" sy="-100000" algn="bl" rotWithShape="0"/>
              </a:effectLst>
            </a:endParaRPr>
          </a:p>
        </p:txBody>
      </p:sp>
      <p:pic>
        <p:nvPicPr>
          <p:cNvPr id="6" name="Рисунок 5" descr="56794360.png"/>
          <p:cNvPicPr>
            <a:picLocks noChangeAspect="1"/>
          </p:cNvPicPr>
          <p:nvPr/>
        </p:nvPicPr>
        <p:blipFill>
          <a:blip r:embed="rId3" cstate="print"/>
          <a:srcRect l="63608" t="-999" b="65000"/>
          <a:stretch>
            <a:fillRect/>
          </a:stretch>
        </p:blipFill>
        <p:spPr>
          <a:xfrm>
            <a:off x="1619672" y="3284984"/>
            <a:ext cx="2736304" cy="272843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62</TotalTime>
  <Words>158</Words>
  <Application>Microsoft Office PowerPoint</Application>
  <PresentationFormat>Экран (4:3)</PresentationFormat>
  <Paragraphs>26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Эркер</vt:lpstr>
      <vt:lpstr>Презентация PowerPoint</vt:lpstr>
      <vt:lpstr>Презентация PowerPoint</vt:lpstr>
      <vt:lpstr>Презентация PowerPoint</vt:lpstr>
      <vt:lpstr>Здоровое питание – залог хорошей успеваемости!</vt:lpstr>
      <vt:lpstr>Презентация PowerPoint</vt:lpstr>
      <vt:lpstr>Завтрак – залог здоровья!</vt:lpstr>
      <vt:lpstr>Дежурство в школьной столовой</vt:lpstr>
      <vt:lpstr>День национальной кулинарии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Альбина</dc:creator>
  <cp:lastModifiedBy>ЗДВР</cp:lastModifiedBy>
  <cp:revision>10</cp:revision>
  <dcterms:created xsi:type="dcterms:W3CDTF">2017-11-25T14:32:45Z</dcterms:created>
  <dcterms:modified xsi:type="dcterms:W3CDTF">2017-11-27T05:17:57Z</dcterms:modified>
</cp:coreProperties>
</file>