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4049" r:id="rId3"/>
  </p:sldMasterIdLst>
  <p:notesMasterIdLst>
    <p:notesMasterId r:id="rId24"/>
  </p:notesMasterIdLst>
  <p:sldIdLst>
    <p:sldId id="388" r:id="rId4"/>
    <p:sldId id="406" r:id="rId5"/>
    <p:sldId id="407" r:id="rId6"/>
    <p:sldId id="428" r:id="rId7"/>
    <p:sldId id="415" r:id="rId8"/>
    <p:sldId id="416" r:id="rId9"/>
    <p:sldId id="422" r:id="rId10"/>
    <p:sldId id="408" r:id="rId11"/>
    <p:sldId id="418" r:id="rId12"/>
    <p:sldId id="429" r:id="rId13"/>
    <p:sldId id="430" r:id="rId14"/>
    <p:sldId id="431" r:id="rId15"/>
    <p:sldId id="414" r:id="rId16"/>
    <p:sldId id="424" r:id="rId17"/>
    <p:sldId id="419" r:id="rId18"/>
    <p:sldId id="425" r:id="rId19"/>
    <p:sldId id="420" r:id="rId20"/>
    <p:sldId id="426" r:id="rId21"/>
    <p:sldId id="427" r:id="rId22"/>
    <p:sldId id="387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0EB2"/>
    <a:srgbClr val="FF3300"/>
    <a:srgbClr val="00A4DE"/>
    <a:srgbClr val="FF8E1D"/>
    <a:srgbClr val="EE7700"/>
    <a:srgbClr val="E27100"/>
    <a:srgbClr val="FA7D00"/>
    <a:srgbClr val="2C2C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85" autoAdjust="0"/>
    <p:restoredTop sz="94242" autoAdjust="0"/>
  </p:normalViewPr>
  <p:slideViewPr>
    <p:cSldViewPr>
      <p:cViewPr varScale="1">
        <p:scale>
          <a:sx n="70" d="100"/>
          <a:sy n="70" d="100"/>
        </p:scale>
        <p:origin x="142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2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42D2401-D2F1-4239-AE03-EA9BD7A8A7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026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92500" y="1052513"/>
            <a:ext cx="5183188" cy="1470025"/>
          </a:xfrm>
        </p:spPr>
        <p:txBody>
          <a:bodyPr/>
          <a:lstStyle>
            <a:lvl1pPr algn="r">
              <a:defRPr sz="2800">
                <a:solidFill>
                  <a:srgbClr val="E27100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5925A202-95E0-44B1-8F5A-25BF5FBD11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131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72C71D-AD85-4012-886A-59A3CF33C2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771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72313" y="115888"/>
            <a:ext cx="2071687" cy="57610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2488" y="115888"/>
            <a:ext cx="6067425" cy="57610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A47C0F-ED8F-4840-A442-D660A7122B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4026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43213" y="2295525"/>
            <a:ext cx="6202362" cy="1470025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ru-RU" noProof="0" smtClean="0"/>
              <a:t>Заголовок</a:t>
            </a:r>
            <a:br>
              <a:rPr lang="ru-RU" noProof="0" smtClean="0"/>
            </a:br>
            <a:r>
              <a:rPr lang="ru-RU" noProof="0" smtClean="0"/>
              <a:t>Слайда-разделителя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3135560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30E085-8C62-4BCE-9B49-AB0F155AB5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5035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C730F-A633-4893-AA33-57FF3713E9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5344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52488" y="1949450"/>
            <a:ext cx="3846512" cy="3927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51400" y="1949450"/>
            <a:ext cx="3846513" cy="3927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1D758B-0193-4D44-B8B0-932EB360A3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1113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B1971D-A8F3-47D2-87B6-C757A4803D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1406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8ED9A2-F6B8-4C78-A329-7480281AE4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0472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A0E4BE-5852-4A27-B043-C19FEB777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4499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85947-D4B4-452F-A026-5EFAE94728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741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13299-1300-4D75-842E-50AC6B75C0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2703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6643FA-FAB7-4E80-BD7C-97E7CC7A88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4720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FFE829-6A19-4F26-98D0-6050C70990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7828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72313" y="115888"/>
            <a:ext cx="2071687" cy="57610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2488" y="115888"/>
            <a:ext cx="6067425" cy="57610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D1106A-F65D-4706-81B6-4C3D0CFF2B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790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43213" y="2295525"/>
            <a:ext cx="6202362" cy="1470025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ru-RU" noProof="0" smtClean="0"/>
              <a:t>Заголовок</a:t>
            </a:r>
            <a:br>
              <a:rPr lang="ru-RU" noProof="0" smtClean="0"/>
            </a:br>
            <a:r>
              <a:rPr lang="ru-RU" noProof="0" smtClean="0"/>
              <a:t>Слайда-разделителя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6560660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30E085-8C62-4BCE-9B49-AB0F155AB53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9186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C730F-A633-4893-AA33-57FF3713E934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0709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52488" y="1949450"/>
            <a:ext cx="3846512" cy="3927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51400" y="1949450"/>
            <a:ext cx="3846513" cy="3927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1D758B-0193-4D44-B8B0-932EB360A36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168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B1971D-A8F3-47D2-87B6-C757A4803D21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4311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8ED9A2-F6B8-4C78-A329-7480281AE499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9046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A0E4BE-5852-4A27-B043-C19FEB777761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487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4A3EB-E81D-466C-9F08-12674BEDD0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5507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85947-D4B4-452F-A026-5EFAE94728E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865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6643FA-FAB7-4E80-BD7C-97E7CC7A88C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2991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FFE829-6A19-4F26-98D0-6050C7099085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3872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72313" y="115888"/>
            <a:ext cx="2071687" cy="57610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2488" y="115888"/>
            <a:ext cx="6067425" cy="57610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D1106A-F65D-4706-81B6-4C3D0CFF2B5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805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52488" y="1949450"/>
            <a:ext cx="3846512" cy="3927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51400" y="1949450"/>
            <a:ext cx="3846513" cy="3927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27EEFF-5762-48C6-8834-2751B36D62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06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FCAAC-DB70-4CFB-8994-14257380CE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292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3796B-8CE3-43AA-8316-7ACBBD29CB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768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D23C3B-FD12-4F94-B697-63BD0B77F1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85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76DC92-F0E3-4A19-8A13-8354C9C20A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330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22FC51-15D0-469D-BD44-C95E9C18A3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882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1588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Заголовок</a:t>
            </a:r>
            <a:br>
              <a:rPr lang="ru-RU" smtClean="0"/>
            </a:br>
            <a:r>
              <a:rPr lang="ru-RU" smtClean="0"/>
              <a:t>Можно в две строки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52488" y="1949450"/>
            <a:ext cx="7845425" cy="392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16013" y="6365875"/>
            <a:ext cx="5492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fld id="{6A715FCE-10D5-47DA-B79A-B4465D918B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9pPr>
    </p:titleStyle>
    <p:bodyStyle>
      <a:lvl1pPr marL="266700" indent="-266700" algn="l" rtl="0" fontAlgn="base">
        <a:spcBef>
          <a:spcPct val="20000"/>
        </a:spcBef>
        <a:spcAft>
          <a:spcPct val="0"/>
        </a:spcAft>
        <a:buBlip>
          <a:blip r:embed="rId14"/>
        </a:buBlip>
        <a:defRPr sz="2200">
          <a:solidFill>
            <a:srgbClr val="2C2C84"/>
          </a:solidFill>
          <a:latin typeface="+mn-lt"/>
          <a:ea typeface="+mn-ea"/>
          <a:cs typeface="+mn-cs"/>
        </a:defRPr>
      </a:lvl1pPr>
      <a:lvl2pPr marL="712788" indent="-180975" algn="l" rtl="0" fontAlgn="base">
        <a:spcBef>
          <a:spcPct val="20000"/>
        </a:spcBef>
        <a:spcAft>
          <a:spcPct val="0"/>
        </a:spcAft>
        <a:buChar char="–"/>
        <a:defRPr sz="2200">
          <a:solidFill>
            <a:srgbClr val="2C2C84"/>
          </a:solidFill>
          <a:latin typeface="+mn-lt"/>
        </a:defRPr>
      </a:lvl2pPr>
      <a:lvl3pPr marL="1235075" indent="-228600" algn="l" rtl="0" fontAlgn="base">
        <a:spcBef>
          <a:spcPct val="20000"/>
        </a:spcBef>
        <a:spcAft>
          <a:spcPct val="0"/>
        </a:spcAft>
        <a:buChar char="•"/>
        <a:defRPr sz="2200">
          <a:solidFill>
            <a:srgbClr val="2C2C84"/>
          </a:solidFill>
          <a:latin typeface="+mn-lt"/>
        </a:defRPr>
      </a:lvl3pPr>
      <a:lvl4pPr marL="1643063" indent="-228600" algn="l" rtl="0" fontAlgn="base">
        <a:spcBef>
          <a:spcPct val="20000"/>
        </a:spcBef>
        <a:spcAft>
          <a:spcPct val="0"/>
        </a:spcAft>
        <a:buChar char="–"/>
        <a:defRPr sz="2200">
          <a:solidFill>
            <a:srgbClr val="2C2C84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1588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Заголовок</a:t>
            </a:r>
            <a:br>
              <a:rPr lang="ru-RU" smtClean="0"/>
            </a:br>
            <a:r>
              <a:rPr lang="ru-RU" smtClean="0"/>
              <a:t>Можно в две строки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52488" y="1949450"/>
            <a:ext cx="7845425" cy="392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7088" y="6365875"/>
            <a:ext cx="838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20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fld id="{AD37614A-ABD1-47EA-8CC8-0F36481849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9pPr>
    </p:titleStyle>
    <p:bodyStyle>
      <a:lvl1pPr marL="266700" indent="-2667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200">
          <a:solidFill>
            <a:srgbClr val="2C2C84"/>
          </a:solidFill>
          <a:latin typeface="+mn-lt"/>
          <a:ea typeface="+mn-ea"/>
          <a:cs typeface="+mn-cs"/>
        </a:defRPr>
      </a:lvl1pPr>
      <a:lvl2pPr marL="712788" indent="-180975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rgbClr val="2C2C84"/>
          </a:solidFill>
          <a:latin typeface="+mn-lt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rgbClr val="2C2C84"/>
          </a:solidFill>
          <a:latin typeface="+mn-lt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rgbClr val="2C2C84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1588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Заголовок</a:t>
            </a:r>
            <a:br>
              <a:rPr lang="ru-RU" smtClean="0"/>
            </a:br>
            <a:r>
              <a:rPr lang="ru-RU" smtClean="0"/>
              <a:t>Можно в две строки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52488" y="1949450"/>
            <a:ext cx="7845425" cy="392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7088" y="6365875"/>
            <a:ext cx="838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20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fld id="{AD37614A-ABD1-47EA-8CC8-0F364818491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134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0" r:id="rId1"/>
    <p:sldLayoutId id="2147484051" r:id="rId2"/>
    <p:sldLayoutId id="2147484052" r:id="rId3"/>
    <p:sldLayoutId id="2147484053" r:id="rId4"/>
    <p:sldLayoutId id="2147484054" r:id="rId5"/>
    <p:sldLayoutId id="2147484055" r:id="rId6"/>
    <p:sldLayoutId id="2147484056" r:id="rId7"/>
    <p:sldLayoutId id="2147484057" r:id="rId8"/>
    <p:sldLayoutId id="2147484058" r:id="rId9"/>
    <p:sldLayoutId id="2147484059" r:id="rId10"/>
    <p:sldLayoutId id="2147484060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9pPr>
    </p:titleStyle>
    <p:bodyStyle>
      <a:lvl1pPr marL="266700" indent="-2667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200">
          <a:solidFill>
            <a:srgbClr val="2C2C84"/>
          </a:solidFill>
          <a:latin typeface="+mn-lt"/>
          <a:ea typeface="+mn-ea"/>
          <a:cs typeface="+mn-cs"/>
        </a:defRPr>
      </a:lvl1pPr>
      <a:lvl2pPr marL="712788" indent="-180975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rgbClr val="2C2C84"/>
          </a:solidFill>
          <a:latin typeface="+mn-lt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rgbClr val="2C2C84"/>
          </a:solidFill>
          <a:latin typeface="+mn-lt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rgbClr val="2C2C84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jpeg"/><Relationship Id="rId4" Type="http://schemas.openxmlformats.org/officeDocument/2006/relationships/image" Target="../media/image7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28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12" Type="http://schemas.openxmlformats.org/officeDocument/2006/relationships/image" Target="../media/image27.jpg"/><Relationship Id="rId2" Type="http://schemas.openxmlformats.org/officeDocument/2006/relationships/image" Target="../media/image17.jpg"/><Relationship Id="rId16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png"/><Relationship Id="rId15" Type="http://schemas.openxmlformats.org/officeDocument/2006/relationships/image" Target="../media/image30.jpeg"/><Relationship Id="rId10" Type="http://schemas.openxmlformats.org/officeDocument/2006/relationships/image" Target="../media/image25.jpe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openxmlformats.org/officeDocument/2006/relationships/image" Target="../media/image43.jpeg"/><Relationship Id="rId18" Type="http://schemas.openxmlformats.org/officeDocument/2006/relationships/image" Target="../media/image48.jpeg"/><Relationship Id="rId3" Type="http://schemas.openxmlformats.org/officeDocument/2006/relationships/image" Target="../media/image33.jpeg"/><Relationship Id="rId21" Type="http://schemas.openxmlformats.org/officeDocument/2006/relationships/image" Target="../media/image51.jpeg"/><Relationship Id="rId7" Type="http://schemas.openxmlformats.org/officeDocument/2006/relationships/image" Target="../media/image37.jpeg"/><Relationship Id="rId12" Type="http://schemas.openxmlformats.org/officeDocument/2006/relationships/image" Target="../media/image42.jpeg"/><Relationship Id="rId17" Type="http://schemas.openxmlformats.org/officeDocument/2006/relationships/image" Target="../media/image47.jpeg"/><Relationship Id="rId2" Type="http://schemas.openxmlformats.org/officeDocument/2006/relationships/image" Target="../media/image32.jpeg"/><Relationship Id="rId16" Type="http://schemas.openxmlformats.org/officeDocument/2006/relationships/image" Target="../media/image46.jpeg"/><Relationship Id="rId20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11" Type="http://schemas.openxmlformats.org/officeDocument/2006/relationships/image" Target="../media/image41.jpeg"/><Relationship Id="rId5" Type="http://schemas.openxmlformats.org/officeDocument/2006/relationships/image" Target="../media/image35.jpeg"/><Relationship Id="rId15" Type="http://schemas.openxmlformats.org/officeDocument/2006/relationships/image" Target="../media/image45.jpeg"/><Relationship Id="rId10" Type="http://schemas.openxmlformats.org/officeDocument/2006/relationships/image" Target="../media/image40.jpeg"/><Relationship Id="rId19" Type="http://schemas.openxmlformats.org/officeDocument/2006/relationships/image" Target="../media/image49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Relationship Id="rId14" Type="http://schemas.openxmlformats.org/officeDocument/2006/relationships/image" Target="../media/image4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13" Type="http://schemas.openxmlformats.org/officeDocument/2006/relationships/image" Target="../media/image63.jpeg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12" Type="http://schemas.openxmlformats.org/officeDocument/2006/relationships/image" Target="../media/image62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11" Type="http://schemas.openxmlformats.org/officeDocument/2006/relationships/image" Target="../media/image61.jpeg"/><Relationship Id="rId5" Type="http://schemas.openxmlformats.org/officeDocument/2006/relationships/image" Target="../media/image55.jpg"/><Relationship Id="rId10" Type="http://schemas.openxmlformats.org/officeDocument/2006/relationships/image" Target="../media/image60.jpeg"/><Relationship Id="rId4" Type="http://schemas.openxmlformats.org/officeDocument/2006/relationships/image" Target="../media/image54.jpeg"/><Relationship Id="rId9" Type="http://schemas.openxmlformats.org/officeDocument/2006/relationships/image" Target="../media/image59.jpeg"/><Relationship Id="rId14" Type="http://schemas.openxmlformats.org/officeDocument/2006/relationships/image" Target="../media/image6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36550" y="2225029"/>
            <a:ext cx="8555930" cy="3508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2C2C8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2C2C84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2C2C84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2C2C84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2C2C84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2C2C8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2C2C8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2C2C8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2C2C84"/>
                </a:solidFill>
                <a:latin typeface="Arial" charset="0"/>
              </a:defRPr>
            </a:lvl9pPr>
          </a:lstStyle>
          <a:p>
            <a:pPr algn="ctr"/>
            <a:r>
              <a:rPr lang="ru-RU" sz="3600" b="1" i="1" kern="0" dirty="0" smtClean="0">
                <a:latin typeface="SL_Times New Roman" pitchFamily="18" charset="0"/>
              </a:rPr>
              <a:t>Выступление директора </a:t>
            </a:r>
          </a:p>
          <a:p>
            <a:pPr algn="ctr"/>
            <a:endParaRPr lang="ru-RU" sz="3600" b="1" i="1" kern="0" dirty="0" smtClean="0">
              <a:latin typeface="SL_Times New Roman" pitchFamily="18" charset="0"/>
            </a:endParaRPr>
          </a:p>
          <a:p>
            <a:pPr algn="ctr"/>
            <a:r>
              <a:rPr lang="ru-RU" sz="3600" b="1" i="1" kern="0" dirty="0" smtClean="0">
                <a:latin typeface="SL_Times New Roman" pitchFamily="18" charset="0"/>
              </a:rPr>
              <a:t>МБОУ «</a:t>
            </a:r>
            <a:r>
              <a:rPr lang="ru-RU" sz="3600" b="1" i="1" kern="0" dirty="0" err="1" smtClean="0">
                <a:latin typeface="SL_Times New Roman" pitchFamily="18" charset="0"/>
              </a:rPr>
              <a:t>Большешинарская</a:t>
            </a:r>
            <a:r>
              <a:rPr lang="ru-RU" sz="3600" b="1" i="1" kern="0" dirty="0" smtClean="0">
                <a:latin typeface="SL_Times New Roman" pitchFamily="18" charset="0"/>
              </a:rPr>
              <a:t> средняя общеобразовательная школа </a:t>
            </a:r>
            <a:r>
              <a:rPr lang="ru-RU" sz="3600" b="1" i="1" kern="0" dirty="0" err="1" smtClean="0">
                <a:latin typeface="SL_Times New Roman" pitchFamily="18" charset="0"/>
              </a:rPr>
              <a:t>им.А.А.Ахунзянова</a:t>
            </a:r>
            <a:r>
              <a:rPr lang="ru-RU" sz="3600" b="1" i="1" kern="0" dirty="0" smtClean="0">
                <a:latin typeface="SL_Times New Roman" pitchFamily="18" charset="0"/>
              </a:rPr>
              <a:t>»</a:t>
            </a:r>
          </a:p>
          <a:p>
            <a:pPr algn="ctr"/>
            <a:endParaRPr lang="ru-RU" sz="3600" b="1" i="1" kern="0" dirty="0" smtClean="0">
              <a:latin typeface="SL_Times New Roman" pitchFamily="18" charset="0"/>
            </a:endParaRPr>
          </a:p>
          <a:p>
            <a:pPr algn="ctr"/>
            <a:r>
              <a:rPr lang="ru-RU" sz="3600" b="1" i="1" kern="0" dirty="0" smtClean="0">
                <a:latin typeface="SL_Times New Roman" pitchFamily="18" charset="0"/>
              </a:rPr>
              <a:t> </a:t>
            </a:r>
            <a:r>
              <a:rPr lang="ru-RU" sz="3600" b="1" i="1" kern="0" dirty="0" err="1" smtClean="0">
                <a:latin typeface="SL_Times New Roman" pitchFamily="18" charset="0"/>
              </a:rPr>
              <a:t>Мубаракова</a:t>
            </a:r>
            <a:r>
              <a:rPr lang="ru-RU" sz="3600" b="1" i="1" kern="0" dirty="0" smtClean="0">
                <a:latin typeface="SL_Times New Roman" pitchFamily="18" charset="0"/>
              </a:rPr>
              <a:t> </a:t>
            </a:r>
            <a:r>
              <a:rPr lang="ru-RU" sz="3600" b="1" i="1" kern="0" dirty="0" err="1" smtClean="0">
                <a:latin typeface="SL_Times New Roman" pitchFamily="18" charset="0"/>
              </a:rPr>
              <a:t>Рамиля</a:t>
            </a:r>
            <a:r>
              <a:rPr lang="ru-RU" sz="3600" b="1" i="1" kern="0" dirty="0" smtClean="0">
                <a:latin typeface="SL_Times New Roman" pitchFamily="18" charset="0"/>
              </a:rPr>
              <a:t> </a:t>
            </a:r>
            <a:r>
              <a:rPr lang="ru-RU" sz="3600" b="1" i="1" kern="0" dirty="0" err="1" smtClean="0">
                <a:latin typeface="SL_Times New Roman" pitchFamily="18" charset="0"/>
              </a:rPr>
              <a:t>Гилемхановича</a:t>
            </a:r>
            <a:endParaRPr lang="ru-RU" sz="3600" b="1" i="1" kern="0" dirty="0">
              <a:latin typeface="SL_Times New Roman" pitchFamily="18" charset="0"/>
            </a:endParaRPr>
          </a:p>
        </p:txBody>
      </p:sp>
      <p:pic>
        <p:nvPicPr>
          <p:cNvPr id="8" name="Picture 10" descr="C:\Documents and Settings\user15\Мои документы\Мои рисунки\30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" y="404664"/>
            <a:ext cx="863600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C:\Documents and Settings\user15\Рабочий стол\Истории школ\логотип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-1"/>
            <a:ext cx="2880320" cy="1824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19418"/>
      </p:ext>
    </p:extLst>
  </p:cSld>
  <p:clrMapOvr>
    <a:masterClrMapping/>
  </p:clrMapOvr>
  <p:transition advClick="0" advTm="7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2488" y="1484784"/>
            <a:ext cx="7845425" cy="4392141"/>
          </a:xfrm>
        </p:spPr>
        <p:txBody>
          <a:bodyPr/>
          <a:lstStyle/>
          <a:p>
            <a:r>
              <a:rPr lang="tt-RU" dirty="0"/>
              <a:t>11. Прибор для получения назов со штативом, 2 шт.</a:t>
            </a:r>
            <a:endParaRPr lang="ru-RU" dirty="0"/>
          </a:p>
          <a:p>
            <a:r>
              <a:rPr lang="tt-RU" dirty="0"/>
              <a:t>12. Столик подъемный (химия, физика), 2 шт.</a:t>
            </a:r>
            <a:endParaRPr lang="ru-RU" dirty="0"/>
          </a:p>
          <a:p>
            <a:r>
              <a:rPr lang="tt-RU" dirty="0"/>
              <a:t>13. Штатив демонстрационный, 4 шт.</a:t>
            </a:r>
            <a:endParaRPr lang="ru-RU" dirty="0"/>
          </a:p>
          <a:p>
            <a:r>
              <a:rPr lang="tt-RU" dirty="0"/>
              <a:t>14. Аппарат для проведения химических реакций со штативом, 1 шт.</a:t>
            </a:r>
            <a:endParaRPr lang="ru-RU" dirty="0"/>
          </a:p>
          <a:p>
            <a:r>
              <a:rPr lang="tt-RU" dirty="0"/>
              <a:t>15. Набор электролиза демонстрационный, 1 шт.</a:t>
            </a:r>
            <a:endParaRPr lang="ru-RU" dirty="0"/>
          </a:p>
          <a:p>
            <a:r>
              <a:rPr lang="tt-RU" dirty="0"/>
              <a:t>16. Прибор для опытов по химии с электрическим током (лабораторный), 1 шт.</a:t>
            </a:r>
            <a:endParaRPr lang="ru-RU" dirty="0"/>
          </a:p>
          <a:p>
            <a:r>
              <a:rPr lang="tt-RU" dirty="0"/>
              <a:t>17. Прибор для иллюстрации закона сохранения массы вещества. 1 шт.</a:t>
            </a:r>
            <a:endParaRPr lang="ru-RU" dirty="0"/>
          </a:p>
          <a:p>
            <a:r>
              <a:rPr lang="tt-RU" dirty="0"/>
              <a:t>18. Установка для перегонки веществ, 1 шт.</a:t>
            </a:r>
            <a:endParaRPr lang="ru-RU" dirty="0"/>
          </a:p>
          <a:p>
            <a:r>
              <a:rPr lang="tt-RU" dirty="0"/>
              <a:t>19. Прибор для получения газов, 1 шт.</a:t>
            </a:r>
            <a:endParaRPr lang="ru-RU" dirty="0"/>
          </a:p>
          <a:p>
            <a:r>
              <a:rPr lang="tt-RU" dirty="0"/>
              <a:t>20. Бана комбинированная лабораторная, 1 шт.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E13299-1300-4D75-842E-50AC6B75C0E5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93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84784"/>
            <a:ext cx="8374385" cy="4392141"/>
          </a:xfrm>
        </p:spPr>
        <p:txBody>
          <a:bodyPr/>
          <a:lstStyle/>
          <a:p>
            <a:r>
              <a:rPr lang="tt-RU" dirty="0"/>
              <a:t>21. Комплек термометров, 1 шт.</a:t>
            </a:r>
            <a:endParaRPr lang="ru-RU" dirty="0"/>
          </a:p>
          <a:p>
            <a:r>
              <a:rPr lang="tt-RU" dirty="0"/>
              <a:t>22. Источник постоянного и переменного напряжения, 1 шт.</a:t>
            </a:r>
            <a:endParaRPr lang="ru-RU" dirty="0"/>
          </a:p>
          <a:p>
            <a:r>
              <a:rPr lang="tt-RU" dirty="0"/>
              <a:t>23. Манометр жидкостной демонстрационный, 1 шт.</a:t>
            </a:r>
            <a:endParaRPr lang="ru-RU" dirty="0"/>
          </a:p>
          <a:p>
            <a:r>
              <a:rPr lang="tt-RU" dirty="0"/>
              <a:t>24. Камертон на резонансном ящике, 1 шт.</a:t>
            </a:r>
            <a:endParaRPr lang="ru-RU" dirty="0"/>
          </a:p>
          <a:p>
            <a:r>
              <a:rPr lang="tt-RU" dirty="0"/>
              <a:t>25. Насос вакуумный с электроприводом, 1 шт.</a:t>
            </a:r>
            <a:endParaRPr lang="ru-RU" dirty="0"/>
          </a:p>
          <a:p>
            <a:r>
              <a:rPr lang="tt-RU" dirty="0"/>
              <a:t>26. Тарелка вакуумная, 1 шт.</a:t>
            </a:r>
            <a:endParaRPr lang="ru-RU" dirty="0"/>
          </a:p>
          <a:p>
            <a:r>
              <a:rPr lang="tt-RU" dirty="0"/>
              <a:t>27. Ведерко Архимеда, 1 шт.</a:t>
            </a:r>
            <a:endParaRPr lang="ru-RU" dirty="0"/>
          </a:p>
          <a:p>
            <a:r>
              <a:rPr lang="tt-RU" dirty="0"/>
              <a:t>28. Огниво воздушное, 1 шт.</a:t>
            </a:r>
            <a:endParaRPr lang="ru-RU" dirty="0"/>
          </a:p>
          <a:p>
            <a:r>
              <a:rPr lang="tt-RU" dirty="0"/>
              <a:t>29. Прибор для демонстрации давления в жидкости, 1 шт.</a:t>
            </a:r>
            <a:endParaRPr lang="ru-RU" dirty="0"/>
          </a:p>
          <a:p>
            <a:r>
              <a:rPr lang="tt-RU" dirty="0"/>
              <a:t>30. Прибор для демострации атмосферного давления(магдербургские полушария), 1 шт.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E13299-1300-4D75-842E-50AC6B75C0E5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17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518401" cy="3927475"/>
          </a:xfrm>
        </p:spPr>
        <p:txBody>
          <a:bodyPr/>
          <a:lstStyle/>
          <a:p>
            <a:r>
              <a:rPr lang="tt-RU" sz="1800" dirty="0"/>
              <a:t>31. Набор тел равного объема,  1 шт.</a:t>
            </a:r>
            <a:endParaRPr lang="ru-RU" sz="1800" dirty="0"/>
          </a:p>
          <a:p>
            <a:r>
              <a:rPr lang="tt-RU" sz="1800" dirty="0"/>
              <a:t>32. Набор тел равной массы, 1 шт.</a:t>
            </a:r>
            <a:endParaRPr lang="ru-RU" sz="1800" dirty="0"/>
          </a:p>
          <a:p>
            <a:r>
              <a:rPr lang="tt-RU" sz="1800" dirty="0"/>
              <a:t>33. Сосуды сообщающиеся, 1 шт.</a:t>
            </a:r>
            <a:endParaRPr lang="ru-RU" sz="1800" dirty="0"/>
          </a:p>
          <a:p>
            <a:r>
              <a:rPr lang="tt-RU" sz="1800" dirty="0"/>
              <a:t>34. Трубка Ньютона, 1 шт.</a:t>
            </a:r>
            <a:endParaRPr lang="ru-RU" sz="1800" dirty="0"/>
          </a:p>
          <a:p>
            <a:r>
              <a:rPr lang="tt-RU" sz="1800" dirty="0"/>
              <a:t>35. Шар Паскаля, 1 шт.</a:t>
            </a:r>
            <a:endParaRPr lang="ru-RU" sz="1800" dirty="0"/>
          </a:p>
          <a:p>
            <a:r>
              <a:rPr lang="tt-RU" sz="1800" dirty="0"/>
              <a:t>36. Шар с кольцом, 1 шт.</a:t>
            </a:r>
            <a:endParaRPr lang="ru-RU" sz="1800" dirty="0"/>
          </a:p>
          <a:p>
            <a:r>
              <a:rPr lang="tt-RU" sz="1800" dirty="0"/>
              <a:t>37. Цилиндры свинцовые со стругом, 1 шт.</a:t>
            </a:r>
            <a:endParaRPr lang="ru-RU" sz="1800" dirty="0"/>
          </a:p>
          <a:p>
            <a:r>
              <a:rPr lang="tt-RU" sz="1800" dirty="0"/>
              <a:t>38. Прибор ленца, 1 шт.</a:t>
            </a:r>
            <a:endParaRPr lang="ru-RU" sz="1800" dirty="0"/>
          </a:p>
          <a:p>
            <a:r>
              <a:rPr lang="tt-RU" sz="1800" dirty="0"/>
              <a:t>39. Стрелки магнитные на штативах, 1 шт.</a:t>
            </a:r>
            <a:endParaRPr lang="ru-RU" sz="1800" dirty="0"/>
          </a:p>
          <a:p>
            <a:r>
              <a:rPr lang="tt-RU" sz="1800" dirty="0"/>
              <a:t>40. Набор демонстрационный “Электростатика”,  1 шт.</a:t>
            </a:r>
            <a:endParaRPr lang="ru-RU" sz="1800" dirty="0"/>
          </a:p>
          <a:p>
            <a:r>
              <a:rPr lang="tt-RU" sz="1800" dirty="0"/>
              <a:t>41. Машина электрофорная, 1 шт.</a:t>
            </a:r>
            <a:endParaRPr lang="ru-RU" sz="1800" dirty="0"/>
          </a:p>
          <a:p>
            <a:r>
              <a:rPr lang="tt-RU" sz="1800" dirty="0"/>
              <a:t>42. Набор расходных материалов по физике, химии и биологии для проведения опытов, 2 шт.</a:t>
            </a:r>
            <a:endParaRPr lang="ru-RU" sz="1800" dirty="0"/>
          </a:p>
          <a:p>
            <a:r>
              <a:rPr lang="tt-RU" sz="1800" dirty="0"/>
              <a:t>43. Набор расходных материалов по химии для проведения опытов, 1 шт.</a:t>
            </a:r>
            <a:endParaRPr lang="ru-RU" sz="1800" dirty="0"/>
          </a:p>
          <a:p>
            <a:r>
              <a:rPr lang="tt-RU" sz="1800" dirty="0"/>
              <a:t>44. Набор магнитов демонстрационных, 1 шт.</a:t>
            </a:r>
            <a:endParaRPr lang="ru-RU" sz="1800" dirty="0"/>
          </a:p>
          <a:p>
            <a:r>
              <a:rPr lang="tt-RU" sz="1800" dirty="0"/>
              <a:t>45. Комплект проводов, 1 шт.</a:t>
            </a:r>
            <a:endParaRPr lang="ru-RU" sz="1800" dirty="0"/>
          </a:p>
          <a:p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E13299-1300-4D75-842E-50AC6B75C0E5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98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22" y="93525"/>
            <a:ext cx="2470270" cy="32936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43808" y="476672"/>
            <a:ext cx="6048672" cy="2738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SL_Times New Roman"/>
                <a:ea typeface="Microsoft JhengHei" panose="020B0604030504040204" pitchFamily="34" charset="-120"/>
              </a:rPr>
              <a:t> Центр «Точка роста» создан для формирования условий повышения качества общего образования, в том числе за счет обновления учебных помещений, приобретения современного оборудования, повышения квалификации педагогических работников и расширения практического содержания реализуемых образовательных программ. В рамках этого проекта в школе обновлены кабинеты химии, биологии и физики. </a:t>
            </a:r>
            <a:endParaRPr lang="ru-RU" dirty="0">
              <a:effectLst/>
              <a:latin typeface="SL_Times New Roman"/>
              <a:ea typeface="Microsoft JhengHei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9522" y="3645024"/>
            <a:ext cx="5360346" cy="3330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SL_Times New Roman"/>
                <a:ea typeface="Microsoft JhengHei" panose="020B0604030504040204" pitchFamily="34" charset="-120"/>
                <a:cs typeface="Times New Roman" panose="02020603050405020304" pitchFamily="18" charset="0"/>
              </a:rPr>
              <a:t>Благодаря этому у каждого обучающегося появилась возможность </a:t>
            </a:r>
            <a:r>
              <a:rPr lang="ru-RU" dirty="0" smtClean="0">
                <a:latin typeface="SL_Times New Roman"/>
                <a:ea typeface="Microsoft JhengHei" panose="020B0604030504040204" pitchFamily="34" charset="-120"/>
                <a:cs typeface="Times New Roman" panose="02020603050405020304" pitchFamily="18" charset="0"/>
              </a:rPr>
              <a:t>по-новому осваивать </a:t>
            </a:r>
            <a:r>
              <a:rPr lang="ru-RU" dirty="0">
                <a:latin typeface="SL_Times New Roman"/>
                <a:ea typeface="Microsoft JhengHei" panose="020B0604030504040204" pitchFamily="34" charset="-120"/>
                <a:cs typeface="Times New Roman" panose="02020603050405020304" pitchFamily="18" charset="0"/>
              </a:rPr>
              <a:t>предметные области «Физика», «Химия», «Биология» по общеобразовательным программам. Сегодня вашему вниманию  </a:t>
            </a:r>
            <a:r>
              <a:rPr lang="ru-RU" dirty="0" smtClean="0">
                <a:latin typeface="SL_Times New Roman"/>
                <a:ea typeface="Microsoft JhengHei" panose="020B0604030504040204" pitchFamily="34" charset="-120"/>
                <a:cs typeface="Times New Roman" panose="02020603050405020304" pitchFamily="18" charset="0"/>
              </a:rPr>
              <a:t>был </a:t>
            </a:r>
            <a:r>
              <a:rPr lang="ru-RU" dirty="0">
                <a:latin typeface="SL_Times New Roman"/>
                <a:ea typeface="Microsoft JhengHei" panose="020B0604030504040204" pitchFamily="34" charset="-120"/>
                <a:cs typeface="Times New Roman" panose="02020603050405020304" pitchFamily="18" charset="0"/>
              </a:rPr>
              <a:t>представлен урок биологии в 5 классе по теме: «Строение клетки и приготовление микропрепарата кожицы лука». Учащиеся покажут практические возможности использования нового цифрового оборудования.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9455" y="3861048"/>
            <a:ext cx="2976330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04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latin typeface="SL_Times New Roman"/>
                <a:ea typeface="Microsoft JhengHei" panose="020B0604030504040204" pitchFamily="34" charset="-120"/>
                <a:cs typeface="Times New Roman" panose="02020603050405020304" pitchFamily="18" charset="0"/>
              </a:rPr>
              <a:t>Урок биологии на тему:</a:t>
            </a:r>
            <a:br>
              <a:rPr lang="ru-RU" sz="2800" dirty="0" smtClean="0">
                <a:latin typeface="SL_Times New Roman"/>
                <a:ea typeface="Microsoft JhengHei" panose="020B0604030504040204" pitchFamily="34" charset="-120"/>
                <a:cs typeface="Times New Roman" panose="02020603050405020304" pitchFamily="18" charset="0"/>
              </a:rPr>
            </a:br>
            <a:r>
              <a:rPr lang="ru-RU" sz="2800" dirty="0" smtClean="0">
                <a:latin typeface="SL_Times New Roman"/>
                <a:ea typeface="Microsoft JhengHei" panose="020B0604030504040204" pitchFamily="34" charset="-120"/>
                <a:cs typeface="Times New Roman" panose="02020603050405020304" pitchFamily="18" charset="0"/>
              </a:rPr>
              <a:t>«Строение </a:t>
            </a:r>
            <a:r>
              <a:rPr lang="ru-RU" sz="2800" dirty="0">
                <a:latin typeface="SL_Times New Roman"/>
                <a:ea typeface="Microsoft JhengHei" panose="020B0604030504040204" pitchFamily="34" charset="-120"/>
                <a:cs typeface="Times New Roman" panose="02020603050405020304" pitchFamily="18" charset="0"/>
              </a:rPr>
              <a:t>клетки и приготовление микропрепарата кожицы лука».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85"/>
          <a:stretch/>
        </p:blipFill>
        <p:spPr>
          <a:xfrm>
            <a:off x="914400" y="4220372"/>
            <a:ext cx="3190011" cy="20148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31"/>
          <a:stretch/>
        </p:blipFill>
        <p:spPr>
          <a:xfrm rot="16200000">
            <a:off x="5421888" y="3373554"/>
            <a:ext cx="2088232" cy="36439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770660" y="405085"/>
            <a:ext cx="2206875" cy="466909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596983"/>
            <a:ext cx="1684564" cy="224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7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87824" y="272894"/>
            <a:ext cx="59629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 применением датчиков рН было проведено внеурочное занятие по химии с учащимися 7 класса на тему «Индикаторные свойства некоторых растений». Цель занятия – создать условия для формирования у обучающихся познавательных универсальных учебных действий, умений проводить простейшие исследования, навыка составлять отчет о работе и делать выводы. </a:t>
            </a: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72895"/>
            <a:ext cx="2259068" cy="30120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380996"/>
            <a:ext cx="2434520" cy="324602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83568" y="3645024"/>
            <a:ext cx="51845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течение занятия ученики определяли среду широко используемых в быту различных веществ. При этом они пользовались заранее заготовленными  природными индикаторами, универсальной индикаторной бумагой. А с помощью датчика рН они получали  более точные количественные сведения о среде конкретных растворов.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55605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5888"/>
            <a:ext cx="8964488" cy="1143000"/>
          </a:xfrm>
        </p:spPr>
        <p:txBody>
          <a:bodyPr/>
          <a:lstStyle/>
          <a:p>
            <a:pPr algn="ctr"/>
            <a:r>
              <a:rPr lang="ru-RU" sz="2800" dirty="0"/>
              <a:t>В</a:t>
            </a:r>
            <a:r>
              <a:rPr lang="ru-RU" sz="2800" dirty="0" smtClean="0"/>
              <a:t>неурочное </a:t>
            </a:r>
            <a:r>
              <a:rPr lang="ru-RU" sz="2800" dirty="0"/>
              <a:t>занятие по химии </a:t>
            </a:r>
            <a:r>
              <a:rPr lang="ru-RU" sz="2800" dirty="0" smtClean="0"/>
              <a:t>на тему </a:t>
            </a:r>
            <a:br>
              <a:rPr lang="ru-RU" sz="2800" dirty="0" smtClean="0"/>
            </a:br>
            <a:r>
              <a:rPr lang="ru-RU" sz="2800" dirty="0" smtClean="0"/>
              <a:t>«</a:t>
            </a:r>
            <a:r>
              <a:rPr lang="ru-RU" sz="2800" dirty="0"/>
              <a:t>Индикаторные свойства некоторых растений».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0803" t="50" r="4542" b="20483"/>
          <a:stretch/>
        </p:blipFill>
        <p:spPr>
          <a:xfrm>
            <a:off x="323528" y="1628800"/>
            <a:ext cx="3816424" cy="20142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261" t="763" r="2138" b="9305"/>
          <a:stretch/>
        </p:blipFill>
        <p:spPr>
          <a:xfrm>
            <a:off x="4716016" y="1628800"/>
            <a:ext cx="3888432" cy="20783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5362" t="4235" r="2963" b="6825"/>
          <a:stretch/>
        </p:blipFill>
        <p:spPr>
          <a:xfrm>
            <a:off x="395536" y="3861048"/>
            <a:ext cx="3744416" cy="20424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3232" t="4892" r="3232" b="14371"/>
          <a:stretch/>
        </p:blipFill>
        <p:spPr>
          <a:xfrm>
            <a:off x="4785808" y="3865495"/>
            <a:ext cx="3816424" cy="2037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37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59632" y="1484784"/>
            <a:ext cx="7128792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2021 году МБОУ «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Большешинарская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СОШ» вошла в реализацию проекта «500+», целью которого является повышение качества образования в школах с низкими образовательными результатами обучающихся. Работа по проекту ведется в соответствии с методикой оказания адресной методической помощи общеобразовательным организациям, имеющим низкие образовательные результаты обучающихся.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Методом анкетирования среди обучающихся, родителей (законных представителей), педагогического коллектива определены рисковые профили школы, над которыми предстоит работать в течение года.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Низкая учебная мотивация обучающихся.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Высокая доля обучающихся с рисками учебной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неуспешности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основе проведенного анализа, рабочая группа наметила направления, на основе которых сформированы меры по повышению качества образования в школе.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15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</a:t>
            </a:r>
            <a:r>
              <a:rPr lang="ru-RU" dirty="0" smtClean="0"/>
              <a:t>рок русского языка тему: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«Определенно-личные предложения».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986" t="5912" r="3606" b="8361"/>
          <a:stretch/>
        </p:blipFill>
        <p:spPr>
          <a:xfrm>
            <a:off x="395536" y="1613366"/>
            <a:ext cx="3960440" cy="20882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4651" t="3256" r="3609" b="4960"/>
          <a:stretch/>
        </p:blipFill>
        <p:spPr>
          <a:xfrm>
            <a:off x="5015946" y="1651302"/>
            <a:ext cx="3672408" cy="20657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4211" t="4994" r="3129" b="7609"/>
          <a:stretch/>
        </p:blipFill>
        <p:spPr>
          <a:xfrm>
            <a:off x="5053700" y="4124290"/>
            <a:ext cx="3624507" cy="21506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6" y="4048305"/>
            <a:ext cx="3960440" cy="222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88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4624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Педагогический коллектив нашей школы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95"/>
          <a:stretch/>
        </p:blipFill>
        <p:spPr>
          <a:xfrm>
            <a:off x="921938" y="1772816"/>
            <a:ext cx="7234867" cy="3627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45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10127"/>
            <a:ext cx="4896544" cy="1143000"/>
          </a:xfrm>
        </p:spPr>
        <p:txBody>
          <a:bodyPr/>
          <a:lstStyle/>
          <a:p>
            <a:r>
              <a:rPr lang="ru-RU" sz="4800" dirty="0" smtClean="0"/>
              <a:t>История школы</a:t>
            </a:r>
            <a:endParaRPr lang="ru-RU" sz="4800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7" t="13836" r="19008" b="32076"/>
          <a:stretch/>
        </p:blipFill>
        <p:spPr bwMode="auto">
          <a:xfrm>
            <a:off x="395536" y="1473756"/>
            <a:ext cx="3312368" cy="21712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 descr="20190909_16313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36" y="3861048"/>
            <a:ext cx="3294568" cy="2473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95936" y="1412776"/>
            <a:ext cx="4824536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t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Первое </a:t>
            </a:r>
            <a:r>
              <a:rPr lang="tt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здание начальной школы в селе Большие Шинар открылось в 1917 году. И с тех пор, перезжая из здания в здание, обновляясь, меняясь, школа работает бесперебойно.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2007 году  построена двухэтажная замечательная школа со всеми удобствами. Она носит имя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Асхата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Ахунзянова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долгие годы работал директором школы, более 40 лет своей жизни посвятил детям, и был награжден орденом Ленина и орденом Красного знамени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/>
              <a:t> </a:t>
            </a:r>
          </a:p>
          <a:p>
            <a:pPr indent="449580" algn="just">
              <a:spcAft>
                <a:spcPts val="0"/>
              </a:spcAft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9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/>
          <p:cNvSpPr txBox="1">
            <a:spLocks/>
          </p:cNvSpPr>
          <p:nvPr/>
        </p:nvSpPr>
        <p:spPr>
          <a:xfrm>
            <a:off x="323528" y="1888232"/>
            <a:ext cx="8640960" cy="1828800"/>
          </a:xfrm>
          <a:prstGeom prst="rect">
            <a:avLst/>
          </a:prstGeom>
        </p:spPr>
        <p:txBody>
          <a:bodyPr/>
          <a:lstStyle>
            <a:lvl1pPr eaLnBrk="0" hangingPunct="0">
              <a:defRPr sz="3200" b="1">
                <a:solidFill>
                  <a:schemeClr val="tx1"/>
                </a:solidFill>
                <a:latin typeface="Palatino Linotype" pitchFamily="18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algn="ctr" eaLnBrk="1" hangingPunct="1"/>
            <a:r>
              <a:rPr lang="ru-RU" sz="6600" i="1" dirty="0" smtClean="0">
                <a:solidFill>
                  <a:srgbClr val="390E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pitchFamily="34" charset="0"/>
              </a:rPr>
              <a:t>Спасибо за внимание</a:t>
            </a:r>
            <a:r>
              <a:rPr lang="tt-RU" sz="4800" i="1" dirty="0" smtClean="0">
                <a:solidFill>
                  <a:srgbClr val="390E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pitchFamily="34" charset="0"/>
              </a:rPr>
              <a:t>!</a:t>
            </a:r>
            <a:endParaRPr lang="ru-RU" sz="4800" i="1" dirty="0" smtClean="0">
              <a:solidFill>
                <a:srgbClr val="390EB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pitchFamily="34" charset="0"/>
            </a:endParaRPr>
          </a:p>
        </p:txBody>
      </p:sp>
      <p:pic>
        <p:nvPicPr>
          <p:cNvPr id="5" name="Picture 10" descr="C:\Documents and Settings\user15\Мои документы\Мои рисунки\30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" y="404664"/>
            <a:ext cx="863600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Documents and Settings\user15\Рабочий стол\Истории школ\логотип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-1"/>
            <a:ext cx="2880320" cy="1824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047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97768"/>
            <a:ext cx="8229600" cy="1143000"/>
          </a:xfrm>
        </p:spPr>
        <p:txBody>
          <a:bodyPr/>
          <a:lstStyle/>
          <a:p>
            <a:pPr algn="ctr"/>
            <a:r>
              <a:rPr lang="ru-RU" sz="4000" b="1" dirty="0"/>
              <a:t>Особенности </a:t>
            </a:r>
            <a:r>
              <a:rPr lang="ru-RU" sz="4000" b="1" dirty="0" smtClean="0"/>
              <a:t>школы</a:t>
            </a:r>
            <a:endParaRPr lang="ru-RU" sz="4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02" y="3107978"/>
            <a:ext cx="1988156" cy="14834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9576" r="-1675"/>
          <a:stretch/>
        </p:blipFill>
        <p:spPr>
          <a:xfrm>
            <a:off x="2416211" y="3849713"/>
            <a:ext cx="2276367" cy="20995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211" y="1700808"/>
            <a:ext cx="2155789" cy="158654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02" y="4698233"/>
            <a:ext cx="2019865" cy="1514899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5004048" y="1700808"/>
            <a:ext cx="396044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На </a:t>
            </a:r>
            <a:r>
              <a:rPr lang="ru-RU" dirty="0"/>
              <a:t>сегодняшний день в школе работают 25 педагогических работников. Обучаются 85 учащихся из 5 населенных пунктов. С соседних деревень детей возит школьный автобус.</a:t>
            </a:r>
          </a:p>
          <a:p>
            <a:pPr algn="just"/>
            <a:r>
              <a:rPr lang="ru-RU" dirty="0"/>
              <a:t>В школе имеются все условия для получения образования и воспитания детей</a:t>
            </a:r>
            <a:r>
              <a:rPr lang="ru-RU" dirty="0" smtClean="0"/>
              <a:t>. </a:t>
            </a:r>
          </a:p>
          <a:p>
            <a:pPr algn="just"/>
            <a:r>
              <a:rPr lang="ru-RU" dirty="0" smtClean="0"/>
              <a:t>	Несмотря </a:t>
            </a:r>
            <a:r>
              <a:rPr lang="ru-RU" dirty="0"/>
              <a:t>на малочисленность контингента учащихся, мы предлагаем достойный выбор направлений дополнительного образования: музыкальное творчество, спортивные секции, </a:t>
            </a:r>
            <a:r>
              <a:rPr lang="ru-RU" dirty="0" err="1"/>
              <a:t>судомоделирование</a:t>
            </a:r>
            <a:r>
              <a:rPr lang="ru-RU" dirty="0"/>
              <a:t>, хореография, шахматы.</a:t>
            </a:r>
          </a:p>
          <a:p>
            <a:pPr algn="just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04" y="1506400"/>
            <a:ext cx="2005253" cy="150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66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04662"/>
            <a:ext cx="2253621" cy="30048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398" y="404663"/>
            <a:ext cx="2253621" cy="300482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529" y="3501008"/>
            <a:ext cx="3805738" cy="285430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148064" y="1628800"/>
            <a:ext cx="380809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	Ученик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нашей школы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Мухаметов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Инсаф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стал лауреатом премии Президента Российской Федерации по поддержке талантливой  молодежи в рамках приоритетного национального проекта «Образование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».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	Наши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ученики занимают призовые места по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судомоделированию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, национальной и вольной борьбе. Сулейманова Дина несколько лет подряд занимает призовые места на заключительном этапе  республиканской олимпиады по татарскому языку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065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078" y="3894239"/>
            <a:ext cx="2200026" cy="113655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068786"/>
            <a:ext cx="1225155" cy="1633541"/>
          </a:xfrm>
          <a:prstGeom prst="rect">
            <a:avLst/>
          </a:prstGeom>
        </p:spPr>
      </p:pic>
      <p:pic>
        <p:nvPicPr>
          <p:cNvPr id="15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8" t="21986" r="41338" b="21986"/>
          <a:stretch>
            <a:fillRect/>
          </a:stretch>
        </p:blipFill>
        <p:spPr bwMode="auto">
          <a:xfrm>
            <a:off x="4021561" y="5283909"/>
            <a:ext cx="1607194" cy="1190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8" t="20586" r="41338" b="19185"/>
          <a:stretch>
            <a:fillRect/>
          </a:stretch>
        </p:blipFill>
        <p:spPr bwMode="auto">
          <a:xfrm>
            <a:off x="7411284" y="5283909"/>
            <a:ext cx="1517550" cy="1209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1505" y="3820032"/>
            <a:ext cx="1594991" cy="1196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395" y="3852060"/>
            <a:ext cx="1594909" cy="1196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511" y="5190449"/>
            <a:ext cx="1728365" cy="1296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Рисунок 1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8" t="17786" r="41338" b="18192"/>
          <a:stretch/>
        </p:blipFill>
        <p:spPr bwMode="auto">
          <a:xfrm>
            <a:off x="5773396" y="5194411"/>
            <a:ext cx="1528377" cy="1292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80609" y="0"/>
            <a:ext cx="8788556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Такие показатели – результат педагогического мастерства, системной работы по выявлению, поддержке и развитию талантов. Можно уверенно сказать, что и в сельской школе есть возможности для индивидуального роста ученика, есть квалифицированные кадры, которые способствуют самореализации и карьерному развитию учеников.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20" y="4242388"/>
            <a:ext cx="1196173" cy="165490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881058"/>
            <a:ext cx="1636705" cy="122752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7" r="21407"/>
          <a:stretch/>
        </p:blipFill>
        <p:spPr>
          <a:xfrm>
            <a:off x="5664052" y="2217935"/>
            <a:ext cx="2004292" cy="136668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87" b="9583"/>
          <a:stretch/>
        </p:blipFill>
        <p:spPr>
          <a:xfrm>
            <a:off x="4254254" y="2344983"/>
            <a:ext cx="1253850" cy="129614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54" b="10200"/>
          <a:stretch/>
        </p:blipFill>
        <p:spPr>
          <a:xfrm>
            <a:off x="2540310" y="2353253"/>
            <a:ext cx="1599642" cy="136815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20" y="2240668"/>
            <a:ext cx="1051803" cy="1400459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027" y="2217935"/>
            <a:ext cx="1005579" cy="1340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79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338" y="2545233"/>
            <a:ext cx="936104" cy="13232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86" y="815467"/>
            <a:ext cx="1040853" cy="15841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314" y="842762"/>
            <a:ext cx="980021" cy="14155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908720"/>
            <a:ext cx="965974" cy="1395296"/>
          </a:xfrm>
          <a:prstGeom prst="rect">
            <a:avLst/>
          </a:prstGeom>
        </p:spPr>
      </p:pic>
      <p:pic>
        <p:nvPicPr>
          <p:cNvPr id="10" name="Рисунок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0" b="13558"/>
          <a:stretch/>
        </p:blipFill>
        <p:spPr bwMode="auto">
          <a:xfrm>
            <a:off x="178970" y="2534559"/>
            <a:ext cx="1092702" cy="13011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8478" y="2657216"/>
            <a:ext cx="1259727" cy="8966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085" y="2657216"/>
            <a:ext cx="1251073" cy="9358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Алина\Desktop\IMG_20210204_092558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6" r="5367"/>
          <a:stretch/>
        </p:blipFill>
        <p:spPr bwMode="auto">
          <a:xfrm rot="16200000">
            <a:off x="5194074" y="4130566"/>
            <a:ext cx="920568" cy="14037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Алина\Desktop\IMG_20210204_092605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37" y="4111891"/>
            <a:ext cx="1080851" cy="14411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Рисунок 4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1" t="9912" r="15861" b="5119"/>
          <a:stretch/>
        </p:blipFill>
        <p:spPr>
          <a:xfrm>
            <a:off x="3578570" y="906192"/>
            <a:ext cx="917535" cy="1352156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6" t="8388" r="9376" b="7717"/>
          <a:stretch/>
        </p:blipFill>
        <p:spPr>
          <a:xfrm>
            <a:off x="5591067" y="2488169"/>
            <a:ext cx="1081831" cy="1406379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2" t="5895" r="9228" b="4242"/>
          <a:stretch/>
        </p:blipFill>
        <p:spPr>
          <a:xfrm>
            <a:off x="6851077" y="2426938"/>
            <a:ext cx="961396" cy="1405117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29" r="19077" b="8961"/>
          <a:stretch/>
        </p:blipFill>
        <p:spPr>
          <a:xfrm>
            <a:off x="6890938" y="914770"/>
            <a:ext cx="931654" cy="1311492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9" t="7072" r="14098" b="5074"/>
          <a:stretch/>
        </p:blipFill>
        <p:spPr>
          <a:xfrm>
            <a:off x="5882826" y="914770"/>
            <a:ext cx="874328" cy="1311492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6" t="2941" r="7739"/>
          <a:stretch/>
        </p:blipFill>
        <p:spPr>
          <a:xfrm>
            <a:off x="4730698" y="921650"/>
            <a:ext cx="923660" cy="138965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2511667"/>
            <a:ext cx="960415" cy="128055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372" y="4035726"/>
            <a:ext cx="1137974" cy="15172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201"/>
          <a:stretch/>
        </p:blipFill>
        <p:spPr>
          <a:xfrm>
            <a:off x="6640530" y="3999871"/>
            <a:ext cx="1978600" cy="176226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6" r="13399"/>
          <a:stretch/>
        </p:blipFill>
        <p:spPr>
          <a:xfrm>
            <a:off x="2877708" y="4281912"/>
            <a:ext cx="1800201" cy="110109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87"/>
          <a:stretch/>
        </p:blipFill>
        <p:spPr>
          <a:xfrm>
            <a:off x="2426442" y="842762"/>
            <a:ext cx="962797" cy="1417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09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12" b="17722"/>
          <a:stretch/>
        </p:blipFill>
        <p:spPr>
          <a:xfrm>
            <a:off x="186758" y="692696"/>
            <a:ext cx="1208733" cy="12241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918" y="548680"/>
            <a:ext cx="994838" cy="13264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541" y="2448463"/>
            <a:ext cx="2354508" cy="13239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994" y="703503"/>
            <a:ext cx="2137726" cy="120148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337" y="692695"/>
            <a:ext cx="1616385" cy="12122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16" y="4125159"/>
            <a:ext cx="1698090" cy="169809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270" y="2211096"/>
            <a:ext cx="2067897" cy="154607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83" y="2183170"/>
            <a:ext cx="1201446" cy="160192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479" y="556850"/>
            <a:ext cx="1907704" cy="132645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261" y="2041190"/>
            <a:ext cx="1307931" cy="1743908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161" y="4315843"/>
            <a:ext cx="2273318" cy="127979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00" b="42650"/>
          <a:stretch/>
        </p:blipFill>
        <p:spPr>
          <a:xfrm>
            <a:off x="4806132" y="4347462"/>
            <a:ext cx="1862120" cy="16076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00" b="38450"/>
          <a:stretch/>
        </p:blipFill>
        <p:spPr>
          <a:xfrm>
            <a:off x="6922394" y="4318737"/>
            <a:ext cx="1822925" cy="1743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89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29" b="7710"/>
          <a:stretch/>
        </p:blipFill>
        <p:spPr>
          <a:xfrm>
            <a:off x="6934571" y="1258888"/>
            <a:ext cx="1970456" cy="141422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67" y="4992876"/>
            <a:ext cx="2164208" cy="161808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50" y="1382571"/>
            <a:ext cx="2107629" cy="157578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695" y="4550547"/>
            <a:ext cx="2164209" cy="1618084"/>
          </a:xfrm>
          <a:prstGeom prst="rect">
            <a:avLst/>
          </a:prstGeom>
        </p:spPr>
      </p:pic>
      <p:sp>
        <p:nvSpPr>
          <p:cNvPr id="20" name="Заголовок 1"/>
          <p:cNvSpPr>
            <a:spLocks noGrp="1"/>
          </p:cNvSpPr>
          <p:nvPr>
            <p:ph type="title"/>
          </p:nvPr>
        </p:nvSpPr>
        <p:spPr>
          <a:xfrm>
            <a:off x="490725" y="140120"/>
            <a:ext cx="8229600" cy="1143000"/>
          </a:xfrm>
        </p:spPr>
        <p:txBody>
          <a:bodyPr/>
          <a:lstStyle/>
          <a:p>
            <a:pPr algn="ctr"/>
            <a:r>
              <a:rPr lang="ru-RU" sz="4800" b="1" dirty="0" smtClean="0"/>
              <a:t>Точка роста</a:t>
            </a:r>
            <a:endParaRPr lang="ru-RU" sz="48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490744" y="1448538"/>
            <a:ext cx="4314096" cy="4918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/>
              <a:t>В рамках национального проекта «Образование» стало возможным оснащение школ современным оборудованием центра «Точка роста». Внедрение этого оборудования позволяет качественно изменить процесс обучения естественнонаучных предметов. Появляется возможность количественных наблюдений и опытов для получения достоверной информации о биологических процессах и объектах. На основе полученных экспериментальных данных обучаемые смогут самостоятельно делать выводы, обобщать результаты, выявлять закономерности, что на наш взгляд, способствует повышению мотивации обучения школьников.</a:t>
            </a: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endParaRPr lang="ru-RU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149" y="2903749"/>
            <a:ext cx="2008287" cy="1501508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29" y="3119022"/>
            <a:ext cx="2240270" cy="167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2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8374385" cy="7056784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/>
              <a:t>В рамках данного проекта была обновлена материально-техническая база в части преподавания естественнонаучных предметов, конкретнее представлено на слайде.</a:t>
            </a:r>
            <a:endParaRPr lang="ru-RU" dirty="0"/>
          </a:p>
          <a:p>
            <a:r>
              <a:rPr lang="ru-RU" sz="2000" dirty="0" smtClean="0"/>
              <a:t>1</a:t>
            </a:r>
            <a:r>
              <a:rPr lang="ru-RU" sz="2000" dirty="0"/>
              <a:t>. Цифровая лаборатория ученическая</a:t>
            </a:r>
            <a:r>
              <a:rPr lang="tt-RU" sz="2000" dirty="0"/>
              <a:t>, 2 шт </a:t>
            </a:r>
            <a:r>
              <a:rPr lang="ru-RU" sz="2000" dirty="0"/>
              <a:t>(физика, химия, биология)</a:t>
            </a:r>
          </a:p>
          <a:p>
            <a:r>
              <a:rPr lang="tt-RU" sz="2000" dirty="0"/>
              <a:t>2</a:t>
            </a:r>
            <a:r>
              <a:rPr lang="ru-RU" sz="2000" dirty="0"/>
              <a:t>. Комплект гербариев демонстрационный</a:t>
            </a:r>
            <a:r>
              <a:rPr lang="tt-RU" sz="2000" dirty="0"/>
              <a:t>, 1 шт(биология)</a:t>
            </a:r>
            <a:endParaRPr lang="ru-RU" sz="2000" dirty="0"/>
          </a:p>
          <a:p>
            <a:r>
              <a:rPr lang="tt-RU" sz="2000" dirty="0"/>
              <a:t>3</a:t>
            </a:r>
            <a:r>
              <a:rPr lang="ru-RU" sz="2000" dirty="0"/>
              <a:t>. Комплект влажных препаратов</a:t>
            </a:r>
            <a:r>
              <a:rPr lang="tt-RU" sz="2000" dirty="0"/>
              <a:t>, 1 шт (биология)</a:t>
            </a:r>
            <a:endParaRPr lang="ru-RU" sz="2000" dirty="0"/>
          </a:p>
          <a:p>
            <a:r>
              <a:rPr lang="tt-RU" sz="2000" dirty="0"/>
              <a:t>4. </a:t>
            </a:r>
            <a:r>
              <a:rPr lang="ru-RU" sz="2000" dirty="0"/>
              <a:t> комплект коллекций демонстрационный</a:t>
            </a:r>
            <a:r>
              <a:rPr lang="tt-RU" sz="2000" dirty="0"/>
              <a:t> (биология)</a:t>
            </a:r>
            <a:endParaRPr lang="ru-RU" sz="2000" dirty="0"/>
          </a:p>
          <a:p>
            <a:r>
              <a:rPr lang="tt-RU" sz="2000" dirty="0"/>
              <a:t>5</a:t>
            </a:r>
            <a:r>
              <a:rPr lang="ru-RU" sz="2000" dirty="0"/>
              <a:t>.  Комплект химических реактивов</a:t>
            </a:r>
            <a:r>
              <a:rPr lang="tt-RU" sz="2000" dirty="0"/>
              <a:t>, 1 шт</a:t>
            </a:r>
            <a:endParaRPr lang="ru-RU" sz="2000" dirty="0"/>
          </a:p>
          <a:p>
            <a:r>
              <a:rPr lang="tt-RU" sz="2000" dirty="0"/>
              <a:t>6 </a:t>
            </a:r>
            <a:r>
              <a:rPr lang="ru-RU" sz="2000" dirty="0"/>
              <a:t>. Комплект коллекций </a:t>
            </a:r>
            <a:r>
              <a:rPr lang="tt-RU" sz="2000" dirty="0"/>
              <a:t>из списка , 1 шт(Химия)</a:t>
            </a:r>
            <a:endParaRPr lang="ru-RU" sz="2000" dirty="0"/>
          </a:p>
          <a:p>
            <a:r>
              <a:rPr lang="tt-RU" sz="2000" dirty="0"/>
              <a:t>7</a:t>
            </a:r>
            <a:r>
              <a:rPr lang="ru-RU" sz="2000" dirty="0"/>
              <a:t>. Оборудование для лабораторных работ и ученических опытов (на базе комплектов ОГЭ)</a:t>
            </a:r>
            <a:r>
              <a:rPr lang="tt-RU" sz="2000" dirty="0"/>
              <a:t>,  4 шт</a:t>
            </a:r>
            <a:endParaRPr lang="ru-RU" sz="2000" dirty="0"/>
          </a:p>
          <a:p>
            <a:r>
              <a:rPr lang="tt-RU" sz="2000" dirty="0"/>
              <a:t>8. </a:t>
            </a:r>
            <a:r>
              <a:rPr lang="ru-RU" sz="2000" dirty="0"/>
              <a:t> Образовательный конструктор для практики блочного программирования с комплектом датчиков</a:t>
            </a:r>
            <a:r>
              <a:rPr lang="tt-RU" sz="2000" dirty="0"/>
              <a:t>, 1 шт</a:t>
            </a:r>
            <a:endParaRPr lang="ru-RU" sz="2000" dirty="0"/>
          </a:p>
          <a:p>
            <a:r>
              <a:rPr lang="tt-RU" sz="2000" dirty="0"/>
              <a:t>9.</a:t>
            </a:r>
            <a:r>
              <a:rPr lang="ru-RU" sz="2000" dirty="0"/>
              <a:t> Образовательный набор по механике, </a:t>
            </a:r>
            <a:r>
              <a:rPr lang="ru-RU" sz="2000" dirty="0" err="1"/>
              <a:t>мехатронике</a:t>
            </a:r>
            <a:r>
              <a:rPr lang="ru-RU" sz="2000" dirty="0"/>
              <a:t> и робототехнике</a:t>
            </a:r>
            <a:r>
              <a:rPr lang="tt-RU" sz="2000" dirty="0"/>
              <a:t>, 1 шт</a:t>
            </a:r>
            <a:endParaRPr lang="ru-RU" sz="2000" dirty="0"/>
          </a:p>
          <a:p>
            <a:r>
              <a:rPr lang="tt-RU" sz="2000" dirty="0"/>
              <a:t>10. Ноутбук (2 шт)</a:t>
            </a:r>
            <a:endParaRPr lang="ru-RU" sz="2000" dirty="0"/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88244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Оформление по умолчанию">
  <a:themeElements>
    <a:clrScheme name="1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Оформление по умолчанию">
  <a:themeElements>
    <a:clrScheme name="1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</Template>
  <TotalTime>3205</TotalTime>
  <Words>1043</Words>
  <Application>Microsoft Office PowerPoint</Application>
  <PresentationFormat>Экран (4:3)</PresentationFormat>
  <Paragraphs>81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Microsoft JhengHei</vt:lpstr>
      <vt:lpstr>Arial</vt:lpstr>
      <vt:lpstr>Calibri</vt:lpstr>
      <vt:lpstr>SL_Times New Roman</vt:lpstr>
      <vt:lpstr>Times New Roman</vt:lpstr>
      <vt:lpstr>шаблон</vt:lpstr>
      <vt:lpstr>1_Оформление по умолчанию</vt:lpstr>
      <vt:lpstr>2_Оформление по умолчанию</vt:lpstr>
      <vt:lpstr>Презентация PowerPoint</vt:lpstr>
      <vt:lpstr>История школы</vt:lpstr>
      <vt:lpstr>Особенности школы</vt:lpstr>
      <vt:lpstr>Презентация PowerPoint</vt:lpstr>
      <vt:lpstr>Презентация PowerPoint</vt:lpstr>
      <vt:lpstr>Презентация PowerPoint</vt:lpstr>
      <vt:lpstr>Презентация PowerPoint</vt:lpstr>
      <vt:lpstr>Точка роста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Урок биологии на тему: «Строение клетки и приготовление микропрепарата кожицы лука».</vt:lpstr>
      <vt:lpstr>Презентация PowerPoint</vt:lpstr>
      <vt:lpstr>Внеурочное занятие по химии на тему  «Индикаторные свойства некоторых растений».</vt:lpstr>
      <vt:lpstr>Презентация PowerPoint</vt:lpstr>
      <vt:lpstr>Урок русского языка тему:  «Определенно-личные предложения». </vt:lpstr>
      <vt:lpstr>Педагогический коллектив нашей школы</vt:lpstr>
      <vt:lpstr>Презентация PowerPoint</vt:lpstr>
    </vt:vector>
  </TitlesOfParts>
  <Company>*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Информация по Сабинскому району</dc:title>
  <dc:creator>user15</dc:creator>
  <cp:lastModifiedBy>Учетная запись Майкрософт</cp:lastModifiedBy>
  <cp:revision>226</cp:revision>
  <dcterms:created xsi:type="dcterms:W3CDTF">2013-07-10T19:02:58Z</dcterms:created>
  <dcterms:modified xsi:type="dcterms:W3CDTF">2021-11-29T05:48:14Z</dcterms:modified>
</cp:coreProperties>
</file>