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7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68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79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27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037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4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9065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7263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868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335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082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484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24F2C-2A1F-4BF9-8BCE-5B9D9650C77D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787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917050" y="215613"/>
            <a:ext cx="10058400" cy="2403348"/>
          </a:xfrm>
        </p:spPr>
        <p:txBody>
          <a:bodyPr>
            <a:norm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П</a:t>
            </a:r>
            <a: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резентация</a:t>
            </a:r>
            <a:b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 приготовлении поварами  школьной </a:t>
            </a:r>
            <a:b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столовой  горячего завтрака</a:t>
            </a:r>
            <a:b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sz="4000" b="1" i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593" y="925760"/>
            <a:ext cx="2965887" cy="18430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1379" y="2768847"/>
            <a:ext cx="5368865" cy="363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284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Питание школьника должно  быть сбалансированным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2453" y="2011680"/>
            <a:ext cx="10388048" cy="4206240"/>
          </a:xfrm>
        </p:spPr>
        <p:txBody>
          <a:bodyPr>
            <a:normAutofit/>
          </a:bodyPr>
          <a:lstStyle/>
          <a:p>
            <a:pPr marL="67310">
              <a:lnSpc>
                <a:spcPct val="100000"/>
              </a:lnSpc>
              <a:spcBef>
                <a:spcPts val="105"/>
              </a:spcBef>
            </a:pP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Для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здоровья детей</a:t>
            </a:r>
            <a:r>
              <a:rPr lang="ru-RU" sz="2400" b="1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важнейшее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значение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имеет</a:t>
            </a:r>
            <a:r>
              <a:rPr lang="ru-RU" sz="2400" b="1" i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правильное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соотношение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питательных веществ.</a:t>
            </a:r>
            <a:r>
              <a:rPr lang="ru-RU" sz="2400" b="1" i="1" spc="-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В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меню </a:t>
            </a:r>
            <a:r>
              <a:rPr lang="ru-RU" sz="2400" b="1" i="1" spc="-15" dirty="0">
                <a:solidFill>
                  <a:srgbClr val="001F5F"/>
                </a:solidFill>
                <a:latin typeface="Calibri"/>
                <a:cs typeface="Calibri"/>
              </a:rPr>
              <a:t>школьника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обязательно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должны  </a:t>
            </a:r>
            <a:r>
              <a:rPr lang="ru-RU" sz="2400" b="1" i="1" spc="-15" dirty="0">
                <a:solidFill>
                  <a:srgbClr val="001F5F"/>
                </a:solidFill>
                <a:latin typeface="Calibri"/>
                <a:cs typeface="Calibri"/>
              </a:rPr>
              <a:t>входить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продукты,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содержащие</a:t>
            </a:r>
            <a:r>
              <a:rPr lang="ru-RU" sz="2400" b="1" i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spc="-10" dirty="0" smtClean="0">
                <a:solidFill>
                  <a:srgbClr val="001F5F"/>
                </a:solidFill>
                <a:latin typeface="Calibri"/>
                <a:cs typeface="Calibri"/>
              </a:rPr>
              <a:t>только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белки,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жиры 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углеводы,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но</a:t>
            </a:r>
            <a:r>
              <a:rPr lang="ru-RU" sz="2400" b="1" i="1" spc="-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и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незаменимые</a:t>
            </a:r>
            <a:r>
              <a:rPr lang="ru-RU" sz="2400" b="1" i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аминокислоты,</a:t>
            </a:r>
            <a:endParaRPr lang="ru-RU" sz="2400" dirty="0">
              <a:latin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5"/>
              </a:spcBef>
              <a:buNone/>
            </a:pP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витамины,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некоторые</a:t>
            </a:r>
            <a:r>
              <a:rPr lang="ru-RU" sz="2400" b="1" i="1" spc="-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жирные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кислоты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,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минералы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lang="ru-RU" sz="2400" b="1" i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микроэлементы. 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Эти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компоненты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самостоятельно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не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синтезируются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организме,</a:t>
            </a:r>
            <a:r>
              <a:rPr lang="ru-RU" sz="2400" b="1" i="1" spc="-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но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spc="-10" dirty="0" smtClean="0">
                <a:solidFill>
                  <a:srgbClr val="001F5F"/>
                </a:solidFill>
                <a:latin typeface="Calibri"/>
                <a:cs typeface="Calibri"/>
              </a:rPr>
              <a:t>необходимы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для полноценного</a:t>
            </a:r>
            <a:r>
              <a:rPr lang="ru-RU" sz="2400" b="1" i="1" spc="-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развития 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детского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организма.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Соотношение  </a:t>
            </a:r>
            <a:r>
              <a:rPr lang="ru-RU" sz="2400" b="1" i="1" spc="-15" dirty="0">
                <a:solidFill>
                  <a:srgbClr val="001F5F"/>
                </a:solidFill>
                <a:latin typeface="Calibri"/>
                <a:cs typeface="Calibri"/>
              </a:rPr>
              <a:t>между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белками,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жирами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углеводами  должно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быть</a:t>
            </a:r>
            <a:r>
              <a:rPr lang="ru-RU" sz="2400" b="1" i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1:1:4.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11" y="529842"/>
            <a:ext cx="1506537" cy="96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100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Питание школьника должно  быть оптимальным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415" marR="70485" indent="0" algn="just">
              <a:lnSpc>
                <a:spcPct val="100000"/>
              </a:lnSpc>
              <a:spcBef>
                <a:spcPts val="105"/>
              </a:spcBef>
              <a:buNone/>
            </a:pP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При составлении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меню 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обязательно</a:t>
            </a:r>
            <a:r>
              <a:rPr lang="ru-RU" sz="2400" b="1" i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учитываются  потребности</a:t>
            </a:r>
            <a:r>
              <a:rPr lang="ru-RU" sz="2400" b="1" i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организма, связанных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его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ростом и  развитием, с</a:t>
            </a:r>
            <a:r>
              <a:rPr lang="ru-RU" sz="2400" b="1" i="1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изменением 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условий внешней среды,</a:t>
            </a:r>
            <a:r>
              <a:rPr lang="ru-RU" sz="2400" b="1" i="1" spc="-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повышенной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физической</a:t>
            </a:r>
            <a:r>
              <a:rPr lang="ru-RU" sz="2400" b="1" i="1" spc="-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или  эмоциональной</a:t>
            </a:r>
            <a:r>
              <a:rPr lang="ru-RU" sz="2400" b="1" i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10" dirty="0" smtClean="0">
                <a:solidFill>
                  <a:srgbClr val="001F5F"/>
                </a:solidFill>
                <a:latin typeface="Calibri"/>
                <a:cs typeface="Calibri"/>
              </a:rPr>
              <a:t>нагрузкой.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При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оптимальной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системе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питания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соблюдается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баланс </a:t>
            </a:r>
            <a:r>
              <a:rPr lang="ru-RU" sz="2400" b="1" i="1" spc="-15" dirty="0">
                <a:solidFill>
                  <a:srgbClr val="001F5F"/>
                </a:solidFill>
                <a:latin typeface="Calibri"/>
                <a:cs typeface="Calibri"/>
              </a:rPr>
              <a:t>между</a:t>
            </a:r>
            <a:r>
              <a:rPr lang="ru-RU" sz="2400" b="1" i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поступлением 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расходованием основных  пищевых</a:t>
            </a:r>
            <a:r>
              <a:rPr lang="ru-RU" sz="2400" b="1" i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веществ.</a:t>
            </a:r>
            <a:endParaRPr lang="ru-RU" sz="2400" dirty="0">
              <a:latin typeface="Calibri"/>
              <a:cs typeface="Calibri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286603"/>
            <a:ext cx="1722437" cy="11024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07" y="3771888"/>
            <a:ext cx="2475191" cy="19996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8662" y="4591770"/>
            <a:ext cx="2213040" cy="1475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2966" y="3771888"/>
            <a:ext cx="2926334" cy="20972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3723" y="3213265"/>
            <a:ext cx="3243353" cy="284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642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Калорийность рациона школьника  должна быть следующей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7-10 </a:t>
            </a:r>
            <a:r>
              <a:rPr lang="ru-RU" sz="2800" b="1" dirty="0">
                <a:solidFill>
                  <a:srgbClr val="002060"/>
                </a:solidFill>
              </a:rPr>
              <a:t>лет – 2400 ккал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14-17лет – </a:t>
            </a:r>
            <a:r>
              <a:rPr lang="ru-RU" sz="2800" b="1" dirty="0" smtClean="0">
                <a:solidFill>
                  <a:srgbClr val="002060"/>
                </a:solidFill>
              </a:rPr>
              <a:t>2600-3000ккал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Если ребенок </a:t>
            </a:r>
            <a:r>
              <a:rPr lang="ru-RU" sz="2800" b="1" dirty="0" smtClean="0">
                <a:solidFill>
                  <a:srgbClr val="002060"/>
                </a:solidFill>
              </a:rPr>
              <a:t>занимается спортом</a:t>
            </a:r>
            <a:r>
              <a:rPr lang="ru-RU" sz="2800" b="1" dirty="0">
                <a:solidFill>
                  <a:srgbClr val="002060"/>
                </a:solidFill>
              </a:rPr>
              <a:t>, он должен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получать  </a:t>
            </a:r>
            <a:r>
              <a:rPr lang="ru-RU" sz="2800" b="1" dirty="0">
                <a:solidFill>
                  <a:srgbClr val="002060"/>
                </a:solidFill>
              </a:rPr>
              <a:t>на 300-500 ккал больше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78" y="850900"/>
            <a:ext cx="1793203" cy="1147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653" y="4018045"/>
            <a:ext cx="2719052" cy="27129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4274" y="2158151"/>
            <a:ext cx="2719052" cy="344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25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2626" y="365125"/>
            <a:ext cx="9061174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Приготовление горячего завтрака  поварами школьной столовой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411" y="393903"/>
            <a:ext cx="1455737" cy="9317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9988" y="4023088"/>
            <a:ext cx="2593612" cy="25936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0"/>
          <a:stretch/>
        </p:blipFill>
        <p:spPr>
          <a:xfrm>
            <a:off x="635358" y="2318198"/>
            <a:ext cx="3554570" cy="24598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083" y="1961059"/>
            <a:ext cx="2319782" cy="41240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" t="29296" r="-1"/>
          <a:stretch/>
        </p:blipFill>
        <p:spPr>
          <a:xfrm>
            <a:off x="7554020" y="2087636"/>
            <a:ext cx="3651568" cy="193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51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411" y="393903"/>
            <a:ext cx="1455737" cy="9317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9988" y="4023088"/>
            <a:ext cx="2593612" cy="25936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12" r="255"/>
          <a:stretch/>
        </p:blipFill>
        <p:spPr>
          <a:xfrm>
            <a:off x="2063195" y="393903"/>
            <a:ext cx="2894156" cy="26264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43319" y="2357416"/>
            <a:ext cx="2499212" cy="444304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237" y="393903"/>
            <a:ext cx="4289301" cy="262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83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399" y="482600"/>
            <a:ext cx="9067800" cy="4724400"/>
          </a:xfrm>
          <a:prstGeom prst="rect">
            <a:avLst/>
          </a:prstGeom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177" y="1292471"/>
            <a:ext cx="4031087" cy="4940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6399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</TotalTime>
  <Words>155</Words>
  <Application>Microsoft Office PowerPoint</Application>
  <PresentationFormat>Широкоэкранный</PresentationFormat>
  <Paragraphs>13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Monotype Corsiva</vt:lpstr>
      <vt:lpstr>Тема Office</vt:lpstr>
      <vt:lpstr>Презентация о приготовлении поварами  школьной  столовой  горячего завтрака </vt:lpstr>
      <vt:lpstr>Питание школьника должно  быть сбалансированным</vt:lpstr>
      <vt:lpstr>Питание школьника должно  быть оптимальным</vt:lpstr>
      <vt:lpstr>Калорийность рациона школьника  должна быть следующей</vt:lpstr>
      <vt:lpstr>Приготовление горячего завтрака  поварами школьной столовой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о приготовлении поварами  школьной столовой  горячего завтрака</dc:title>
  <dc:creator>Пользователь Windows</dc:creator>
  <cp:lastModifiedBy>Учетная запись Майкрософт</cp:lastModifiedBy>
  <cp:revision>25</cp:revision>
  <dcterms:created xsi:type="dcterms:W3CDTF">2017-12-09T07:04:05Z</dcterms:created>
  <dcterms:modified xsi:type="dcterms:W3CDTF">2025-04-26T09:01:16Z</dcterms:modified>
</cp:coreProperties>
</file>