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0" r:id="rId4"/>
    <p:sldId id="271" r:id="rId5"/>
    <p:sldId id="258" r:id="rId6"/>
    <p:sldId id="259" r:id="rId7"/>
    <p:sldId id="274" r:id="rId8"/>
    <p:sldId id="260" r:id="rId9"/>
    <p:sldId id="261" r:id="rId10"/>
    <p:sldId id="269" r:id="rId11"/>
    <p:sldId id="263" r:id="rId12"/>
    <p:sldId id="266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410" y="-8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BDA0B-ECAF-43C6-BB0F-363A7B380403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6D0F1-7867-41EF-9D9F-43BDC705C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9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6D0F1-7867-41EF-9D9F-43BDC705CE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9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8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4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2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46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3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6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5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22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5046F-FA55-432E-A102-30E73421FEB7}" type="datetimeFigureOut">
              <a:rPr lang="ru-RU" smtClean="0"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1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6264696"/>
          </a:xfr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АСПЕКТЫ ПРОТИВОДЕЙСТВИЯ КОРРУПЦИИ И СТАНДАРТЫ АНТИКОРРУПЦИОННОГО ПОВЕДЕНИЯ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3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роцесс 2"/>
          <p:cNvSpPr/>
          <p:nvPr/>
        </p:nvSpPr>
        <p:spPr>
          <a:xfrm>
            <a:off x="683568" y="332656"/>
            <a:ext cx="8208912" cy="755683"/>
          </a:xfrm>
          <a:prstGeom prst="flowChartProcess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АНТИКОРРУПЦИОННЫЕ СТАНДАРТЫ ПОВЕДЕНИЯ,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ПРОХОЖДЕНИЯ ГРАЖДАНСКОЙ СЛУЖБЫ: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971600" y="4077072"/>
            <a:ext cx="7488832" cy="2182192"/>
          </a:xfrm>
          <a:prstGeom prst="flowChartPunchedTap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своих доходах, расходах, об имуществе и обязательствах имущественного характера, а также о доходах, расходах, об имуществе и обязательствах имущественного характера своих супруги (супруга) и несовершеннолетних детей, согласно положений статьи 20 Федерального закона от 27.07.2004 № 79-ФЗ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71600" y="1219367"/>
            <a:ext cx="7488832" cy="1380334"/>
          </a:xfrm>
          <a:prstGeom prst="flowChartPunchedTap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запретов, установленных статьей 17 Федерального закона от 27.07.2004 № 79-ФЗ «О государственной гражданской службе Российской Федерации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971600" y="2599701"/>
            <a:ext cx="7488832" cy="1656184"/>
          </a:xfrm>
          <a:prstGeom prst="flowChartPunchedTap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ограничений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предотвращению или урегулированию конфликта интересов,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установленных обязанностей (статьи 15, 16, 19 Федерального закона от 27.07.2004 № 79-ФЗ)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011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600164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ПРАВОВЫЕ АКТЫ ПО ВОПРОСАМ ПРОТИВОДЕЙСТВИЯ КОРРУПЦИИ В РОССИЙСКОЙ ФЕДЕРАЦИИ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13.06.1996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63-ФЗ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27.07.2004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79-ФЗ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государственной гражданской службе Российской Федерации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02.03.2007 № 5-ФЗ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муниципальной службе в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25.12.2008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273-ФЗ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противодействии коррупции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17.07.2009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172-ФЗ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антикоррупционной экспертизе нормативных правовых актов и проектов нормативных правовых актов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03.12.2012 № 230-ФЗ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контроле за соответствием расходов лиц, замещающих государственные должности, и иных лиц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доходам»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07.05.2013 № 79-ФЗ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инструментами»</a:t>
            </a:r>
          </a:p>
        </p:txBody>
      </p:sp>
    </p:spTree>
    <p:extLst>
      <p:ext uri="{BB962C8B-B14F-4D97-AF65-F5344CB8AC3E}">
        <p14:creationId xmlns:p14="http://schemas.microsoft.com/office/powerpoint/2010/main" val="288198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96944" cy="5632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деятельность федеральных органов государственной власти, органов государственной власти субъектов Российской Федерации, органов местного самоуправления, институтов гражданского общества, организаций и физических лиц в пределах их полномочий: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предупреждению коррупции, в том числе по выявлению и последующему устранению причин коррупции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коррупции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выявлению, предупреждению, пресечению, раскрытию и расследованию коррупционных правонарушений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коррупцией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минимизации и (или) ликвидации последствий коррупционных правонарушений.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коррупции в рамках своего ведомства возложены на все без исключения федеральные органы государственной власти, органы государственной власти субъектов Российской Федерации и органы местного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0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  <a: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21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514" y="764704"/>
            <a:ext cx="8059470" cy="540060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коррупцией в широком (социальном) смысле понимается любое использование своего положения для необоснованного получения прямой или косвенной выгоды</a:t>
            </a:r>
            <a:b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14" y="2708920"/>
            <a:ext cx="8208912" cy="333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2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476990"/>
            <a:ext cx="48245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опасность коррупции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граждан России, опрошенных в ходе проведенных социологических исследований в субъектах Российской Федерации, непосредственно сталкивались с коррупцией в различных сферах.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утверждению социологов, 15% россиян признались, что за последние 12 месяцев давали кому-либо взятки.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рынка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«деловой»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в России, выявленные в ходе исследования: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предприятий хотя бы изредка сталкивались с коррупцией;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среднегодовой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неформальных платежей, выплачиваемых предприятием государственным и муниципальных служащим составляет 600 тыс. руб., или 4,4% от общего объема продаж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89844"/>
            <a:ext cx="3019425" cy="354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10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878" y="883863"/>
            <a:ext cx="8640960" cy="480131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нормативные правовые акты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противодействия коррупции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поведения государственных должностных лиц (принят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12.12.1996)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борьбе с коррупцией и взяточничеством в международных коммерческих операциях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12.12.1996)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Двадцать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 борьбы с коррупцией (утверждены резолюцией Комитета министров Совета Европы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06.11.1997)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ОЭСР по борьбе с подкупом иностранных должностных лиц при осуществлении международных коммерческих сделок (от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17.12.1997)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Европы об уголовной ответственности за коррупцию (от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27.01.1999)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против коррупции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31.10.2003)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ООН «Практические меры по борьбе с коррупцией»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31.10.2003)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основах законодательства об антикоррупционной политике» (принят Межпарламентской Ассамблеей государств-участников СНГ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15.11.2003)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 flipH="1">
            <a:off x="515485" y="2492896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страиваемая 5">
            <a:hlinkClick r:id="" action="ppaction://noaction" highlightClick="1"/>
          </p:cNvPr>
          <p:cNvSpPr/>
          <p:nvPr/>
        </p:nvSpPr>
        <p:spPr>
          <a:xfrm flipH="1">
            <a:off x="441255" y="2996952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страиваемая 6">
            <a:hlinkClick r:id="" action="ppaction://noaction" highlightClick="1"/>
          </p:cNvPr>
          <p:cNvSpPr/>
          <p:nvPr/>
        </p:nvSpPr>
        <p:spPr>
          <a:xfrm flipH="1">
            <a:off x="363085" y="1988840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 flipH="1">
            <a:off x="363085" y="3429000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страиваемая 8">
            <a:hlinkClick r:id="" action="ppaction://noaction" highlightClick="1"/>
          </p:cNvPr>
          <p:cNvSpPr/>
          <p:nvPr/>
        </p:nvSpPr>
        <p:spPr>
          <a:xfrm flipH="1">
            <a:off x="515485" y="3934839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noaction" highlightClick="1"/>
          </p:cNvPr>
          <p:cNvSpPr/>
          <p:nvPr/>
        </p:nvSpPr>
        <p:spPr>
          <a:xfrm flipH="1">
            <a:off x="404430" y="4220214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 flipH="1">
            <a:off x="549352" y="4412539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страиваемая 11">
            <a:hlinkClick r:id="" action="ppaction://noaction" highlightClick="1"/>
          </p:cNvPr>
          <p:cNvSpPr/>
          <p:nvPr/>
        </p:nvSpPr>
        <p:spPr>
          <a:xfrm flipH="1">
            <a:off x="363085" y="4941168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4345"/>
            <a:ext cx="8352928" cy="55707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Ратификация ключевых антикоррупционных конвенций: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Организации Объединенных Наций против коррупции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31.10.2003 – ратифицирована в 2006 году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Совета Европы об уголовной ответственности за коррупцию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27.01.1999 – ратифицирована в 2006 году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ОЭСР по борьбе с подкупом иностранных должностных лиц при осуществлении международных коммерческих сделок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17.12.1997 – ратифицирована в 2012 году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Для выработки системы мер государственной политики в области противодействия коррупции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Президентом Российской Федерации 19 мая 2008 года был издан Указ № 815 «О мерах по противодействию коррупции», которым образован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при Президенте Российской Федерации по противодействию коррупции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03548" y="2065646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03548" y="2669134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03548" y="3261232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04496" cy="6063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</a:t>
            </a:r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продолжение) </a:t>
            </a:r>
            <a:endParaRPr lang="ru-RU" sz="28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 2008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принят пакет антикоррупционных законов, включающий: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25.12.2008 № 273-ФЗ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конституционный закон,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вносящий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статью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конституционного закона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Правительстве 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закона, вносящих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почти 30 федеральных законов.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издан ряд указов Президента Российской Федерации, определяющих: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порядок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представления, проверки и размещения государственными служащими сведений о доходах, об имуществе и обязательствах имущественного характера государственных служащих их супругов и несовершеннолетних детей;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порядок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и функции подразделений по профилактике коррупционных и иных правонарушений кадровых служб федеральных государственных органов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Указом Президента Российской Федерации от 13 апреля 2010 года № 460 утверждена Национальная стратегия противодействия коррупции.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Указом Президента Российской Федерации от 1 июля 2010 года № 821 было утверждено Положение о комиссиях по соблюдению требований к служебному поведению федеральных государственных служащих и урегулированию конфликта интересов.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619672" y="2042483"/>
            <a:ext cx="432048" cy="228057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38601" y="2558841"/>
            <a:ext cx="432048" cy="216024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2267744" y="3213919"/>
            <a:ext cx="432048" cy="222344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66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496944" cy="55399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Федеральным законом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коррупции» </a:t>
            </a:r>
          </a:p>
          <a:p>
            <a:pPr algn="ctr"/>
            <a:r>
              <a:rPr lang="ru-RU" sz="2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понимаются (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1 статьи 1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выгоды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денег, ценностей, иного имущества или услуг имущественного характера, иных имущественных прав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или для третьих лиц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либо незаконное предоставление такой выгоды указанному лицу другими физическими лицами;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совершение деяний, указанных в подпункте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 пункта, от имени или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интересах юридического лица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4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63401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 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от 4 мая 2011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 97-ФЗ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серьезные изменения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Уголовный кодекс Российской Федерации: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санкциях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в числе</a:t>
            </a:r>
          </a:p>
          <a:p>
            <a:pPr algn="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наказаний назван штраф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миллиона рублей, или в размере заработной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иного дохода осужденного за период до двух лет, или в размере от десятикратной до пятидесятикратной суммы взятки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права занимать определенные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- в ред. Федерального закона от 8 марта 2015 года № 40-ФЗ);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введена ответственность за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посредничество во взяточничестве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освобождения от уголовной ответственности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лицо, давшее взятку или выступающее в качестве посредника, активно способствовало раскрытию преступления и либо имело место вымогательство, либо лицо после совершения преступления добровольно сообщило о даче взятки или о факте подкупа органу, имеющему право возбудить уголовное дело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286000" cy="216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9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496944" cy="6370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 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от 21 ноября 2011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329-ФЗ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антикоррупционные стандарты распространены на служащих Банка России, работников фондов и государственных корпораций и организаций, созданных для обеспечения деятельности федеральных государственных органов.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 2012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Федеральный закон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230-ФЗ («закон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расходах»),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лица, замещающие должности, замещение которых влечет обязанность представлять сведения о доходах, обязаны представлять сведения об источниках получения средств по приобретению: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недвижимости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бумаг, акций (долей участия, паев в уставных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складочных) капиталах организаций),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сделки превышает общий доход данного лица и его супруги (супруга) за три последних года, предшествующих совершению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сделки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4-конечная звезда 3"/>
          <p:cNvSpPr/>
          <p:nvPr/>
        </p:nvSpPr>
        <p:spPr>
          <a:xfrm>
            <a:off x="3059832" y="4005064"/>
            <a:ext cx="324036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2411760" y="4293096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2825806" y="4581128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1477108" y="4858780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2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1259</Words>
  <Application>Microsoft Office PowerPoint</Application>
  <PresentationFormat>Экран (4:3)</PresentationFormat>
  <Paragraphs>106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ОСНОВНЫЕ АСПЕКТЫ ПРОТИВОДЕЙСТВИЯ КОРРУПЦИИ И СТАНДАРТЫ АНТИКОРРУПЦИОННОГО ПОВЕДЕНИЯ  2015</vt:lpstr>
      <vt:lpstr>  Под коррупцией в широком (социальном) смысле понимается любое использование своего положения для необоснованного получения прямой или косвенной выгоды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АСПЕКТЫ ПРОТИВОДЕЙСТВИЯ КОРРУПЦИИ И СТАНДАРТЫ АНТИКОРРУПЦИОННОГО ПОВЕДЕНИЯ   2015</dc:title>
  <dc:creator>Наташа</dc:creator>
  <cp:lastModifiedBy>ильшат</cp:lastModifiedBy>
  <cp:revision>34</cp:revision>
  <cp:lastPrinted>2015-12-07T12:02:38Z</cp:lastPrinted>
  <dcterms:created xsi:type="dcterms:W3CDTF">2015-12-07T04:55:11Z</dcterms:created>
  <dcterms:modified xsi:type="dcterms:W3CDTF">2017-05-02T18:14:04Z</dcterms:modified>
</cp:coreProperties>
</file>