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32"/>
  </p:notesMasterIdLst>
  <p:sldIdLst>
    <p:sldId id="256" r:id="rId2"/>
    <p:sldId id="304" r:id="rId3"/>
    <p:sldId id="303" r:id="rId4"/>
    <p:sldId id="263" r:id="rId5"/>
    <p:sldId id="276" r:id="rId6"/>
    <p:sldId id="295" r:id="rId7"/>
    <p:sldId id="290" r:id="rId8"/>
    <p:sldId id="297" r:id="rId9"/>
    <p:sldId id="300" r:id="rId10"/>
    <p:sldId id="298" r:id="rId11"/>
    <p:sldId id="288" r:id="rId12"/>
    <p:sldId id="305" r:id="rId13"/>
    <p:sldId id="278" r:id="rId14"/>
    <p:sldId id="285" r:id="rId15"/>
    <p:sldId id="279" r:id="rId16"/>
    <p:sldId id="280" r:id="rId17"/>
    <p:sldId id="282" r:id="rId18"/>
    <p:sldId id="287" r:id="rId19"/>
    <p:sldId id="284" r:id="rId20"/>
    <p:sldId id="291" r:id="rId21"/>
    <p:sldId id="283" r:id="rId22"/>
    <p:sldId id="302" r:id="rId23"/>
    <p:sldId id="292" r:id="rId24"/>
    <p:sldId id="299" r:id="rId25"/>
    <p:sldId id="308" r:id="rId26"/>
    <p:sldId id="310" r:id="rId27"/>
    <p:sldId id="306" r:id="rId28"/>
    <p:sldId id="286" r:id="rId29"/>
    <p:sldId id="294" r:id="rId30"/>
    <p:sldId id="277"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B3C996-3FAA-4688-9F8B-4A3F1840B20D}" type="datetimeFigureOut">
              <a:rPr lang="ru-RU" smtClean="0"/>
              <a:t>09.04.2025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785030-9152-4B03-AB69-4CB471B4C461}" type="slidenum">
              <a:rPr lang="ru-RU" smtClean="0"/>
              <a:t>‹#›</a:t>
            </a:fld>
            <a:endParaRPr lang="ru-RU"/>
          </a:p>
        </p:txBody>
      </p:sp>
    </p:spTree>
    <p:extLst>
      <p:ext uri="{BB962C8B-B14F-4D97-AF65-F5344CB8AC3E}">
        <p14:creationId xmlns:p14="http://schemas.microsoft.com/office/powerpoint/2010/main" val="4029629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9785030-9152-4B03-AB69-4CB471B4C461}" type="slidenum">
              <a:rPr lang="ru-RU" smtClean="0"/>
              <a:t>12</a:t>
            </a:fld>
            <a:endParaRPr lang="ru-RU"/>
          </a:p>
        </p:txBody>
      </p:sp>
    </p:spTree>
    <p:extLst>
      <p:ext uri="{BB962C8B-B14F-4D97-AF65-F5344CB8AC3E}">
        <p14:creationId xmlns:p14="http://schemas.microsoft.com/office/powerpoint/2010/main" val="3753502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03521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143018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58639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794054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53513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054288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544785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755915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271937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231850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624917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14613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798293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134205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154941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09.04.2025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072705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106E36-FD25-4E2D-B0AA-010F637433A0}" type="datetimeFigureOut">
              <a:rPr lang="ru-RU" smtClean="0"/>
              <a:pPr/>
              <a:t>09.04.2025</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192871032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1.jpe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 Id="rId5" Type="http://schemas.openxmlformats.org/officeDocument/2006/relationships/image" Target="../media/image47.jpeg"/><Relationship Id="rId4" Type="http://schemas.openxmlformats.org/officeDocument/2006/relationships/image" Target="../media/image4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png"/><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jpeg"/><Relationship Id="rId4" Type="http://schemas.openxmlformats.org/officeDocument/2006/relationships/image" Target="../media/image50.jpeg"/></Relationships>
</file>

<file path=ppt/slides/_rels/slide23.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7.jpg"/><Relationship Id="rId7" Type="http://schemas.openxmlformats.org/officeDocument/2006/relationships/image" Target="../media/image61.jpg"/><Relationship Id="rId2" Type="http://schemas.openxmlformats.org/officeDocument/2006/relationships/image" Target="../media/image56.jpg"/><Relationship Id="rId1" Type="http://schemas.openxmlformats.org/officeDocument/2006/relationships/slideLayout" Target="../slideLayouts/slideLayout5.xml"/><Relationship Id="rId6" Type="http://schemas.openxmlformats.org/officeDocument/2006/relationships/image" Target="../media/image60.jpg"/><Relationship Id="rId5" Type="http://schemas.openxmlformats.org/officeDocument/2006/relationships/image" Target="../media/image59.jpg"/><Relationship Id="rId4" Type="http://schemas.openxmlformats.org/officeDocument/2006/relationships/image" Target="../media/image58.jpg"/></Relationships>
</file>

<file path=ppt/slides/_rels/slide26.xml.rels><?xml version="1.0" encoding="UTF-8" standalone="yes"?>
<Relationships xmlns="http://schemas.openxmlformats.org/package/2006/relationships"><Relationship Id="rId3" Type="http://schemas.openxmlformats.org/officeDocument/2006/relationships/image" Target="../media/image63.jpg"/><Relationship Id="rId7" Type="http://schemas.openxmlformats.org/officeDocument/2006/relationships/image" Target="../media/image65.jpg"/><Relationship Id="rId2" Type="http://schemas.openxmlformats.org/officeDocument/2006/relationships/image" Target="../media/image62.jpg"/><Relationship Id="rId1" Type="http://schemas.openxmlformats.org/officeDocument/2006/relationships/slideLayout" Target="../slideLayouts/slideLayout5.xml"/><Relationship Id="rId6" Type="http://schemas.openxmlformats.org/officeDocument/2006/relationships/image" Target="../media/image55.jpg"/><Relationship Id="rId5" Type="http://schemas.openxmlformats.org/officeDocument/2006/relationships/image" Target="../media/image54.jpg"/><Relationship Id="rId4" Type="http://schemas.openxmlformats.org/officeDocument/2006/relationships/image" Target="../media/image64.jpg"/></Relationships>
</file>

<file path=ppt/slides/_rels/slide2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4.xml"/><Relationship Id="rId4" Type="http://schemas.openxmlformats.org/officeDocument/2006/relationships/image" Target="../media/image40.jpeg"/></Relationships>
</file>

<file path=ppt/slides/_rels/slide28.xml.rels><?xml version="1.0" encoding="UTF-8" standalone="yes"?>
<Relationships xmlns="http://schemas.openxmlformats.org/package/2006/relationships"><Relationship Id="rId3" Type="http://schemas.openxmlformats.org/officeDocument/2006/relationships/hyperlink" Target="http://vk.com/wall-208064507_549" TargetMode="External"/><Relationship Id="rId2" Type="http://schemas.openxmlformats.org/officeDocument/2006/relationships/hyperlink" Target="https://edu.tatar.ru/alekseevo/rodniki/sch/page5185627.htm"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8.jpeg"/><Relationship Id="rId1" Type="http://schemas.openxmlformats.org/officeDocument/2006/relationships/slideLayout" Target="../slideLayouts/slideLayout4.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
            </a:r>
            <a:br>
              <a:rPr lang="ru-RU" dirty="0" smtClean="0"/>
            </a:br>
            <a:r>
              <a:rPr lang="ru-RU" dirty="0"/>
              <a:t/>
            </a:r>
            <a:br>
              <a:rPr lang="ru-RU" dirty="0"/>
            </a:br>
            <a:r>
              <a:rPr lang="ru-RU" dirty="0" smtClean="0"/>
              <a:t/>
            </a:r>
            <a:br>
              <a:rPr lang="ru-RU" dirty="0" smtClean="0"/>
            </a:br>
            <a:r>
              <a:rPr lang="ru-RU" dirty="0" smtClean="0"/>
              <a:t>«</a:t>
            </a:r>
            <a:r>
              <a:rPr lang="ru-RU" b="1" i="1" dirty="0" smtClean="0">
                <a:latin typeface="Times New Roman" pitchFamily="18" charset="0"/>
                <a:cs typeface="Times New Roman" pitchFamily="18" charset="0"/>
              </a:rPr>
              <a:t>Формирование и развитие функциональной грамотности обучающихся»</a:t>
            </a:r>
            <a:endParaRPr lang="ru-RU" b="1" i="1"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r>
              <a:rPr lang="ru-RU" dirty="0" smtClean="0">
                <a:solidFill>
                  <a:schemeClr val="accent1">
                    <a:lumMod val="60000"/>
                    <a:lumOff val="40000"/>
                  </a:schemeClr>
                </a:solidFill>
              </a:rPr>
              <a:t>МБОУ </a:t>
            </a:r>
            <a:r>
              <a:rPr lang="ru-RU" dirty="0" err="1" smtClean="0">
                <a:solidFill>
                  <a:schemeClr val="accent1">
                    <a:lumMod val="60000"/>
                    <a:lumOff val="40000"/>
                  </a:schemeClr>
                </a:solidFill>
              </a:rPr>
              <a:t>Родниковская</a:t>
            </a:r>
            <a:r>
              <a:rPr lang="ru-RU" dirty="0" smtClean="0">
                <a:solidFill>
                  <a:schemeClr val="accent1">
                    <a:lumMod val="60000"/>
                    <a:lumOff val="40000"/>
                  </a:schemeClr>
                </a:solidFill>
              </a:rPr>
              <a:t> СОШ</a:t>
            </a:r>
            <a:endParaRPr lang="ru-RU" dirty="0">
              <a:solidFill>
                <a:schemeClr val="accent1">
                  <a:lumMod val="60000"/>
                  <a:lumOff val="40000"/>
                </a:schemeClr>
              </a:solidFill>
            </a:endParaRP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6561778" cy="1669752"/>
          </a:xfrm>
        </p:spPr>
        <p:txBody>
          <a:bodyPr>
            <a:normAutofit fontScale="90000"/>
          </a:bodyPr>
          <a:lstStyle/>
          <a:p>
            <a:r>
              <a:rPr lang="ru-RU" b="1" i="1" dirty="0" smtClean="0">
                <a:latin typeface="Times New Roman" pitchFamily="18" charset="0"/>
                <a:cs typeface="Times New Roman" pitchFamily="18" charset="0"/>
              </a:rPr>
              <a:t>Участие в проекте «Онлайн- уроки  финансовой грамотности для школьников» (100%)</a:t>
            </a:r>
            <a:endParaRPr lang="ru-RU" b="1" i="1" dirty="0">
              <a:latin typeface="Times New Roman" pitchFamily="18" charset="0"/>
              <a:cs typeface="Times New Roman" pitchFamily="18" charset="0"/>
            </a:endParaRPr>
          </a:p>
        </p:txBody>
      </p:sp>
      <p:sp>
        <p:nvSpPr>
          <p:cNvPr id="3" name="Объект 2"/>
          <p:cNvSpPr>
            <a:spLocks noGrp="1"/>
          </p:cNvSpPr>
          <p:nvPr>
            <p:ph sz="half" idx="1"/>
          </p:nvPr>
        </p:nvSpPr>
        <p:spPr/>
        <p:txBody>
          <a:bodyPr/>
          <a:lstStyle/>
          <a:p>
            <a:endParaRPr lang="ru-RU" dirty="0"/>
          </a:p>
        </p:txBody>
      </p:sp>
      <p:sp>
        <p:nvSpPr>
          <p:cNvPr id="4" name="Объект 3"/>
          <p:cNvSpPr>
            <a:spLocks noGrp="1"/>
          </p:cNvSpPr>
          <p:nvPr>
            <p:ph sz="half" idx="2"/>
          </p:nvPr>
        </p:nvSpPr>
        <p:spPr/>
        <p:txBody>
          <a:bodyPr/>
          <a:lstStyle/>
          <a:p>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2204864"/>
            <a:ext cx="2904560"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3751" y="4221088"/>
            <a:ext cx="2807935" cy="1800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2204864"/>
            <a:ext cx="3153649"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8315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6489770" cy="1597744"/>
          </a:xfrm>
        </p:spPr>
        <p:txBody>
          <a:bodyPr/>
          <a:lstStyle/>
          <a:p>
            <a:r>
              <a:rPr lang="ru-RU" b="1" i="1" dirty="0" smtClean="0">
                <a:latin typeface="Times New Roman" pitchFamily="18" charset="0"/>
                <a:cs typeface="Times New Roman" pitchFamily="18" charset="0"/>
              </a:rPr>
              <a:t>Работа ШМО учителей-предметников</a:t>
            </a:r>
            <a:endParaRPr lang="ru-RU" b="1" i="1" dirty="0">
              <a:latin typeface="Times New Roman" pitchFamily="18" charset="0"/>
              <a:cs typeface="Times New Roman" pitchFamily="18" charset="0"/>
            </a:endParaRPr>
          </a:p>
        </p:txBody>
      </p:sp>
      <p:sp>
        <p:nvSpPr>
          <p:cNvPr id="4" name="Объект 3"/>
          <p:cNvSpPr>
            <a:spLocks noGrp="1"/>
          </p:cNvSpPr>
          <p:nvPr>
            <p:ph sz="half" idx="2"/>
          </p:nvPr>
        </p:nvSpPr>
        <p:spPr>
          <a:xfrm>
            <a:off x="5148064" y="2160591"/>
            <a:ext cx="1809250" cy="2924594"/>
          </a:xfrm>
        </p:spPr>
        <p:txBody>
          <a:bodyPr/>
          <a:lstStyle/>
          <a:p>
            <a:endParaRPr lang="ru-R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7" y="1772816"/>
            <a:ext cx="2376264" cy="2767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1" y="3144217"/>
            <a:ext cx="2620472" cy="2589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017" y="1466107"/>
            <a:ext cx="2304256" cy="2826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Объект 7" descr="https://edu.tatar.ru/upload/news/org178/3641699.jpg"/>
          <p:cNvPicPr>
            <a:picLocks noGrp="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2627784" y="1772816"/>
            <a:ext cx="2088233" cy="1440160"/>
          </a:xfrm>
          <a:prstGeom prst="rect">
            <a:avLst/>
          </a:prstGeom>
          <a:noFill/>
          <a:ln>
            <a:noFill/>
          </a:ln>
        </p:spPr>
      </p:pic>
      <p:pic>
        <p:nvPicPr>
          <p:cNvPr id="10" name="Содержимое 9" descr="C:\Users\0E3B~1\AppData\Local\Temp\Rar$DIa2008.19097\IMG-20230613-WA0005.jpg"/>
          <p:cNvPicPr>
            <a:picLocks/>
          </p:cNvPicPr>
          <p:nvPr/>
        </p:nvPicPr>
        <p:blipFill>
          <a:blip r:embed="rId6" cstate="print"/>
          <a:srcRect/>
          <a:stretch>
            <a:fillRect/>
          </a:stretch>
        </p:blipFill>
        <p:spPr bwMode="auto">
          <a:xfrm>
            <a:off x="4788024" y="4293097"/>
            <a:ext cx="2304257" cy="1872208"/>
          </a:xfrm>
          <a:prstGeom prst="rect">
            <a:avLst/>
          </a:prstGeom>
          <a:noFill/>
          <a:ln w="9525">
            <a:noFill/>
            <a:miter lim="800000"/>
            <a:headEnd/>
            <a:tailEnd/>
          </a:ln>
        </p:spPr>
      </p:pic>
      <p:pic>
        <p:nvPicPr>
          <p:cNvPr id="11" name="Рисунок 10" descr="C:\Users\0E3B~1\AppData\Local\Temp\Rar$DIa2008.11320\IMG-20230613-WA0008.jpg"/>
          <p:cNvPicPr/>
          <p:nvPr/>
        </p:nvPicPr>
        <p:blipFill>
          <a:blip r:embed="rId7" cstate="print"/>
          <a:srcRect/>
          <a:stretch>
            <a:fillRect/>
          </a:stretch>
        </p:blipFill>
        <p:spPr bwMode="auto">
          <a:xfrm>
            <a:off x="356732" y="4653137"/>
            <a:ext cx="2051268" cy="1512168"/>
          </a:xfrm>
          <a:prstGeom prst="rect">
            <a:avLst/>
          </a:prstGeom>
          <a:noFill/>
          <a:ln w="9525">
            <a:noFill/>
            <a:miter lim="800000"/>
            <a:headEnd/>
            <a:tailEnd/>
          </a:ln>
        </p:spPr>
      </p:pic>
    </p:spTree>
    <p:extLst>
      <p:ext uri="{BB962C8B-B14F-4D97-AF65-F5344CB8AC3E}">
        <p14:creationId xmlns:p14="http://schemas.microsoft.com/office/powerpoint/2010/main" val="3934722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latin typeface="Times New Roman" pitchFamily="18" charset="0"/>
                <a:cs typeface="Times New Roman" pitchFamily="18" charset="0"/>
              </a:rPr>
              <a:t>Педагогические советы</a:t>
            </a:r>
            <a:endParaRPr lang="ru-RU" b="1" i="1" dirty="0">
              <a:latin typeface="Times New Roman" pitchFamily="18" charset="0"/>
              <a:cs typeface="Times New Roman" pitchFamily="18" charset="0"/>
            </a:endParaRPr>
          </a:p>
        </p:txBody>
      </p:sp>
      <p:sp>
        <p:nvSpPr>
          <p:cNvPr id="4" name="Объект 3"/>
          <p:cNvSpPr>
            <a:spLocks noGrp="1"/>
          </p:cNvSpPr>
          <p:nvPr>
            <p:ph sz="half" idx="2"/>
          </p:nvPr>
        </p:nvSpPr>
        <p:spPr>
          <a:xfrm>
            <a:off x="3347864" y="1196752"/>
            <a:ext cx="4752528" cy="5544616"/>
          </a:xfrm>
        </p:spPr>
        <p:txBody>
          <a:bodyPr>
            <a:normAutofit fontScale="25000" lnSpcReduction="20000"/>
          </a:bodyPr>
          <a:lstStyle/>
          <a:p>
            <a:pPr marL="0" lvl="0" indent="0">
              <a:buNone/>
            </a:pPr>
            <a:r>
              <a:rPr lang="ru-RU" sz="4400" b="1" dirty="0">
                <a:latin typeface="Times New Roman" pitchFamily="18" charset="0"/>
                <a:cs typeface="Times New Roman" pitchFamily="18" charset="0"/>
              </a:rPr>
              <a:t>Руководителям </a:t>
            </a:r>
            <a:r>
              <a:rPr lang="ru-RU" sz="4400" b="1" dirty="0" smtClean="0">
                <a:latin typeface="Times New Roman" pitchFamily="18" charset="0"/>
                <a:cs typeface="Times New Roman" pitchFamily="18" charset="0"/>
              </a:rPr>
              <a:t>ШМО:</a:t>
            </a:r>
            <a:endParaRPr lang="ru-RU" sz="4400" dirty="0">
              <a:latin typeface="Times New Roman" pitchFamily="18" charset="0"/>
              <a:cs typeface="Times New Roman" pitchFamily="18" charset="0"/>
            </a:endParaRPr>
          </a:p>
          <a:p>
            <a:pPr lvl="0"/>
            <a:r>
              <a:rPr lang="ru-RU" sz="3700" dirty="0" smtClean="0">
                <a:latin typeface="Times New Roman" pitchFamily="18" charset="0"/>
                <a:cs typeface="Times New Roman" pitchFamily="18" charset="0"/>
              </a:rPr>
              <a:t>Продолжить </a:t>
            </a:r>
            <a:r>
              <a:rPr lang="ru-RU" sz="3700" dirty="0">
                <a:latin typeface="Times New Roman" pitchFamily="18" charset="0"/>
                <a:cs typeface="Times New Roman" pitchFamily="18" charset="0"/>
              </a:rPr>
              <a:t>изучение педагогического опыта по формированию функциональной - грамотности </a:t>
            </a:r>
            <a:r>
              <a:rPr lang="ru-RU" sz="3700" dirty="0" smtClean="0">
                <a:latin typeface="Times New Roman" pitchFamily="18" charset="0"/>
                <a:cs typeface="Times New Roman" pitchFamily="18" charset="0"/>
              </a:rPr>
              <a:t>школьников;</a:t>
            </a:r>
          </a:p>
          <a:p>
            <a:pPr lvl="0"/>
            <a:r>
              <a:rPr lang="ru-RU" sz="3700" dirty="0" smtClean="0">
                <a:latin typeface="Times New Roman" pitchFamily="18" charset="0"/>
                <a:cs typeface="Times New Roman" pitchFamily="18" charset="0"/>
              </a:rPr>
              <a:t>Организовать </a:t>
            </a:r>
            <a:r>
              <a:rPr lang="ru-RU" sz="3700" dirty="0" err="1">
                <a:latin typeface="Times New Roman" pitchFamily="18" charset="0"/>
                <a:cs typeface="Times New Roman" pitchFamily="18" charset="0"/>
              </a:rPr>
              <a:t>взаимопосещение</a:t>
            </a:r>
            <a:r>
              <a:rPr lang="ru-RU" sz="3700" dirty="0">
                <a:latin typeface="Times New Roman" pitchFamily="18" charset="0"/>
                <a:cs typeface="Times New Roman" pitchFamily="18" charset="0"/>
              </a:rPr>
              <a:t> уроков с применением аспектного анализа с целью обмена опытом по функциональной </a:t>
            </a:r>
            <a:r>
              <a:rPr lang="ru-RU" sz="3700" dirty="0" smtClean="0">
                <a:latin typeface="Times New Roman" pitchFamily="18" charset="0"/>
                <a:cs typeface="Times New Roman" pitchFamily="18" charset="0"/>
              </a:rPr>
              <a:t>грамотности;</a:t>
            </a:r>
          </a:p>
          <a:p>
            <a:pPr lvl="0"/>
            <a:r>
              <a:rPr lang="ru-RU" sz="3700" dirty="0" smtClean="0">
                <a:latin typeface="Times New Roman" pitchFamily="18" charset="0"/>
                <a:cs typeface="Times New Roman" pitchFamily="18" charset="0"/>
              </a:rPr>
              <a:t>На </a:t>
            </a:r>
            <a:r>
              <a:rPr lang="ru-RU" sz="3700" dirty="0">
                <a:latin typeface="Times New Roman" pitchFamily="18" charset="0"/>
                <a:cs typeface="Times New Roman" pitchFamily="18" charset="0"/>
              </a:rPr>
              <a:t>заседании ШМО разработать рекомендации по формированию функциональной грамотности школьников при преподавании учебных предметов на всех уровнях обучения. Ответственные: руководители ШМО(апрель-май</a:t>
            </a:r>
            <a:r>
              <a:rPr lang="ru-RU" sz="3700" dirty="0" smtClean="0">
                <a:latin typeface="Times New Roman" pitchFamily="18" charset="0"/>
                <a:cs typeface="Times New Roman" pitchFamily="18" charset="0"/>
              </a:rPr>
              <a:t>)</a:t>
            </a:r>
            <a:endParaRPr lang="ru-RU" sz="3700" dirty="0">
              <a:latin typeface="Times New Roman" pitchFamily="18" charset="0"/>
              <a:cs typeface="Times New Roman" pitchFamily="18" charset="0"/>
            </a:endParaRPr>
          </a:p>
          <a:p>
            <a:pPr lvl="0"/>
            <a:r>
              <a:rPr lang="ru-RU" sz="3700" b="1" dirty="0">
                <a:latin typeface="Times New Roman" pitchFamily="18" charset="0"/>
                <a:cs typeface="Times New Roman" pitchFamily="18" charset="0"/>
              </a:rPr>
              <a:t>Учителям - </a:t>
            </a:r>
            <a:r>
              <a:rPr lang="ru-RU" sz="3700" b="1" dirty="0" smtClean="0">
                <a:latin typeface="Times New Roman" pitchFamily="18" charset="0"/>
                <a:cs typeface="Times New Roman" pitchFamily="18" charset="0"/>
              </a:rPr>
              <a:t>предметникам:</a:t>
            </a:r>
          </a:p>
          <a:p>
            <a:pPr lvl="0"/>
            <a:r>
              <a:rPr lang="ru-RU" sz="3700" dirty="0" smtClean="0">
                <a:latin typeface="Times New Roman" pitchFamily="18" charset="0"/>
                <a:cs typeface="Times New Roman" pitchFamily="18" charset="0"/>
              </a:rPr>
              <a:t>Активно </a:t>
            </a:r>
            <a:r>
              <a:rPr lang="ru-RU" sz="3700" dirty="0">
                <a:latin typeface="Times New Roman" pitchFamily="18" charset="0"/>
                <a:cs typeface="Times New Roman" pitchFamily="18" charset="0"/>
              </a:rPr>
              <a:t>внедрять в учебно-воспитательный процесс технологии, обеспечивающие формирование функциональной грамотности </a:t>
            </a:r>
            <a:r>
              <a:rPr lang="ru-RU" sz="3700" dirty="0" smtClean="0">
                <a:latin typeface="Times New Roman" pitchFamily="18" charset="0"/>
                <a:cs typeface="Times New Roman" pitchFamily="18" charset="0"/>
              </a:rPr>
              <a:t>учащихся.</a:t>
            </a:r>
          </a:p>
          <a:p>
            <a:pPr lvl="0"/>
            <a:r>
              <a:rPr lang="ru-RU" sz="3700" dirty="0" smtClean="0">
                <a:latin typeface="Times New Roman" pitchFamily="18" charset="0"/>
                <a:cs typeface="Times New Roman" pitchFamily="18" charset="0"/>
              </a:rPr>
              <a:t>Пополнить </a:t>
            </a:r>
            <a:r>
              <a:rPr lang="ru-RU" sz="3700" dirty="0">
                <a:latin typeface="Times New Roman" pitchFamily="18" charset="0"/>
                <a:cs typeface="Times New Roman" pitchFamily="18" charset="0"/>
              </a:rPr>
              <a:t>банк заданий, отвечающих формированию функциональной грамотности, для использования на уроках.(</a:t>
            </a:r>
            <a:r>
              <a:rPr lang="ru-RU" sz="3700" dirty="0" smtClean="0">
                <a:latin typeface="Times New Roman" pitchFamily="18" charset="0"/>
                <a:cs typeface="Times New Roman" pitchFamily="18" charset="0"/>
              </a:rPr>
              <a:t>апрель-май)</a:t>
            </a:r>
          </a:p>
          <a:p>
            <a:pPr lvl="0"/>
            <a:r>
              <a:rPr lang="ru-RU" sz="3700" dirty="0" smtClean="0">
                <a:latin typeface="Times New Roman" pitchFamily="18" charset="0"/>
                <a:cs typeface="Times New Roman" pitchFamily="18" charset="0"/>
              </a:rPr>
              <a:t>Использовать </a:t>
            </a:r>
            <a:r>
              <a:rPr lang="ru-RU" sz="3700" dirty="0">
                <a:latin typeface="Times New Roman" pitchFamily="18" charset="0"/>
                <a:cs typeface="Times New Roman" pitchFamily="18" charset="0"/>
              </a:rPr>
              <a:t>различные ресурсы (в том числе РЭШ) для развития функциональной грамотности </a:t>
            </a:r>
            <a:r>
              <a:rPr lang="ru-RU" sz="3700" dirty="0" smtClean="0">
                <a:latin typeface="Times New Roman" pitchFamily="18" charset="0"/>
                <a:cs typeface="Times New Roman" pitchFamily="18" charset="0"/>
              </a:rPr>
              <a:t>учащихся</a:t>
            </a:r>
          </a:p>
          <a:p>
            <a:pPr lvl="0"/>
            <a:r>
              <a:rPr lang="ru-RU" sz="3700" b="1" dirty="0" smtClean="0">
                <a:latin typeface="Times New Roman" pitchFamily="18" charset="0"/>
                <a:cs typeface="Times New Roman" pitchFamily="18" charset="0"/>
              </a:rPr>
              <a:t>Использовать </a:t>
            </a:r>
            <a:r>
              <a:rPr lang="ru-RU" sz="3700" b="1" dirty="0">
                <a:latin typeface="Times New Roman" pitchFamily="18" charset="0"/>
                <a:cs typeface="Times New Roman" pitchFamily="18" charset="0"/>
              </a:rPr>
              <a:t>на уроках текста с </a:t>
            </a:r>
            <a:r>
              <a:rPr lang="ru-RU" sz="3700" b="1" dirty="0" err="1">
                <a:latin typeface="Times New Roman" pitchFamily="18" charset="0"/>
                <a:cs typeface="Times New Roman" pitchFamily="18" charset="0"/>
              </a:rPr>
              <a:t>межпредметным</a:t>
            </a:r>
            <a:r>
              <a:rPr lang="ru-RU" sz="3700" b="1" dirty="0">
                <a:latin typeface="Times New Roman" pitchFamily="18" charset="0"/>
                <a:cs typeface="Times New Roman" pitchFamily="18" charset="0"/>
              </a:rPr>
              <a:t> содержанием и </a:t>
            </a:r>
            <a:r>
              <a:rPr lang="ru-RU" sz="3700" b="1" dirty="0" err="1">
                <a:latin typeface="Times New Roman" pitchFamily="18" charset="0"/>
                <a:cs typeface="Times New Roman" pitchFamily="18" charset="0"/>
              </a:rPr>
              <a:t>разноуровневыми</a:t>
            </a:r>
            <a:r>
              <a:rPr lang="ru-RU" sz="3700" b="1" dirty="0">
                <a:latin typeface="Times New Roman" pitchFamily="18" charset="0"/>
                <a:cs typeface="Times New Roman" pitchFamily="18" charset="0"/>
              </a:rPr>
              <a:t> заданиями(постоянно</a:t>
            </a:r>
            <a:r>
              <a:rPr lang="ru-RU" sz="3700" b="1" dirty="0" smtClean="0">
                <a:latin typeface="Times New Roman" pitchFamily="18" charset="0"/>
                <a:cs typeface="Times New Roman" pitchFamily="18" charset="0"/>
              </a:rPr>
              <a:t>).</a:t>
            </a:r>
            <a:r>
              <a:rPr lang="ru-RU" sz="3700" dirty="0">
                <a:latin typeface="Times New Roman" pitchFamily="18" charset="0"/>
                <a:cs typeface="Times New Roman" pitchFamily="18" charset="0"/>
              </a:rPr>
              <a:t> </a:t>
            </a:r>
          </a:p>
          <a:p>
            <a:pPr lvl="0"/>
            <a:r>
              <a:rPr lang="ru-RU" sz="3700" b="1" dirty="0">
                <a:latin typeface="Times New Roman" pitchFamily="18" charset="0"/>
                <a:cs typeface="Times New Roman" pitchFamily="18" charset="0"/>
              </a:rPr>
              <a:t>Администрации</a:t>
            </a:r>
            <a:r>
              <a:rPr lang="ru-RU" sz="3700" b="1" dirty="0" smtClean="0">
                <a:latin typeface="Times New Roman" pitchFamily="18" charset="0"/>
                <a:cs typeface="Times New Roman" pitchFamily="18" charset="0"/>
              </a:rPr>
              <a:t>:</a:t>
            </a:r>
          </a:p>
          <a:p>
            <a:pPr lvl="0"/>
            <a:r>
              <a:rPr lang="ru-RU" sz="3700" dirty="0">
                <a:latin typeface="Times New Roman" pitchFamily="18" charset="0"/>
                <a:cs typeface="Times New Roman" pitchFamily="18" charset="0"/>
              </a:rPr>
              <a:t>	Провести контрольные мероприятия в 5 классе с  целью определения уровня функциональной грамотности (читательской, математической, естественно-научной). Ответственные: </a:t>
            </a:r>
            <a:r>
              <a:rPr lang="ru-RU" sz="3700" dirty="0" err="1">
                <a:latin typeface="Times New Roman" pitchFamily="18" charset="0"/>
                <a:cs typeface="Times New Roman" pitchFamily="18" charset="0"/>
              </a:rPr>
              <a:t>Бикеева</a:t>
            </a:r>
            <a:r>
              <a:rPr lang="ru-RU" sz="3700" dirty="0">
                <a:latin typeface="Times New Roman" pitchFamily="18" charset="0"/>
                <a:cs typeface="Times New Roman" pitchFamily="18" charset="0"/>
              </a:rPr>
              <a:t> Л.В.,</a:t>
            </a:r>
            <a:r>
              <a:rPr lang="ru-RU" sz="3700" dirty="0" err="1">
                <a:latin typeface="Times New Roman" pitchFamily="18" charset="0"/>
                <a:cs typeface="Times New Roman" pitchFamily="18" charset="0"/>
              </a:rPr>
              <a:t>Горланова</a:t>
            </a:r>
            <a:r>
              <a:rPr lang="ru-RU" sz="3700" dirty="0">
                <a:latin typeface="Times New Roman" pitchFamily="18" charset="0"/>
                <a:cs typeface="Times New Roman" pitchFamily="18" charset="0"/>
              </a:rPr>
              <a:t> С.В.(</a:t>
            </a:r>
            <a:r>
              <a:rPr lang="ru-RU" sz="3700" dirty="0" smtClean="0">
                <a:latin typeface="Times New Roman" pitchFamily="18" charset="0"/>
                <a:cs typeface="Times New Roman" pitchFamily="18" charset="0"/>
              </a:rPr>
              <a:t>апрель-май)</a:t>
            </a:r>
          </a:p>
          <a:p>
            <a:pPr lvl="0"/>
            <a:r>
              <a:rPr lang="ru-RU" sz="3700" dirty="0" smtClean="0">
                <a:latin typeface="Times New Roman" pitchFamily="18" charset="0"/>
                <a:cs typeface="Times New Roman" pitchFamily="18" charset="0"/>
              </a:rPr>
              <a:t>Модернизировать </a:t>
            </a:r>
            <a:r>
              <a:rPr lang="ru-RU" sz="3700" dirty="0">
                <a:latin typeface="Times New Roman" pitchFamily="18" charset="0"/>
                <a:cs typeface="Times New Roman" pitchFamily="18" charset="0"/>
              </a:rPr>
              <a:t>локальные акты ОО в контексте формирования ФГ. </a:t>
            </a:r>
            <a:r>
              <a:rPr lang="ru-RU" sz="3700" dirty="0" err="1">
                <a:latin typeface="Times New Roman" pitchFamily="18" charset="0"/>
                <a:cs typeface="Times New Roman" pitchFamily="18" charset="0"/>
              </a:rPr>
              <a:t>Ответственный:руководители</a:t>
            </a:r>
            <a:r>
              <a:rPr lang="ru-RU" sz="3700" dirty="0">
                <a:latin typeface="Times New Roman" pitchFamily="18" charset="0"/>
                <a:cs typeface="Times New Roman" pitchFamily="18" charset="0"/>
              </a:rPr>
              <a:t> </a:t>
            </a:r>
            <a:r>
              <a:rPr lang="ru-RU" sz="3700" dirty="0" err="1">
                <a:latin typeface="Times New Roman" pitchFamily="18" charset="0"/>
                <a:cs typeface="Times New Roman" pitchFamily="18" charset="0"/>
              </a:rPr>
              <a:t>ШМО,Горланова</a:t>
            </a:r>
            <a:r>
              <a:rPr lang="ru-RU" sz="3700" dirty="0">
                <a:latin typeface="Times New Roman" pitchFamily="18" charset="0"/>
                <a:cs typeface="Times New Roman" pitchFamily="18" charset="0"/>
              </a:rPr>
              <a:t> С.В.;(март-апрель</a:t>
            </a:r>
            <a:r>
              <a:rPr lang="ru-RU" sz="3700" dirty="0" smtClean="0">
                <a:latin typeface="Times New Roman" pitchFamily="18" charset="0"/>
                <a:cs typeface="Times New Roman" pitchFamily="18" charset="0"/>
              </a:rPr>
              <a:t>)</a:t>
            </a:r>
            <a:r>
              <a:rPr lang="ru-RU" sz="3700" dirty="0">
                <a:latin typeface="Times New Roman" pitchFamily="18" charset="0"/>
                <a:cs typeface="Times New Roman" pitchFamily="18" charset="0"/>
              </a:rPr>
              <a:t> </a:t>
            </a:r>
          </a:p>
          <a:p>
            <a:r>
              <a:rPr lang="ru-RU" sz="3700" dirty="0">
                <a:latin typeface="Times New Roman" pitchFamily="18" charset="0"/>
                <a:cs typeface="Times New Roman" pitchFamily="18" charset="0"/>
              </a:rPr>
              <a:t>3)Развивать систему </a:t>
            </a:r>
            <a:r>
              <a:rPr lang="ru-RU" sz="3700" dirty="0" err="1">
                <a:latin typeface="Times New Roman" pitchFamily="18" charset="0"/>
                <a:cs typeface="Times New Roman" pitchFamily="18" charset="0"/>
              </a:rPr>
              <a:t>внутришкольной</a:t>
            </a:r>
            <a:r>
              <a:rPr lang="ru-RU" sz="3700" dirty="0">
                <a:latin typeface="Times New Roman" pitchFamily="18" charset="0"/>
                <a:cs typeface="Times New Roman" pitchFamily="18" charset="0"/>
              </a:rPr>
              <a:t> диагностики уровней грамотностей Ответственный; </a:t>
            </a:r>
            <a:r>
              <a:rPr lang="ru-RU" sz="3700" dirty="0" err="1">
                <a:latin typeface="Times New Roman" pitchFamily="18" charset="0"/>
                <a:cs typeface="Times New Roman" pitchFamily="18" charset="0"/>
              </a:rPr>
              <a:t>Горланова</a:t>
            </a:r>
            <a:r>
              <a:rPr lang="ru-RU" sz="3700" dirty="0">
                <a:latin typeface="Times New Roman" pitchFamily="18" charset="0"/>
                <a:cs typeface="Times New Roman" pitchFamily="18" charset="0"/>
              </a:rPr>
              <a:t> </a:t>
            </a:r>
            <a:r>
              <a:rPr lang="ru-RU" sz="3700" dirty="0" err="1">
                <a:latin typeface="Times New Roman" pitchFamily="18" charset="0"/>
                <a:cs typeface="Times New Roman" pitchFamily="18" charset="0"/>
              </a:rPr>
              <a:t>С.В.,руководители</a:t>
            </a:r>
            <a:r>
              <a:rPr lang="ru-RU" sz="3700" dirty="0">
                <a:latin typeface="Times New Roman" pitchFamily="18" charset="0"/>
                <a:cs typeface="Times New Roman" pitchFamily="18" charset="0"/>
              </a:rPr>
              <a:t> ШМО;(апрель</a:t>
            </a:r>
            <a:r>
              <a:rPr lang="ru-RU" sz="3700" dirty="0" smtClean="0">
                <a:latin typeface="Times New Roman" pitchFamily="18" charset="0"/>
                <a:cs typeface="Times New Roman" pitchFamily="18" charset="0"/>
              </a:rPr>
              <a:t>)</a:t>
            </a:r>
            <a:r>
              <a:rPr lang="ru-RU" sz="3700" dirty="0">
                <a:latin typeface="Times New Roman" pitchFamily="18" charset="0"/>
                <a:cs typeface="Times New Roman" pitchFamily="18" charset="0"/>
              </a:rPr>
              <a:t> </a:t>
            </a:r>
          </a:p>
          <a:p>
            <a:r>
              <a:rPr lang="ru-RU" sz="3700" dirty="0">
                <a:latin typeface="Times New Roman" pitchFamily="18" charset="0"/>
                <a:cs typeface="Times New Roman" pitchFamily="18" charset="0"/>
              </a:rPr>
              <a:t>4)Разработать и использовать </a:t>
            </a:r>
            <a:r>
              <a:rPr lang="ru-RU" sz="3700" dirty="0" err="1">
                <a:latin typeface="Times New Roman" pitchFamily="18" charset="0"/>
                <a:cs typeface="Times New Roman" pitchFamily="18" charset="0"/>
              </a:rPr>
              <a:t>разноуровневые</a:t>
            </a:r>
            <a:r>
              <a:rPr lang="ru-RU" sz="3700" dirty="0">
                <a:latin typeface="Times New Roman" pitchFamily="18" charset="0"/>
                <a:cs typeface="Times New Roman" pitchFamily="18" charset="0"/>
              </a:rPr>
              <a:t> задания для развития ФГ </a:t>
            </a:r>
            <a:r>
              <a:rPr lang="ru-RU" sz="3700" dirty="0" err="1">
                <a:latin typeface="Times New Roman" pitchFamily="18" charset="0"/>
                <a:cs typeface="Times New Roman" pitchFamily="18" charset="0"/>
              </a:rPr>
              <a:t>Ответственный:Горланова</a:t>
            </a:r>
            <a:r>
              <a:rPr lang="ru-RU" sz="3700" dirty="0">
                <a:latin typeface="Times New Roman" pitchFamily="18" charset="0"/>
                <a:cs typeface="Times New Roman" pitchFamily="18" charset="0"/>
              </a:rPr>
              <a:t> </a:t>
            </a:r>
            <a:r>
              <a:rPr lang="ru-RU" sz="3700" dirty="0" err="1">
                <a:latin typeface="Times New Roman" pitchFamily="18" charset="0"/>
                <a:cs typeface="Times New Roman" pitchFamily="18" charset="0"/>
              </a:rPr>
              <a:t>С.В.,руководители</a:t>
            </a:r>
            <a:r>
              <a:rPr lang="ru-RU" sz="3700" dirty="0">
                <a:latin typeface="Times New Roman" pitchFamily="18" charset="0"/>
                <a:cs typeface="Times New Roman" pitchFamily="18" charset="0"/>
              </a:rPr>
              <a:t> ШМО.(апрель</a:t>
            </a:r>
            <a:r>
              <a:rPr lang="ru-RU" sz="3700" dirty="0" smtClean="0">
                <a:latin typeface="Times New Roman" pitchFamily="18" charset="0"/>
                <a:cs typeface="Times New Roman" pitchFamily="18" charset="0"/>
              </a:rPr>
              <a:t>)</a:t>
            </a:r>
            <a:r>
              <a:rPr lang="ru-RU" sz="3700" dirty="0">
                <a:latin typeface="Times New Roman" pitchFamily="18" charset="0"/>
                <a:cs typeface="Times New Roman" pitchFamily="18" charset="0"/>
              </a:rPr>
              <a:t> </a:t>
            </a:r>
          </a:p>
          <a:p>
            <a:r>
              <a:rPr lang="ru-RU" sz="3700" dirty="0">
                <a:latin typeface="Times New Roman" pitchFamily="18" charset="0"/>
                <a:cs typeface="Times New Roman" pitchFamily="18" charset="0"/>
              </a:rPr>
              <a:t>5) Организовать дифференцированно-уровневое обучение для создания условий перехода на более высокий уровень Ответственный :</a:t>
            </a:r>
            <a:r>
              <a:rPr lang="ru-RU" sz="3700" dirty="0" err="1">
                <a:latin typeface="Times New Roman" pitchFamily="18" charset="0"/>
                <a:cs typeface="Times New Roman" pitchFamily="18" charset="0"/>
              </a:rPr>
              <a:t>Горланова</a:t>
            </a:r>
            <a:r>
              <a:rPr lang="ru-RU" sz="3700" dirty="0">
                <a:latin typeface="Times New Roman" pitchFamily="18" charset="0"/>
                <a:cs typeface="Times New Roman" pitchFamily="18" charset="0"/>
              </a:rPr>
              <a:t> </a:t>
            </a:r>
            <a:r>
              <a:rPr lang="ru-RU" sz="3700" dirty="0" err="1">
                <a:latin typeface="Times New Roman" pitchFamily="18" charset="0"/>
                <a:cs typeface="Times New Roman" pitchFamily="18" charset="0"/>
              </a:rPr>
              <a:t>С.В.,руководители</a:t>
            </a:r>
            <a:r>
              <a:rPr lang="ru-RU" sz="3700" dirty="0">
                <a:latin typeface="Times New Roman" pitchFamily="18" charset="0"/>
                <a:cs typeface="Times New Roman" pitchFamily="18" charset="0"/>
              </a:rPr>
              <a:t> ШМО(апрель</a:t>
            </a:r>
            <a:r>
              <a:rPr lang="ru-RU" sz="3700" dirty="0" smtClean="0">
                <a:latin typeface="Times New Roman" pitchFamily="18" charset="0"/>
                <a:cs typeface="Times New Roman" pitchFamily="18" charset="0"/>
              </a:rPr>
              <a:t>)</a:t>
            </a:r>
            <a:r>
              <a:rPr lang="ru-RU" sz="3700" dirty="0">
                <a:latin typeface="Times New Roman" pitchFamily="18" charset="0"/>
                <a:cs typeface="Times New Roman" pitchFamily="18" charset="0"/>
              </a:rPr>
              <a:t> </a:t>
            </a:r>
          </a:p>
          <a:p>
            <a:r>
              <a:rPr lang="ru-RU" sz="3700" dirty="0">
                <a:latin typeface="Times New Roman" pitchFamily="18" charset="0"/>
                <a:cs typeface="Times New Roman" pitchFamily="18" charset="0"/>
              </a:rPr>
              <a:t>       6) Обеспечить условия для профессионального развития управленческих и педагогических кадров (до и пост курсовое сопровождение).Ответственный : </a:t>
            </a:r>
            <a:r>
              <a:rPr lang="ru-RU" sz="3700" dirty="0" err="1">
                <a:latin typeface="Times New Roman" pitchFamily="18" charset="0"/>
                <a:cs typeface="Times New Roman" pitchFamily="18" charset="0"/>
              </a:rPr>
              <a:t>Горланова</a:t>
            </a:r>
            <a:r>
              <a:rPr lang="ru-RU" sz="3700" dirty="0">
                <a:latin typeface="Times New Roman" pitchFamily="18" charset="0"/>
                <a:cs typeface="Times New Roman" pitchFamily="18" charset="0"/>
              </a:rPr>
              <a:t> С.В.(апрель-май)</a:t>
            </a:r>
          </a:p>
          <a:p>
            <a:r>
              <a:rPr lang="ru-RU" sz="3700" dirty="0">
                <a:latin typeface="Times New Roman" pitchFamily="18" charset="0"/>
                <a:cs typeface="Times New Roman" pitchFamily="18" charset="0"/>
              </a:rPr>
              <a:t> </a:t>
            </a:r>
          </a:p>
          <a:p>
            <a:endParaRPr lang="ru-RU" dirty="0"/>
          </a:p>
        </p:txBody>
      </p:sp>
      <p:pic>
        <p:nvPicPr>
          <p:cNvPr id="5" name="Содержимое 9" descr="C:\Users\0E3B~1\AppData\Local\Temp\Rar$DIa2008.19097\IMG-20230613-WA0005.jpg"/>
          <p:cNvPicPr>
            <a:picLocks noGrp="1"/>
          </p:cNvPicPr>
          <p:nvPr>
            <p:ph sz="half" idx="1"/>
          </p:nvPr>
        </p:nvPicPr>
        <p:blipFill>
          <a:blip r:embed="rId3" cstate="print"/>
          <a:srcRect/>
          <a:stretch>
            <a:fillRect/>
          </a:stretch>
        </p:blipFill>
        <p:spPr bwMode="auto">
          <a:xfrm>
            <a:off x="251520" y="1916832"/>
            <a:ext cx="3240360" cy="3672408"/>
          </a:xfrm>
          <a:prstGeom prst="rect">
            <a:avLst/>
          </a:prstGeom>
          <a:noFill/>
          <a:ln w="9525">
            <a:noFill/>
            <a:miter lim="800000"/>
            <a:headEnd/>
            <a:tailEnd/>
          </a:ln>
        </p:spPr>
      </p:pic>
    </p:spTree>
    <p:extLst>
      <p:ext uri="{BB962C8B-B14F-4D97-AF65-F5344CB8AC3E}">
        <p14:creationId xmlns:p14="http://schemas.microsoft.com/office/powerpoint/2010/main" val="2079901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i="1" dirty="0" smtClean="0">
                <a:latin typeface="Times New Roman" pitchFamily="18" charset="0"/>
                <a:cs typeface="Times New Roman" pitchFamily="18" charset="0"/>
              </a:rPr>
              <a:t>Курсы по формированию функциональной грамотности</a:t>
            </a:r>
            <a:endParaRPr lang="ru-RU" b="1" i="1" dirty="0">
              <a:latin typeface="Times New Roman" pitchFamily="18" charset="0"/>
              <a:cs typeface="Times New Roman" pitchFamily="18" charset="0"/>
            </a:endParaRPr>
          </a:p>
        </p:txBody>
      </p:sp>
      <p:sp>
        <p:nvSpPr>
          <p:cNvPr id="4" name="Содержимое 3"/>
          <p:cNvSpPr>
            <a:spLocks noGrp="1"/>
          </p:cNvSpPr>
          <p:nvPr>
            <p:ph sz="half" idx="2"/>
          </p:nvPr>
        </p:nvSpPr>
        <p:spPr>
          <a:xfrm>
            <a:off x="3995936" y="2160590"/>
            <a:ext cx="3672408" cy="3880773"/>
          </a:xfrm>
        </p:spPr>
        <p:txBody>
          <a:bodyPr/>
          <a:lstStyle/>
          <a:p>
            <a:pPr>
              <a:buNone/>
            </a:pPr>
            <a:endParaRPr lang="ru-RU" dirty="0" smtClean="0"/>
          </a:p>
          <a:p>
            <a:pPr>
              <a:buNone/>
            </a:pPr>
            <a:endParaRPr lang="ru-RU" dirty="0" smtClean="0"/>
          </a:p>
          <a:p>
            <a:pPr>
              <a:buNone/>
            </a:pPr>
            <a:r>
              <a:rPr lang="ru-RU" dirty="0" smtClean="0">
                <a:latin typeface="Times New Roman" pitchFamily="18" charset="0"/>
                <a:cs typeface="Times New Roman" pitchFamily="18" charset="0"/>
              </a:rPr>
              <a:t>В 2024-2025 учебном году курсы прошли 7 человек-50 % учителей школы</a:t>
            </a:r>
            <a:endParaRPr lang="ru-RU" dirty="0">
              <a:latin typeface="Times New Roman" pitchFamily="18" charset="0"/>
              <a:cs typeface="Times New Roman" pitchFamily="18" charset="0"/>
            </a:endParaRPr>
          </a:p>
        </p:txBody>
      </p:sp>
      <p:pic>
        <p:nvPicPr>
          <p:cNvPr id="6" name="Рисунок 5" descr="https://edu.tatar.ru/upload/news/org178/3532695.jpg"/>
          <p:cNvPicPr/>
          <p:nvPr/>
        </p:nvPicPr>
        <p:blipFill>
          <a:blip r:embed="rId2">
            <a:extLst>
              <a:ext uri="{28A0092B-C50C-407E-A947-70E740481C1C}">
                <a14:useLocalDpi xmlns:a14="http://schemas.microsoft.com/office/drawing/2010/main" val="0"/>
              </a:ext>
            </a:extLst>
          </a:blip>
          <a:srcRect/>
          <a:stretch>
            <a:fillRect/>
          </a:stretch>
        </p:blipFill>
        <p:spPr bwMode="auto">
          <a:xfrm>
            <a:off x="467544" y="2276872"/>
            <a:ext cx="3456384" cy="3096344"/>
          </a:xfrm>
          <a:prstGeom prst="rect">
            <a:avLst/>
          </a:prstGeom>
          <a:noFill/>
          <a:ln>
            <a:noFill/>
          </a:ln>
        </p:spPr>
      </p:pic>
      <p:sp>
        <p:nvSpPr>
          <p:cNvPr id="3" name="Объект 2"/>
          <p:cNvSpPr>
            <a:spLocks noGrp="1"/>
          </p:cNvSpPr>
          <p:nvPr>
            <p:ph sz="half" idx="1"/>
          </p:nvPr>
        </p:nvSpPr>
        <p:spPr/>
        <p:txBody>
          <a:bodyPr/>
          <a:lstStyle/>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i="1" dirty="0" smtClean="0">
                <a:latin typeface="Times New Roman" pitchFamily="18" charset="0"/>
                <a:cs typeface="Times New Roman" pitchFamily="18" charset="0"/>
              </a:rPr>
              <a:t>Электронный банк заданий для оценки функциональной грамотности</a:t>
            </a:r>
            <a:endParaRPr lang="ru-RU" b="1" i="1" dirty="0">
              <a:latin typeface="Times New Roman" pitchFamily="18" charset="0"/>
              <a:cs typeface="Times New Roman" pitchFamily="18" charset="0"/>
            </a:endParaRPr>
          </a:p>
        </p:txBody>
      </p:sp>
      <p:pic>
        <p:nvPicPr>
          <p:cNvPr id="11" name="Объект 10"/>
          <p:cNvPicPr>
            <a:picLocks noGrp="1"/>
          </p:cNvPicPr>
          <p:nvPr>
            <p:ph sz="half" idx="1"/>
          </p:nvPr>
        </p:nvPicPr>
        <p:blipFill>
          <a:blip r:embed="rId2"/>
          <a:stretch>
            <a:fillRect/>
          </a:stretch>
        </p:blipFill>
        <p:spPr>
          <a:xfrm>
            <a:off x="460745" y="2204863"/>
            <a:ext cx="3319167" cy="2371027"/>
          </a:xfrm>
          <a:prstGeom prst="rect">
            <a:avLst/>
          </a:prstGeom>
        </p:spPr>
      </p:pic>
      <p:pic>
        <p:nvPicPr>
          <p:cNvPr id="12" name="Объект 11"/>
          <p:cNvPicPr>
            <a:picLocks noGrp="1"/>
          </p:cNvPicPr>
          <p:nvPr>
            <p:ph sz="half" idx="2"/>
          </p:nvPr>
        </p:nvPicPr>
        <p:blipFill>
          <a:blip r:embed="rId3"/>
          <a:stretch>
            <a:fillRect/>
          </a:stretch>
        </p:blipFill>
        <p:spPr>
          <a:xfrm>
            <a:off x="4788024" y="2204863"/>
            <a:ext cx="3898776" cy="2163059"/>
          </a:xfrm>
          <a:prstGeom prst="rect">
            <a:avLst/>
          </a:prstGeom>
        </p:spPr>
      </p:pic>
      <p:pic>
        <p:nvPicPr>
          <p:cNvPr id="6" name="Рисунок 5"/>
          <p:cNvPicPr>
            <a:picLocks noChangeAspect="1"/>
          </p:cNvPicPr>
          <p:nvPr/>
        </p:nvPicPr>
        <p:blipFill>
          <a:blip r:embed="rId4"/>
          <a:stretch>
            <a:fillRect/>
          </a:stretch>
        </p:blipFill>
        <p:spPr>
          <a:xfrm>
            <a:off x="2411760" y="4493133"/>
            <a:ext cx="3744416" cy="2232247"/>
          </a:xfrm>
          <a:prstGeom prst="rect">
            <a:avLst/>
          </a:prstGeom>
        </p:spPr>
      </p:pic>
    </p:spTree>
    <p:extLst>
      <p:ext uri="{BB962C8B-B14F-4D97-AF65-F5344CB8AC3E}">
        <p14:creationId xmlns:p14="http://schemas.microsoft.com/office/powerpoint/2010/main" val="12945225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 </a:t>
            </a:r>
            <a:r>
              <a:rPr lang="ru-RU" b="1" i="1" dirty="0" smtClean="0">
                <a:latin typeface="Times New Roman" pitchFamily="18" charset="0"/>
                <a:cs typeface="Times New Roman" pitchFamily="18" charset="0"/>
              </a:rPr>
              <a:t>Учебно-методические комплекты  по формированию функциональной грамотности</a:t>
            </a:r>
            <a:endParaRPr lang="ru-RU" b="1" i="1" dirty="0">
              <a:latin typeface="Times New Roman" pitchFamily="18" charset="0"/>
              <a:cs typeface="Times New Roman" pitchFamily="18" charset="0"/>
            </a:endParaRPr>
          </a:p>
        </p:txBody>
      </p:sp>
      <p:pic>
        <p:nvPicPr>
          <p:cNvPr id="7" name="Содержимое 6" descr="C:\Users\0E3B~1\AppData\Local\Temp\Rar$DIa11364.42873\IMG-20230511-WA0022.jpg"/>
          <p:cNvPicPr>
            <a:picLocks noGrp="1"/>
          </p:cNvPicPr>
          <p:nvPr>
            <p:ph sz="half" idx="1"/>
          </p:nvPr>
        </p:nvPicPr>
        <p:blipFill>
          <a:blip r:embed="rId2" cstate="print"/>
          <a:stretch>
            <a:fillRect/>
          </a:stretch>
        </p:blipFill>
        <p:spPr bwMode="auto">
          <a:xfrm>
            <a:off x="697905" y="2160588"/>
            <a:ext cx="2911077" cy="3881437"/>
          </a:xfrm>
          <a:prstGeom prst="rect">
            <a:avLst/>
          </a:prstGeom>
          <a:noFill/>
          <a:ln w="9525">
            <a:noFill/>
            <a:miter lim="800000"/>
            <a:headEnd/>
            <a:tailEnd/>
          </a:ln>
        </p:spPr>
      </p:pic>
      <p:pic>
        <p:nvPicPr>
          <p:cNvPr id="8" name="Содержимое 7" descr="C:\Users\0E3B~1\AppData\Local\Temp\Rar$DIa11364.2164\IMG-20230511-WA0020.jpg"/>
          <p:cNvPicPr>
            <a:picLocks noGrp="1"/>
          </p:cNvPicPr>
          <p:nvPr>
            <p:ph sz="half" idx="2"/>
          </p:nvPr>
        </p:nvPicPr>
        <p:blipFill>
          <a:blip r:embed="rId3" cstate="print"/>
          <a:stretch>
            <a:fillRect/>
          </a:stretch>
        </p:blipFill>
        <p:spPr bwMode="auto">
          <a:xfrm rot="16200000">
            <a:off x="3793636" y="2023298"/>
            <a:ext cx="3881437" cy="41560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 </a:t>
            </a:r>
            <a:r>
              <a:rPr lang="ru-RU" b="1" i="1" dirty="0" smtClean="0">
                <a:latin typeface="Times New Roman" pitchFamily="18" charset="0"/>
                <a:cs typeface="Times New Roman" pitchFamily="18" charset="0"/>
              </a:rPr>
              <a:t>Учебно-методические комплекты  по формированию функциональной грамотности</a:t>
            </a:r>
            <a:endParaRPr lang="ru-RU" b="1" i="1" dirty="0">
              <a:latin typeface="Times New Roman" pitchFamily="18" charset="0"/>
              <a:cs typeface="Times New Roman" pitchFamily="18" charset="0"/>
            </a:endParaRPr>
          </a:p>
        </p:txBody>
      </p:sp>
      <p:pic>
        <p:nvPicPr>
          <p:cNvPr id="9" name="Содержимое 8" descr="C:\Users\0E3B~1\AppData\Local\Temp\Rar$DIa11364.26783\IMG-20230511-WA0025.jpg"/>
          <p:cNvPicPr>
            <a:picLocks noGrp="1"/>
          </p:cNvPicPr>
          <p:nvPr>
            <p:ph sz="half" idx="1"/>
          </p:nvPr>
        </p:nvPicPr>
        <p:blipFill>
          <a:blip r:embed="rId2" cstate="print"/>
          <a:srcRect/>
          <a:stretch>
            <a:fillRect/>
          </a:stretch>
        </p:blipFill>
        <p:spPr bwMode="auto">
          <a:xfrm rot="16200000">
            <a:off x="412492" y="2547949"/>
            <a:ext cx="3528393" cy="3562301"/>
          </a:xfrm>
          <a:prstGeom prst="rect">
            <a:avLst/>
          </a:prstGeom>
          <a:noFill/>
          <a:ln w="9525">
            <a:noFill/>
            <a:miter lim="800000"/>
            <a:headEnd/>
            <a:tailEnd/>
          </a:ln>
        </p:spPr>
      </p:pic>
      <p:pic>
        <p:nvPicPr>
          <p:cNvPr id="10" name="Содержимое 9" descr="C:\Users\0E3B~1\AppData\Local\Temp\Rar$DIa11364.37724\IMG-20230511-WA0023.jpg"/>
          <p:cNvPicPr>
            <a:picLocks noGrp="1"/>
          </p:cNvPicPr>
          <p:nvPr>
            <p:ph sz="half" idx="2"/>
          </p:nvPr>
        </p:nvPicPr>
        <p:blipFill>
          <a:blip r:embed="rId3" cstate="print"/>
          <a:stretch>
            <a:fillRect/>
          </a:stretch>
        </p:blipFill>
        <p:spPr bwMode="auto">
          <a:xfrm>
            <a:off x="4211960" y="2564903"/>
            <a:ext cx="3168352" cy="34771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 </a:t>
            </a:r>
            <a:r>
              <a:rPr lang="ru-RU" b="1" i="1" dirty="0" smtClean="0">
                <a:latin typeface="Times New Roman" pitchFamily="18" charset="0"/>
                <a:cs typeface="Times New Roman" pitchFamily="18" charset="0"/>
              </a:rPr>
              <a:t>Учебно-методические комплекты  по формированию функциональной грамотности</a:t>
            </a:r>
            <a:endParaRPr lang="ru-RU" b="1" i="1" dirty="0">
              <a:latin typeface="Times New Roman" pitchFamily="18" charset="0"/>
              <a:cs typeface="Times New Roman" pitchFamily="18" charset="0"/>
            </a:endParaRPr>
          </a:p>
        </p:txBody>
      </p:sp>
      <p:pic>
        <p:nvPicPr>
          <p:cNvPr id="8" name="Содержимое 7" descr="C:\Users\0E3B~1\AppData\Local\Temp\Rar$DIa11364.39894\IMG-20230511-WA0012.jpg"/>
          <p:cNvPicPr>
            <a:picLocks noGrp="1"/>
          </p:cNvPicPr>
          <p:nvPr>
            <p:ph sz="half" idx="1"/>
          </p:nvPr>
        </p:nvPicPr>
        <p:blipFill>
          <a:blip r:embed="rId2" cstate="print"/>
          <a:stretch>
            <a:fillRect/>
          </a:stretch>
        </p:blipFill>
        <p:spPr bwMode="auto">
          <a:xfrm>
            <a:off x="2886672" y="3140968"/>
            <a:ext cx="2911077" cy="3528392"/>
          </a:xfrm>
          <a:prstGeom prst="rect">
            <a:avLst/>
          </a:prstGeom>
          <a:noFill/>
          <a:ln w="9525">
            <a:noFill/>
            <a:miter lim="800000"/>
            <a:headEnd/>
            <a:tailEnd/>
          </a:ln>
        </p:spPr>
      </p:pic>
      <p:pic>
        <p:nvPicPr>
          <p:cNvPr id="11" name="Содержимое 10" descr="C:\Users\0E3B~1\AppData\Local\Temp\Rar$DIa11364.47238\IMG-20230511-WA0010.jpg"/>
          <p:cNvPicPr>
            <a:picLocks noGrp="1"/>
          </p:cNvPicPr>
          <p:nvPr>
            <p:ph sz="half" idx="2"/>
          </p:nvPr>
        </p:nvPicPr>
        <p:blipFill>
          <a:blip r:embed="rId3" cstate="print"/>
          <a:srcRect/>
          <a:stretch>
            <a:fillRect/>
          </a:stretch>
        </p:blipFill>
        <p:spPr bwMode="auto">
          <a:xfrm rot="16200000">
            <a:off x="-61407" y="2456893"/>
            <a:ext cx="3240362" cy="2592288"/>
          </a:xfrm>
          <a:prstGeom prst="rect">
            <a:avLst/>
          </a:prstGeom>
          <a:noFill/>
          <a:ln w="9525">
            <a:noFill/>
            <a:miter lim="800000"/>
            <a:headEnd/>
            <a:tailEnd/>
          </a:ln>
        </p:spPr>
      </p:pic>
      <p:pic>
        <p:nvPicPr>
          <p:cNvPr id="12" name="Рисунок 11" descr="C:\Users\0E3B~1\AppData\Local\Temp\Rar$DIa11364.6000\IMG-20230511-WA0008.jpg"/>
          <p:cNvPicPr/>
          <p:nvPr/>
        </p:nvPicPr>
        <p:blipFill>
          <a:blip r:embed="rId4" cstate="print"/>
          <a:srcRect/>
          <a:stretch>
            <a:fillRect/>
          </a:stretch>
        </p:blipFill>
        <p:spPr bwMode="auto">
          <a:xfrm>
            <a:off x="5864526" y="2132859"/>
            <a:ext cx="2575597" cy="32403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6561778" cy="1669752"/>
          </a:xfrm>
        </p:spPr>
        <p:txBody>
          <a:bodyPr>
            <a:normAutofit fontScale="90000"/>
          </a:bodyPr>
          <a:lstStyle/>
          <a:p>
            <a:pPr algn="ctr"/>
            <a:r>
              <a:rPr lang="ru-RU" b="1" i="1" dirty="0" smtClean="0">
                <a:latin typeface="Times New Roman" pitchFamily="18" charset="0"/>
                <a:cs typeface="Times New Roman" pitchFamily="18" charset="0"/>
              </a:rPr>
              <a:t>Открытые уроки и </a:t>
            </a:r>
            <a:r>
              <a:rPr lang="ru-RU" b="1" i="1" dirty="0" err="1" smtClean="0">
                <a:latin typeface="Times New Roman" pitchFamily="18" charset="0"/>
                <a:cs typeface="Times New Roman" pitchFamily="18" charset="0"/>
              </a:rPr>
              <a:t>мероприятияв</a:t>
            </a:r>
            <a:r>
              <a:rPr lang="ru-RU" b="1" i="1" dirty="0" smtClean="0">
                <a:latin typeface="Times New Roman" pitchFamily="18" charset="0"/>
                <a:cs typeface="Times New Roman" pitchFamily="18" charset="0"/>
              </a:rPr>
              <a:t> </a:t>
            </a:r>
            <a:br>
              <a:rPr lang="ru-RU" b="1" i="1" dirty="0" smtClean="0">
                <a:latin typeface="Times New Roman" pitchFamily="18" charset="0"/>
                <a:cs typeface="Times New Roman" pitchFamily="18" charset="0"/>
              </a:rPr>
            </a:br>
            <a:r>
              <a:rPr lang="ru-RU" b="1" i="1" dirty="0" smtClean="0">
                <a:latin typeface="Times New Roman" pitchFamily="18" charset="0"/>
                <a:cs typeface="Times New Roman" pitchFamily="18" charset="0"/>
              </a:rPr>
              <a:t>опорной </a:t>
            </a:r>
            <a:r>
              <a:rPr lang="ru-RU" b="1" i="1" dirty="0" err="1" smtClean="0">
                <a:latin typeface="Times New Roman" pitchFamily="18" charset="0"/>
                <a:cs typeface="Times New Roman" pitchFamily="18" charset="0"/>
              </a:rPr>
              <a:t>Билярской</a:t>
            </a:r>
            <a:r>
              <a:rPr lang="ru-RU" b="1" i="1" dirty="0" smtClean="0">
                <a:latin typeface="Times New Roman" pitchFamily="18" charset="0"/>
                <a:cs typeface="Times New Roman" pitchFamily="18" charset="0"/>
              </a:rPr>
              <a:t> СОШ</a:t>
            </a:r>
            <a:endParaRPr lang="ru-RU" b="1" i="1" dirty="0">
              <a:latin typeface="Times New Roman" pitchFamily="18" charset="0"/>
              <a:cs typeface="Times New Roman" pitchFamily="18" charset="0"/>
            </a:endParaRPr>
          </a:p>
        </p:txBody>
      </p:sp>
      <p:pic>
        <p:nvPicPr>
          <p:cNvPr id="8" name="Объект 7" descr="C:\Users\0E3B~1\AppData\Local\Temp\Rar$DIa2008.26479\IMG-20230427-WA0063.jpg"/>
          <p:cNvPicPr>
            <a:picLocks noGrp="1"/>
          </p:cNvPicPr>
          <p:nvPr>
            <p:ph sz="half" idx="1"/>
          </p:nvPr>
        </p:nvPicPr>
        <p:blipFill>
          <a:blip r:embed="rId2" cstate="print"/>
          <a:srcRect/>
          <a:stretch>
            <a:fillRect/>
          </a:stretch>
        </p:blipFill>
        <p:spPr bwMode="auto">
          <a:xfrm>
            <a:off x="611560" y="2469089"/>
            <a:ext cx="3096344" cy="2592288"/>
          </a:xfrm>
          <a:prstGeom prst="rect">
            <a:avLst/>
          </a:prstGeom>
          <a:noFill/>
          <a:ln w="9525">
            <a:noFill/>
            <a:miter lim="800000"/>
            <a:headEnd/>
            <a:tailEnd/>
          </a:ln>
        </p:spPr>
      </p:pic>
      <p:pic>
        <p:nvPicPr>
          <p:cNvPr id="6" name="Объект 5" descr="https://edu.tatar.ru/upload/news/org178/3532593.jpg"/>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563888" y="3717032"/>
            <a:ext cx="3168352" cy="2664296"/>
          </a:xfrm>
          <a:prstGeom prst="rect">
            <a:avLst/>
          </a:prstGeom>
          <a:noFill/>
          <a:ln>
            <a:noFill/>
          </a:ln>
        </p:spPr>
      </p:pic>
      <p:sp>
        <p:nvSpPr>
          <p:cNvPr id="5" name="Прямоугольник 4"/>
          <p:cNvSpPr/>
          <p:nvPr/>
        </p:nvSpPr>
        <p:spPr>
          <a:xfrm>
            <a:off x="395536" y="1268760"/>
            <a:ext cx="7200800" cy="923330"/>
          </a:xfrm>
          <a:prstGeom prst="rect">
            <a:avLst/>
          </a:prstGeom>
        </p:spPr>
        <p:txBody>
          <a:bodyPr wrap="square">
            <a:spAutoFit/>
          </a:bodyPr>
          <a:lstStyle/>
          <a:p>
            <a:r>
              <a:rPr lang="ru-RU" dirty="0">
                <a:latin typeface="Times New Roman" pitchFamily="18" charset="0"/>
                <a:cs typeface="Times New Roman" pitchFamily="18" charset="0"/>
              </a:rPr>
              <a:t>Кустовое заседание районного семинара по вопросам развития и формирования функциональной грамотности обучающихся «Школьная педагогическая студия «Не для школы – для жизни учим» </a:t>
            </a:r>
          </a:p>
        </p:txBody>
      </p:sp>
    </p:spTree>
    <p:extLst>
      <p:ext uri="{BB962C8B-B14F-4D97-AF65-F5344CB8AC3E}">
        <p14:creationId xmlns:p14="http://schemas.microsoft.com/office/powerpoint/2010/main" val="10522415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 </a:t>
            </a:r>
            <a:r>
              <a:rPr lang="ru-RU" b="1" i="1" dirty="0" smtClean="0">
                <a:latin typeface="Times New Roman" pitchFamily="18" charset="0"/>
                <a:cs typeface="Times New Roman" pitchFamily="18" charset="0"/>
              </a:rPr>
              <a:t>Открытые уроки, участие в семинарах и конкурсах по функциональной грамотности</a:t>
            </a:r>
            <a:endParaRPr lang="ru-RU" b="1" i="1" dirty="0">
              <a:latin typeface="Times New Roman" pitchFamily="18" charset="0"/>
              <a:cs typeface="Times New Roman" pitchFamily="18" charset="0"/>
            </a:endParaRPr>
          </a:p>
        </p:txBody>
      </p:sp>
      <p:pic>
        <p:nvPicPr>
          <p:cNvPr id="9" name="Содержимое 8" descr="C:\Users\0E3B~1\AppData\Local\Temp\Rar$DIa2008.23756\IMG-20230613-WA0004.jpg"/>
          <p:cNvPicPr>
            <a:picLocks noGrp="1"/>
          </p:cNvPicPr>
          <p:nvPr>
            <p:ph sz="half" idx="1"/>
          </p:nvPr>
        </p:nvPicPr>
        <p:blipFill>
          <a:blip r:embed="rId2" cstate="print"/>
          <a:srcRect/>
          <a:stretch>
            <a:fillRect/>
          </a:stretch>
        </p:blipFill>
        <p:spPr bwMode="auto">
          <a:xfrm>
            <a:off x="3783457" y="4488500"/>
            <a:ext cx="3606552" cy="2223655"/>
          </a:xfrm>
          <a:prstGeom prst="rect">
            <a:avLst/>
          </a:prstGeom>
          <a:noFill/>
          <a:ln w="9525">
            <a:noFill/>
            <a:miter lim="800000"/>
            <a:headEnd/>
            <a:tailEnd/>
          </a:ln>
        </p:spPr>
      </p:pic>
      <p:pic>
        <p:nvPicPr>
          <p:cNvPr id="10" name="Содержимое 9" descr="C:\Users\0E3B~1\AppData\Local\Temp\Rar$DIa2008.15417\IMG-20230613-WA0007.jpg"/>
          <p:cNvPicPr>
            <a:picLocks noGrp="1"/>
          </p:cNvPicPr>
          <p:nvPr>
            <p:ph sz="half" idx="2"/>
          </p:nvPr>
        </p:nvPicPr>
        <p:blipFill>
          <a:blip r:embed="rId3" cstate="print"/>
          <a:srcRect/>
          <a:stretch>
            <a:fillRect/>
          </a:stretch>
        </p:blipFill>
        <p:spPr bwMode="auto">
          <a:xfrm>
            <a:off x="3783457" y="2020218"/>
            <a:ext cx="3606552" cy="2376264"/>
          </a:xfrm>
          <a:prstGeom prst="rect">
            <a:avLst/>
          </a:prstGeom>
          <a:noFill/>
          <a:ln w="9525">
            <a:noFill/>
            <a:miter lim="800000"/>
            <a:headEnd/>
            <a:tailEnd/>
          </a:ln>
        </p:spPr>
      </p:pic>
      <p:pic>
        <p:nvPicPr>
          <p:cNvPr id="6" name="Рисунок 5" descr="C:\Users\0E3B~1\AppData\Local\Temp\Rar$DIa2008.31819\IMG-20221201-WA0019.jpg"/>
          <p:cNvPicPr/>
          <p:nvPr/>
        </p:nvPicPr>
        <p:blipFill>
          <a:blip r:embed="rId4" cstate="print"/>
          <a:srcRect/>
          <a:stretch>
            <a:fillRect/>
          </a:stretch>
        </p:blipFill>
        <p:spPr bwMode="auto">
          <a:xfrm>
            <a:off x="609600" y="2204864"/>
            <a:ext cx="3024336" cy="2160240"/>
          </a:xfrm>
          <a:prstGeom prst="rect">
            <a:avLst/>
          </a:prstGeom>
          <a:noFill/>
          <a:ln w="9525">
            <a:noFill/>
            <a:miter lim="800000"/>
            <a:headEnd/>
            <a:tailEnd/>
          </a:ln>
        </p:spPr>
      </p:pic>
      <p:pic>
        <p:nvPicPr>
          <p:cNvPr id="7" name="Рисунок 5"/>
          <p:cNvPicPr>
            <a:picLocks noChangeAspect="1"/>
          </p:cNvPicPr>
          <p:nvPr/>
        </p:nvPicPr>
        <p:blipFill>
          <a:blip r:embed="rId5">
            <a:extLst>
              <a:ext uri="{28A0092B-C50C-407E-A947-70E740481C1C}">
                <a14:useLocalDpi xmlns:a14="http://schemas.microsoft.com/office/drawing/2010/main" val="0"/>
              </a:ext>
            </a:extLst>
          </a:blip>
          <a:srcRect t="23778"/>
          <a:stretch>
            <a:fillRect/>
          </a:stretch>
        </p:blipFill>
        <p:spPr bwMode="auto">
          <a:xfrm>
            <a:off x="465584" y="4509120"/>
            <a:ext cx="3168352"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a:latin typeface="Times New Roman" pitchFamily="18" charset="0"/>
                <a:cs typeface="Times New Roman" pitchFamily="18" charset="0"/>
              </a:rPr>
              <a:t>Ц</a:t>
            </a:r>
            <a:r>
              <a:rPr lang="ru-RU" b="1" i="1" dirty="0" smtClean="0">
                <a:latin typeface="Times New Roman" pitchFamily="18" charset="0"/>
                <a:cs typeface="Times New Roman" pitchFamily="18" charset="0"/>
              </a:rPr>
              <a:t>ель </a:t>
            </a:r>
            <a:r>
              <a:rPr lang="ru-RU" b="1" i="1" dirty="0">
                <a:latin typeface="Times New Roman" pitchFamily="18" charset="0"/>
                <a:cs typeface="Times New Roman" pitchFamily="18" charset="0"/>
              </a:rPr>
              <a:t>и задачи работы школы по ФГ</a:t>
            </a:r>
            <a:endParaRPr lang="ru-RU" i="1" dirty="0">
              <a:latin typeface="Times New Roman" pitchFamily="18" charset="0"/>
              <a:cs typeface="Times New Roman" pitchFamily="18" charset="0"/>
            </a:endParaRPr>
          </a:p>
        </p:txBody>
      </p:sp>
      <p:sp>
        <p:nvSpPr>
          <p:cNvPr id="3" name="Объект 2"/>
          <p:cNvSpPr>
            <a:spLocks noGrp="1"/>
          </p:cNvSpPr>
          <p:nvPr>
            <p:ph idx="1"/>
          </p:nvPr>
        </p:nvSpPr>
        <p:spPr/>
        <p:txBody>
          <a:bodyPr/>
          <a:lstStyle/>
          <a:p>
            <a:r>
              <a:rPr lang="ru-RU" b="1" dirty="0" smtClean="0"/>
              <a:t>Цель:</a:t>
            </a:r>
            <a:r>
              <a:rPr lang="ru-RU" dirty="0" smtClean="0"/>
              <a:t> </a:t>
            </a:r>
            <a:r>
              <a:rPr lang="ru-RU" dirty="0">
                <a:latin typeface="Times New Roman" pitchFamily="18" charset="0"/>
                <a:cs typeface="Times New Roman" pitchFamily="18" charset="0"/>
              </a:rPr>
              <a:t>Развитие способностей к познанию, творческому использованию полученных знаний на практике, готовности к саморазвитию и самореализации</a:t>
            </a:r>
          </a:p>
          <a:p>
            <a:r>
              <a:rPr lang="ru-RU" b="1" dirty="0">
                <a:latin typeface="Times New Roman" pitchFamily="18" charset="0"/>
                <a:cs typeface="Times New Roman" pitchFamily="18" charset="0"/>
              </a:rPr>
              <a:t>Задачи:</a:t>
            </a: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 становление динамической, творческой, ответственной и </a:t>
            </a:r>
            <a:r>
              <a:rPr lang="ru-RU" dirty="0" err="1">
                <a:latin typeface="Times New Roman" pitchFamily="18" charset="0"/>
                <a:cs typeface="Times New Roman" pitchFamily="18" charset="0"/>
              </a:rPr>
              <a:t>конкурентноспособной</a:t>
            </a:r>
            <a:r>
              <a:rPr lang="ru-RU" dirty="0">
                <a:latin typeface="Times New Roman" pitchFamily="18" charset="0"/>
                <a:cs typeface="Times New Roman" pitchFamily="18" charset="0"/>
              </a:rPr>
              <a:t> личности;</a:t>
            </a:r>
          </a:p>
          <a:p>
            <a:r>
              <a:rPr lang="ru-RU" dirty="0">
                <a:latin typeface="Times New Roman" pitchFamily="18" charset="0"/>
                <a:cs typeface="Times New Roman" pitchFamily="18" charset="0"/>
              </a:rPr>
              <a:t>-развитие у школьников; читательской, естественно-научной, математической, финансовой грамотности, глобальных компетенций и креативного мышления.</a:t>
            </a:r>
          </a:p>
          <a:p>
            <a:endParaRPr lang="ru-RU" dirty="0"/>
          </a:p>
        </p:txBody>
      </p:sp>
    </p:spTree>
    <p:extLst>
      <p:ext uri="{BB962C8B-B14F-4D97-AF65-F5344CB8AC3E}">
        <p14:creationId xmlns:p14="http://schemas.microsoft.com/office/powerpoint/2010/main" val="29471306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smtClean="0">
                <a:latin typeface="Times New Roman" pitchFamily="18" charset="0"/>
                <a:cs typeface="Times New Roman" pitchFamily="18" charset="0"/>
              </a:rPr>
              <a:t>Участие в семинарах по функциональной грамотности</a:t>
            </a:r>
            <a:endParaRPr lang="ru-RU" b="1" i="1" dirty="0">
              <a:latin typeface="Times New Roman" pitchFamily="18" charset="0"/>
              <a:cs typeface="Times New Roman" pitchFamily="18" charset="0"/>
            </a:endParaRPr>
          </a:p>
        </p:txBody>
      </p:sp>
      <p:pic>
        <p:nvPicPr>
          <p:cNvPr id="5" name="Объект 4" descr="https://edu.tatar.ru/upload/news/org178/3372499.jpg"/>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51520" y="1700808"/>
            <a:ext cx="2664296" cy="1512168"/>
          </a:xfrm>
          <a:prstGeom prst="rect">
            <a:avLst/>
          </a:prstGeom>
          <a:noFill/>
          <a:ln>
            <a:noFill/>
          </a:ln>
        </p:spPr>
      </p:pic>
      <p:pic>
        <p:nvPicPr>
          <p:cNvPr id="6" name="Объект 5" descr="https://edu.tatar.ru/upload/news/org178/3574792.jpg"/>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995936" y="1628800"/>
            <a:ext cx="2592288" cy="1584176"/>
          </a:xfrm>
          <a:prstGeom prst="rect">
            <a:avLst/>
          </a:prstGeom>
          <a:noFill/>
          <a:ln>
            <a:noFill/>
          </a:ln>
        </p:spPr>
      </p:pic>
      <p:sp>
        <p:nvSpPr>
          <p:cNvPr id="7" name="Прямоугольник 6"/>
          <p:cNvSpPr/>
          <p:nvPr/>
        </p:nvSpPr>
        <p:spPr>
          <a:xfrm>
            <a:off x="3851920" y="3356993"/>
            <a:ext cx="3960440" cy="553998"/>
          </a:xfrm>
          <a:prstGeom prst="rect">
            <a:avLst/>
          </a:prstGeom>
        </p:spPr>
        <p:txBody>
          <a:bodyPr wrap="square">
            <a:spAutoFit/>
          </a:bodyPr>
          <a:lstStyle/>
          <a:p>
            <a:r>
              <a:rPr lang="ru-RU" sz="1000" b="1" dirty="0">
                <a:latin typeface="Times New Roman" pitchFamily="18" charset="0"/>
                <a:cs typeface="Times New Roman" pitchFamily="18" charset="0"/>
              </a:rPr>
              <a:t>Всероссийская научно-практическая конференция на тему "Национальное и этнокультурное образование: традиции и современные </a:t>
            </a:r>
            <a:r>
              <a:rPr lang="ru-RU" sz="1000" b="1" dirty="0" smtClean="0">
                <a:latin typeface="Times New Roman" pitchFamily="18" charset="0"/>
                <a:cs typeface="Times New Roman" pitchFamily="18" charset="0"/>
              </a:rPr>
              <a:t>приоритеты«(</a:t>
            </a:r>
            <a:r>
              <a:rPr lang="ru-RU" sz="1000" dirty="0" smtClean="0">
                <a:latin typeface="Times New Roman" pitchFamily="18" charset="0"/>
                <a:cs typeface="Times New Roman" pitchFamily="18" charset="0"/>
              </a:rPr>
              <a:t>глобальные компетенции) </a:t>
            </a:r>
            <a:endParaRPr lang="ru-RU" sz="1000" dirty="0">
              <a:latin typeface="Times New Roman" pitchFamily="18" charset="0"/>
              <a:cs typeface="Times New Roman" pitchFamily="18" charset="0"/>
            </a:endParaRPr>
          </a:p>
        </p:txBody>
      </p:sp>
      <p:sp>
        <p:nvSpPr>
          <p:cNvPr id="8" name="Прямоугольник 7"/>
          <p:cNvSpPr/>
          <p:nvPr/>
        </p:nvSpPr>
        <p:spPr>
          <a:xfrm rot="10800000" flipV="1">
            <a:off x="179512" y="3409503"/>
            <a:ext cx="2664296" cy="553998"/>
          </a:xfrm>
          <a:prstGeom prst="rect">
            <a:avLst/>
          </a:prstGeom>
        </p:spPr>
        <p:txBody>
          <a:bodyPr wrap="square">
            <a:spAutoFit/>
          </a:bodyPr>
          <a:lstStyle/>
          <a:p>
            <a:r>
              <a:rPr lang="ru-RU" sz="1000" b="1" dirty="0">
                <a:latin typeface="Times New Roman" pitchFamily="18" charset="0"/>
                <a:cs typeface="Times New Roman" pitchFamily="18" charset="0"/>
              </a:rPr>
              <a:t>Республиканский семинар в </a:t>
            </a:r>
            <a:r>
              <a:rPr lang="ru-RU" sz="1000" b="1" dirty="0" err="1">
                <a:latin typeface="Times New Roman" pitchFamily="18" charset="0"/>
                <a:cs typeface="Times New Roman" pitchFamily="18" charset="0"/>
              </a:rPr>
              <a:t>Тетюшском</a:t>
            </a:r>
            <a:r>
              <a:rPr lang="ru-RU" sz="1000" b="1" dirty="0">
                <a:latin typeface="Times New Roman" pitchFamily="18" charset="0"/>
                <a:cs typeface="Times New Roman" pitchFamily="18" charset="0"/>
              </a:rPr>
              <a:t> районе</a:t>
            </a:r>
            <a:r>
              <a:rPr lang="ru-RU" sz="1000" b="1" dirty="0" smtClean="0">
                <a:latin typeface="Times New Roman" pitchFamily="18" charset="0"/>
                <a:cs typeface="Times New Roman" pitchFamily="18" charset="0"/>
              </a:rPr>
              <a:t>, село </a:t>
            </a:r>
            <a:r>
              <a:rPr lang="ru-RU" sz="1000" b="1" dirty="0" err="1">
                <a:latin typeface="Times New Roman" pitchFamily="18" charset="0"/>
                <a:cs typeface="Times New Roman" pitchFamily="18" charset="0"/>
              </a:rPr>
              <a:t>Киртели</a:t>
            </a:r>
            <a:r>
              <a:rPr lang="ru-RU" sz="1000" dirty="0" smtClean="0">
                <a:latin typeface="Times New Roman" pitchFamily="18" charset="0"/>
                <a:cs typeface="Times New Roman" pitchFamily="18" charset="0"/>
              </a:rPr>
              <a:t>.(глобальные компетенции)</a:t>
            </a:r>
            <a:endParaRPr lang="ru-RU" sz="1000" dirty="0">
              <a:latin typeface="Times New Roman" pitchFamily="18" charset="0"/>
              <a:cs typeface="Times New Roman" pitchFamily="18" charset="0"/>
            </a:endParaRPr>
          </a:p>
        </p:txBody>
      </p:sp>
      <p:pic>
        <p:nvPicPr>
          <p:cNvPr id="9" name="Рисунок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4233030"/>
            <a:ext cx="2448272" cy="2143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95936" y="4311101"/>
            <a:ext cx="2808312" cy="203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5547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normAutofit fontScale="90000"/>
          </a:bodyPr>
          <a:lstStyle/>
          <a:p>
            <a:pPr algn="ctr"/>
            <a:r>
              <a:rPr lang="ru-RU" b="1" i="1" dirty="0" smtClean="0">
                <a:latin typeface="Times New Roman" pitchFamily="18" charset="0"/>
                <a:cs typeface="Times New Roman" pitchFamily="18" charset="0"/>
              </a:rPr>
              <a:t>Внеурочная деятельность по формированию функциональной грамотности</a:t>
            </a:r>
            <a:endParaRPr lang="ru-RU" b="1" i="1" dirty="0">
              <a:latin typeface="Times New Roman" pitchFamily="18" charset="0"/>
              <a:cs typeface="Times New Roman" pitchFamily="18" charset="0"/>
            </a:endParaRPr>
          </a:p>
        </p:txBody>
      </p:sp>
      <p:sp>
        <p:nvSpPr>
          <p:cNvPr id="9" name="Содержимое 8"/>
          <p:cNvSpPr>
            <a:spLocks noGrp="1"/>
          </p:cNvSpPr>
          <p:nvPr>
            <p:ph sz="half" idx="1"/>
          </p:nvPr>
        </p:nvSpPr>
        <p:spPr>
          <a:xfrm>
            <a:off x="609600" y="2160589"/>
            <a:ext cx="5762600" cy="3880772"/>
          </a:xfrm>
        </p:spPr>
        <p:txBody>
          <a:bodyPr>
            <a:normAutofit/>
          </a:bodyPr>
          <a:lstStyle/>
          <a:p>
            <a:pPr>
              <a:buNone/>
            </a:pPr>
            <a:endParaRPr lang="ru-RU" dirty="0" smtClean="0"/>
          </a:p>
          <a:p>
            <a:r>
              <a:rPr lang="ru-RU" dirty="0" smtClean="0"/>
              <a:t>Финансовая грамотность о</a:t>
            </a:r>
            <a:r>
              <a:rPr lang="ru-RU" dirty="0"/>
              <a:t>н</a:t>
            </a:r>
            <a:r>
              <a:rPr lang="ru-RU" dirty="0" smtClean="0"/>
              <a:t>лайн занятия по финансовой грамотности</a:t>
            </a:r>
          </a:p>
          <a:p>
            <a:r>
              <a:rPr lang="ru-RU" dirty="0" err="1" smtClean="0"/>
              <a:t>Креативное</a:t>
            </a:r>
            <a:r>
              <a:rPr lang="ru-RU" dirty="0" smtClean="0"/>
              <a:t> мышление и Глобальные компетенции- «Мир вокруг нас»</a:t>
            </a:r>
          </a:p>
          <a:p>
            <a:r>
              <a:rPr lang="ru-RU" dirty="0" smtClean="0"/>
              <a:t>Функциональная грамотность- «Хочу все знать»</a:t>
            </a:r>
          </a:p>
          <a:p>
            <a:r>
              <a:rPr lang="ru-RU" dirty="0" smtClean="0"/>
              <a:t>Ежегодные встречи «Весенние </a:t>
            </a:r>
            <a:r>
              <a:rPr lang="ru-RU" dirty="0" err="1" smtClean="0"/>
              <a:t>пикники»на</a:t>
            </a:r>
            <a:r>
              <a:rPr lang="ru-RU" dirty="0" smtClean="0"/>
              <a:t> базе Алексеевской СОШ №3</a:t>
            </a:r>
          </a:p>
          <a:p>
            <a:r>
              <a:rPr lang="ru-RU" dirty="0" smtClean="0"/>
              <a:t>Музейные уроки</a:t>
            </a:r>
          </a:p>
          <a:p>
            <a:r>
              <a:rPr lang="ru-RU" dirty="0" smtClean="0"/>
              <a:t>Традиционные мероприятия</a:t>
            </a:r>
          </a:p>
          <a:p>
            <a:endParaRPr lang="ru-RU" dirty="0" smtClean="0"/>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Rectangle 1"/>
          <p:cNvSpPr>
            <a:spLocks noChangeArrowheads="1"/>
          </p:cNvSpPr>
          <p:nvPr/>
        </p:nvSpPr>
        <p:spPr bwMode="auto">
          <a:xfrm>
            <a:off x="-914400" y="-325438"/>
            <a:ext cx="9372600" cy="1108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ru-RU" altLang="ru-RU" sz="1100">
              <a:latin typeface="Calibri" pitchFamily="34" charset="0"/>
            </a:endParaRPr>
          </a:p>
          <a:p>
            <a:endParaRPr lang="ru-RU" altLang="ru-RU" sz="1100">
              <a:latin typeface="Calibri" pitchFamily="34" charset="0"/>
            </a:endParaRPr>
          </a:p>
          <a:p>
            <a:endParaRPr lang="ru-RU" altLang="ru-RU" sz="1100">
              <a:latin typeface="Calibri" pitchFamily="34" charset="0"/>
            </a:endParaRPr>
          </a:p>
          <a:p>
            <a:endParaRPr lang="ru-RU" altLang="ru-RU" sz="1100">
              <a:latin typeface="Calibri" pitchFamily="34" charset="0"/>
            </a:endParaRPr>
          </a:p>
          <a:p>
            <a:endParaRPr lang="ru-RU" altLang="ru-RU" sz="1100">
              <a:latin typeface="Calibri" pitchFamily="34" charset="0"/>
            </a:endParaRPr>
          </a:p>
          <a:p>
            <a:endParaRPr lang="ru-RU" altLang="ru-RU" sz="1100">
              <a:latin typeface="Calibri" pitchFamily="34" charset="0"/>
            </a:endParaRPr>
          </a:p>
        </p:txBody>
      </p:sp>
      <p:sp>
        <p:nvSpPr>
          <p:cNvPr id="35847" name="Прямоугольник 9"/>
          <p:cNvSpPr>
            <a:spLocks noChangeArrowheads="1"/>
          </p:cNvSpPr>
          <p:nvPr/>
        </p:nvSpPr>
        <p:spPr bwMode="auto">
          <a:xfrm>
            <a:off x="533400" y="609600"/>
            <a:ext cx="7772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ru-RU" altLang="ru-RU" sz="2800" b="1" i="1" dirty="0">
                <a:solidFill>
                  <a:schemeClr val="accent1"/>
                </a:solidFill>
                <a:latin typeface="Times New Roman" pitchFamily="18" charset="0"/>
                <a:cs typeface="Times New Roman" pitchFamily="18" charset="0"/>
              </a:rPr>
              <a:t>Объединения «История и культура чувашского народа» и «Помни и знай язык свой родной»</a:t>
            </a:r>
            <a:endParaRPr lang="ru-RU" altLang="ru-RU" sz="2800" b="1" dirty="0">
              <a:solidFill>
                <a:schemeClr val="accent1"/>
              </a:solidFill>
            </a:endParaRPr>
          </a:p>
        </p:txBody>
      </p:sp>
      <p:pic>
        <p:nvPicPr>
          <p:cNvPr id="35848" name="Рисунок 9" descr="C:\Users\Ch110221\Desktop\юрьевна 2019год\год род.яз\IMG-20210805-WA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7688" y="1703388"/>
            <a:ext cx="2667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9" name="Рисунок 11" descr="C:\Users\Ch110221\Desktop\юрьевна 2019год\год род.яз\IMG-20210805-WA0005.jpg"/>
          <p:cNvPicPr>
            <a:picLocks noChangeAspect="1" noChangeArrowheads="1"/>
          </p:cNvPicPr>
          <p:nvPr/>
        </p:nvPicPr>
        <p:blipFill>
          <a:blip r:embed="rId3" cstate="print">
            <a:extLst>
              <a:ext uri="{28A0092B-C50C-407E-A947-70E740481C1C}">
                <a14:useLocalDpi xmlns:a14="http://schemas.microsoft.com/office/drawing/2010/main" val="0"/>
              </a:ext>
            </a:extLst>
          </a:blip>
          <a:srcRect b="6712"/>
          <a:stretch>
            <a:fillRect/>
          </a:stretch>
        </p:blipFill>
        <p:spPr bwMode="auto">
          <a:xfrm>
            <a:off x="6300788" y="1533525"/>
            <a:ext cx="2357437" cy="24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Рисунок 10" descr="C:\Users\Ch110221\Downloads\20240126_105810.jpg"/>
          <p:cNvPicPr>
            <a:picLocks noChangeAspect="1" noChangeArrowheads="1"/>
          </p:cNvPicPr>
          <p:nvPr/>
        </p:nvPicPr>
        <p:blipFill>
          <a:blip r:embed="rId4">
            <a:extLst>
              <a:ext uri="{28A0092B-C50C-407E-A947-70E740481C1C}">
                <a14:useLocalDpi xmlns:a14="http://schemas.microsoft.com/office/drawing/2010/main" val="0"/>
              </a:ext>
            </a:extLst>
          </a:blip>
          <a:srcRect b="6245"/>
          <a:stretch>
            <a:fillRect/>
          </a:stretch>
        </p:blipFill>
        <p:spPr bwMode="auto">
          <a:xfrm>
            <a:off x="3546475" y="4038600"/>
            <a:ext cx="2152650" cy="252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1" name="Рисунок 11" descr="C:\Users\Ch110221\Downloads\IMG-20240110-WA029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888" y="4181475"/>
            <a:ext cx="259080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2" name="Рисунок 1"/>
          <p:cNvPicPr>
            <a:picLocks noChangeAspect="1"/>
          </p:cNvPicPr>
          <p:nvPr/>
        </p:nvPicPr>
        <p:blipFill>
          <a:blip r:embed="rId6">
            <a:extLst>
              <a:ext uri="{28A0092B-C50C-407E-A947-70E740481C1C}">
                <a14:useLocalDpi xmlns:a14="http://schemas.microsoft.com/office/drawing/2010/main" val="0"/>
              </a:ext>
            </a:extLst>
          </a:blip>
          <a:srcRect t="16631" r="2794"/>
          <a:stretch>
            <a:fillRect/>
          </a:stretch>
        </p:blipFill>
        <p:spPr bwMode="auto">
          <a:xfrm>
            <a:off x="3441700" y="1633538"/>
            <a:ext cx="2471738" cy="227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3" name="Рисунок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868988" y="4310063"/>
            <a:ext cx="2894012"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35177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6561778" cy="1741760"/>
          </a:xfrm>
        </p:spPr>
        <p:txBody>
          <a:bodyPr/>
          <a:lstStyle/>
          <a:p>
            <a:r>
              <a:rPr lang="ru-RU" b="1" i="1" dirty="0" smtClean="0">
                <a:latin typeface="Times New Roman" pitchFamily="18" charset="0"/>
                <a:cs typeface="Times New Roman" pitchFamily="18" charset="0"/>
              </a:rPr>
              <a:t>Занятия в онлайн </a:t>
            </a:r>
            <a:r>
              <a:rPr lang="ru-RU" b="1" i="1" dirty="0" smtClean="0">
                <a:latin typeface="Times New Roman" pitchFamily="18" charset="0"/>
                <a:cs typeface="Times New Roman" pitchFamily="18" charset="0"/>
              </a:rPr>
              <a:t>школе</a:t>
            </a:r>
            <a:r>
              <a:rPr lang="en-US" b="1" i="1"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Личные финансы-</a:t>
            </a:r>
            <a:r>
              <a:rPr lang="ru-RU" b="1" i="1" dirty="0" err="1" smtClean="0">
                <a:latin typeface="Times New Roman" pitchFamily="18" charset="0"/>
                <a:cs typeface="Times New Roman" pitchFamily="18" charset="0"/>
              </a:rPr>
              <a:t>диджитал</a:t>
            </a:r>
            <a:r>
              <a:rPr lang="ru-RU" b="1" i="1" dirty="0" smtClean="0">
                <a:latin typeface="Times New Roman" pitchFamily="18" charset="0"/>
                <a:cs typeface="Times New Roman" pitchFamily="18" charset="0"/>
              </a:rPr>
              <a:t>» КАИ </a:t>
            </a:r>
            <a:endParaRPr lang="ru-RU" b="1" i="1" dirty="0">
              <a:latin typeface="Times New Roman" pitchFamily="18" charset="0"/>
              <a:cs typeface="Times New Roman" pitchFamily="18" charset="0"/>
            </a:endParaRPr>
          </a:p>
        </p:txBody>
      </p:sp>
      <p:pic>
        <p:nvPicPr>
          <p:cNvPr id="8" name="Рисунок 7">
            <a:extLst>
              <a:ext uri="{FF2B5EF4-FFF2-40B4-BE49-F238E27FC236}">
                <a16:creationId xmlns:a16="http://schemas.microsoft.com/office/drawing/2014/main" xmlns="" id="{23BEB51C-B5FD-4BBB-B749-57836617E270}"/>
              </a:ext>
            </a:extLst>
          </p:cNvPr>
          <p:cNvPicPr>
            <a:picLocks noChangeAspect="1"/>
          </p:cNvPicPr>
          <p:nvPr/>
        </p:nvPicPr>
        <p:blipFill>
          <a:blip r:embed="rId2"/>
          <a:stretch>
            <a:fillRect/>
          </a:stretch>
        </p:blipFill>
        <p:spPr>
          <a:xfrm>
            <a:off x="827584" y="2064689"/>
            <a:ext cx="5904656" cy="4793311"/>
          </a:xfrm>
          <a:prstGeom prst="rect">
            <a:avLst/>
          </a:prstGeom>
        </p:spPr>
      </p:pic>
      <p:sp>
        <p:nvSpPr>
          <p:cNvPr id="3" name="Объект 2"/>
          <p:cNvSpPr>
            <a:spLocks noGrp="1"/>
          </p:cNvSpPr>
          <p:nvPr>
            <p:ph sz="half" idx="2"/>
          </p:nvPr>
        </p:nvSpPr>
        <p:spPr/>
        <p:txBody>
          <a:bodyPr/>
          <a:lstStyle/>
          <a:p>
            <a:endParaRPr lang="ru-RU" dirty="0"/>
          </a:p>
        </p:txBody>
      </p:sp>
      <p:sp>
        <p:nvSpPr>
          <p:cNvPr id="4" name="Объект 3"/>
          <p:cNvSpPr>
            <a:spLocks noGrp="1"/>
          </p:cNvSpPr>
          <p:nvPr>
            <p:ph sz="half" idx="1"/>
          </p:nvPr>
        </p:nvSpPr>
        <p:spPr/>
        <p:txBody>
          <a:bodyPr/>
          <a:lstStyle/>
          <a:p>
            <a:endParaRPr lang="ru-RU" dirty="0"/>
          </a:p>
        </p:txBody>
      </p:sp>
    </p:spTree>
    <p:extLst>
      <p:ext uri="{BB962C8B-B14F-4D97-AF65-F5344CB8AC3E}">
        <p14:creationId xmlns:p14="http://schemas.microsoft.com/office/powerpoint/2010/main" val="4107350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latin typeface="Times New Roman" pitchFamily="18" charset="0"/>
                <a:cs typeface="Times New Roman" pitchFamily="18" charset="0"/>
              </a:rPr>
              <a:t>Весенние образовательные пикники</a:t>
            </a:r>
            <a:endParaRPr lang="ru-RU" b="1" i="1" dirty="0">
              <a:latin typeface="Times New Roman" pitchFamily="18" charset="0"/>
              <a:cs typeface="Times New Roman" pitchFamily="18" charset="0"/>
            </a:endParaRPr>
          </a:p>
        </p:txBody>
      </p:sp>
      <p:sp>
        <p:nvSpPr>
          <p:cNvPr id="4" name="Объект 3"/>
          <p:cNvSpPr>
            <a:spLocks noGrp="1"/>
          </p:cNvSpPr>
          <p:nvPr>
            <p:ph sz="half" idx="2"/>
          </p:nvPr>
        </p:nvSpPr>
        <p:spPr/>
        <p:txBody>
          <a:bodyPr/>
          <a:lstStyle/>
          <a:p>
            <a:endParaRPr lang="ru-RU" dirty="0"/>
          </a:p>
        </p:txBody>
      </p:sp>
      <p:pic>
        <p:nvPicPr>
          <p:cNvPr id="5" name="Объект 4">
            <a:extLst>
              <a:ext uri="{FF2B5EF4-FFF2-40B4-BE49-F238E27FC236}">
                <a16:creationId xmlns="" xmlns:a16="http://schemas.microsoft.com/office/drawing/2014/main" id="{05B859CB-4FDF-D7B1-02D3-52B3DC35FF9B}"/>
              </a:ext>
            </a:extLst>
          </p:cNvPr>
          <p:cNvPicPr>
            <a:picLocks noGrp="1" noChangeAspect="1"/>
          </p:cNvPicPr>
          <p:nvPr>
            <p:ph sz="half" idx="1"/>
          </p:nvPr>
        </p:nvPicPr>
        <p:blipFill>
          <a:blip r:embed="rId2"/>
          <a:stretch>
            <a:fillRect/>
          </a:stretch>
        </p:blipFill>
        <p:spPr>
          <a:xfrm>
            <a:off x="1115616" y="2060848"/>
            <a:ext cx="5904656" cy="4081545"/>
          </a:xfrm>
          <a:prstGeom prst="rect">
            <a:avLst/>
          </a:prstGeom>
        </p:spPr>
      </p:pic>
    </p:spTree>
    <p:extLst>
      <p:ext uri="{BB962C8B-B14F-4D97-AF65-F5344CB8AC3E}">
        <p14:creationId xmlns:p14="http://schemas.microsoft.com/office/powerpoint/2010/main" val="3589165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a:extLst>
              <a:ext uri="{FF2B5EF4-FFF2-40B4-BE49-F238E27FC236}">
                <a16:creationId xmlns="" xmlns:a16="http://schemas.microsoft.com/office/drawing/2014/main" id="{3D6B3BE8-1344-EEBD-204B-A9D1CA41A785}"/>
              </a:ext>
            </a:extLst>
          </p:cNvPr>
          <p:cNvPicPr>
            <a:picLocks noGrp="1" noChangeAspect="1"/>
          </p:cNvPicPr>
          <p:nvPr>
            <p:ph sz="half" idx="2"/>
          </p:nvPr>
        </p:nvPicPr>
        <p:blipFill>
          <a:blip r:embed="rId2"/>
          <a:stretch>
            <a:fillRect/>
          </a:stretch>
        </p:blipFill>
        <p:spPr>
          <a:xfrm>
            <a:off x="668951" y="1219153"/>
            <a:ext cx="2290365" cy="2509735"/>
          </a:xfrm>
        </p:spPr>
      </p:pic>
      <p:pic>
        <p:nvPicPr>
          <p:cNvPr id="10" name="Объект 9">
            <a:extLst>
              <a:ext uri="{FF2B5EF4-FFF2-40B4-BE49-F238E27FC236}">
                <a16:creationId xmlns="" xmlns:a16="http://schemas.microsoft.com/office/drawing/2014/main" id="{DEA43583-9F33-C251-57A6-EB4AD0659FB7}"/>
              </a:ext>
            </a:extLst>
          </p:cNvPr>
          <p:cNvPicPr>
            <a:picLocks noGrp="1" noChangeAspect="1"/>
          </p:cNvPicPr>
          <p:nvPr>
            <p:ph sz="quarter" idx="4"/>
          </p:nvPr>
        </p:nvPicPr>
        <p:blipFill>
          <a:blip r:embed="rId3"/>
          <a:stretch>
            <a:fillRect/>
          </a:stretch>
        </p:blipFill>
        <p:spPr>
          <a:xfrm>
            <a:off x="5851685" y="1219153"/>
            <a:ext cx="2501943" cy="2565669"/>
          </a:xfrm>
        </p:spPr>
      </p:pic>
      <p:pic>
        <p:nvPicPr>
          <p:cNvPr id="12" name="Рисунок 11">
            <a:extLst>
              <a:ext uri="{FF2B5EF4-FFF2-40B4-BE49-F238E27FC236}">
                <a16:creationId xmlns="" xmlns:a16="http://schemas.microsoft.com/office/drawing/2014/main" id="{001B0BA8-A688-2236-C1F2-B6D688F68E19}"/>
              </a:ext>
            </a:extLst>
          </p:cNvPr>
          <p:cNvPicPr>
            <a:picLocks noChangeAspect="1"/>
          </p:cNvPicPr>
          <p:nvPr/>
        </p:nvPicPr>
        <p:blipFill>
          <a:blip r:embed="rId4"/>
          <a:stretch>
            <a:fillRect/>
          </a:stretch>
        </p:blipFill>
        <p:spPr>
          <a:xfrm>
            <a:off x="3176082" y="1219153"/>
            <a:ext cx="2565669" cy="2565669"/>
          </a:xfrm>
          <a:prstGeom prst="rect">
            <a:avLst/>
          </a:prstGeom>
        </p:spPr>
      </p:pic>
      <p:pic>
        <p:nvPicPr>
          <p:cNvPr id="14" name="Рисунок 13">
            <a:extLst>
              <a:ext uri="{FF2B5EF4-FFF2-40B4-BE49-F238E27FC236}">
                <a16:creationId xmlns="" xmlns:a16="http://schemas.microsoft.com/office/drawing/2014/main" id="{3121C91F-5718-B7AB-C99C-81EF58DCA866}"/>
              </a:ext>
            </a:extLst>
          </p:cNvPr>
          <p:cNvPicPr>
            <a:picLocks noChangeAspect="1"/>
          </p:cNvPicPr>
          <p:nvPr/>
        </p:nvPicPr>
        <p:blipFill>
          <a:blip r:embed="rId5"/>
          <a:stretch>
            <a:fillRect/>
          </a:stretch>
        </p:blipFill>
        <p:spPr>
          <a:xfrm>
            <a:off x="668951" y="3877997"/>
            <a:ext cx="2351336" cy="2678447"/>
          </a:xfrm>
          <a:prstGeom prst="rect">
            <a:avLst/>
          </a:prstGeom>
        </p:spPr>
      </p:pic>
      <p:pic>
        <p:nvPicPr>
          <p:cNvPr id="16" name="Рисунок 15">
            <a:extLst>
              <a:ext uri="{FF2B5EF4-FFF2-40B4-BE49-F238E27FC236}">
                <a16:creationId xmlns="" xmlns:a16="http://schemas.microsoft.com/office/drawing/2014/main" id="{1AC8746C-9DAC-C6C1-F96C-081A1AF15D83}"/>
              </a:ext>
            </a:extLst>
          </p:cNvPr>
          <p:cNvPicPr>
            <a:picLocks noChangeAspect="1"/>
          </p:cNvPicPr>
          <p:nvPr/>
        </p:nvPicPr>
        <p:blipFill>
          <a:blip r:embed="rId6"/>
          <a:stretch>
            <a:fillRect/>
          </a:stretch>
        </p:blipFill>
        <p:spPr>
          <a:xfrm>
            <a:off x="3176082" y="3877997"/>
            <a:ext cx="2565669" cy="2678447"/>
          </a:xfrm>
          <a:prstGeom prst="rect">
            <a:avLst/>
          </a:prstGeom>
        </p:spPr>
      </p:pic>
      <p:pic>
        <p:nvPicPr>
          <p:cNvPr id="18" name="Рисунок 17">
            <a:extLst>
              <a:ext uri="{FF2B5EF4-FFF2-40B4-BE49-F238E27FC236}">
                <a16:creationId xmlns="" xmlns:a16="http://schemas.microsoft.com/office/drawing/2014/main" id="{F929B420-D005-9A8E-348F-7E85DFEFCF3D}"/>
              </a:ext>
            </a:extLst>
          </p:cNvPr>
          <p:cNvPicPr>
            <a:picLocks noChangeAspect="1"/>
          </p:cNvPicPr>
          <p:nvPr/>
        </p:nvPicPr>
        <p:blipFill>
          <a:blip r:embed="rId7"/>
          <a:stretch>
            <a:fillRect/>
          </a:stretch>
        </p:blipFill>
        <p:spPr>
          <a:xfrm>
            <a:off x="5909381" y="3877996"/>
            <a:ext cx="2565669" cy="2575172"/>
          </a:xfrm>
          <a:prstGeom prst="rect">
            <a:avLst/>
          </a:prstGeom>
        </p:spPr>
      </p:pic>
      <p:sp>
        <p:nvSpPr>
          <p:cNvPr id="2" name="Прямоугольник 1"/>
          <p:cNvSpPr/>
          <p:nvPr/>
        </p:nvSpPr>
        <p:spPr>
          <a:xfrm>
            <a:off x="539552" y="188640"/>
            <a:ext cx="6984775" cy="1077218"/>
          </a:xfrm>
          <a:prstGeom prst="rect">
            <a:avLst/>
          </a:prstGeom>
        </p:spPr>
        <p:txBody>
          <a:bodyPr wrap="square">
            <a:spAutoFit/>
          </a:bodyPr>
          <a:lstStyle/>
          <a:p>
            <a:r>
              <a:rPr lang="ru-RU" sz="3200" b="1" i="1" dirty="0" smtClean="0">
                <a:solidFill>
                  <a:schemeClr val="accent1"/>
                </a:solidFill>
                <a:latin typeface="Times New Roman" pitchFamily="18" charset="0"/>
                <a:cs typeface="Times New Roman" pitchFamily="18" charset="0"/>
              </a:rPr>
              <a:t>Традиционные воспитательные мероприятия</a:t>
            </a:r>
            <a:endParaRPr lang="ru-RU" sz="3200" b="1" i="1" dirty="0">
              <a:solidFill>
                <a:schemeClr val="accent1"/>
              </a:solidFill>
              <a:latin typeface="Times New Roman" pitchFamily="18" charset="0"/>
              <a:cs typeface="Times New Roman" pitchFamily="18" charset="0"/>
            </a:endParaRPr>
          </a:p>
        </p:txBody>
      </p:sp>
    </p:spTree>
    <p:extLst>
      <p:ext uri="{BB962C8B-B14F-4D97-AF65-F5344CB8AC3E}">
        <p14:creationId xmlns:p14="http://schemas.microsoft.com/office/powerpoint/2010/main" val="7492267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a:extLst>
              <a:ext uri="{FF2B5EF4-FFF2-40B4-BE49-F238E27FC236}">
                <a16:creationId xmlns="" xmlns:a16="http://schemas.microsoft.com/office/drawing/2014/main" id="{F861340D-4A02-06EE-3F20-475245DF8175}"/>
              </a:ext>
            </a:extLst>
          </p:cNvPr>
          <p:cNvPicPr>
            <a:picLocks noGrp="1" noChangeAspect="1"/>
          </p:cNvPicPr>
          <p:nvPr>
            <p:ph sz="half" idx="2"/>
          </p:nvPr>
        </p:nvPicPr>
        <p:blipFill>
          <a:blip r:embed="rId2"/>
          <a:stretch>
            <a:fillRect/>
          </a:stretch>
        </p:blipFill>
        <p:spPr>
          <a:xfrm>
            <a:off x="1309486" y="412122"/>
            <a:ext cx="2345682" cy="2632635"/>
          </a:xfrm>
        </p:spPr>
      </p:pic>
      <p:pic>
        <p:nvPicPr>
          <p:cNvPr id="10" name="Объект 9">
            <a:extLst>
              <a:ext uri="{FF2B5EF4-FFF2-40B4-BE49-F238E27FC236}">
                <a16:creationId xmlns="" xmlns:a16="http://schemas.microsoft.com/office/drawing/2014/main" id="{90BE2BC1-C5F0-CF60-B1E5-64588272B0A2}"/>
              </a:ext>
            </a:extLst>
          </p:cNvPr>
          <p:cNvPicPr>
            <a:picLocks noGrp="1" noChangeAspect="1"/>
          </p:cNvPicPr>
          <p:nvPr>
            <p:ph sz="quarter" idx="4"/>
          </p:nvPr>
        </p:nvPicPr>
        <p:blipFill>
          <a:blip r:embed="rId3"/>
          <a:stretch>
            <a:fillRect/>
          </a:stretch>
        </p:blipFill>
        <p:spPr>
          <a:xfrm>
            <a:off x="3779222" y="412122"/>
            <a:ext cx="2345682" cy="2632635"/>
          </a:xfrm>
        </p:spPr>
      </p:pic>
      <p:pic>
        <p:nvPicPr>
          <p:cNvPr id="12" name="Рисунок 11">
            <a:extLst>
              <a:ext uri="{FF2B5EF4-FFF2-40B4-BE49-F238E27FC236}">
                <a16:creationId xmlns="" xmlns:a16="http://schemas.microsoft.com/office/drawing/2014/main" id="{CD82EF76-EBA9-41E3-9248-FF7580D3361F}"/>
              </a:ext>
            </a:extLst>
          </p:cNvPr>
          <p:cNvPicPr>
            <a:picLocks noChangeAspect="1"/>
          </p:cNvPicPr>
          <p:nvPr/>
        </p:nvPicPr>
        <p:blipFill>
          <a:blip r:embed="rId4"/>
          <a:stretch>
            <a:fillRect/>
          </a:stretch>
        </p:blipFill>
        <p:spPr>
          <a:xfrm>
            <a:off x="6310819" y="412122"/>
            <a:ext cx="2647861" cy="2657668"/>
          </a:xfrm>
          <a:prstGeom prst="rect">
            <a:avLst/>
          </a:prstGeom>
        </p:spPr>
      </p:pic>
      <p:pic>
        <p:nvPicPr>
          <p:cNvPr id="14" name="Рисунок 13">
            <a:extLst>
              <a:ext uri="{FF2B5EF4-FFF2-40B4-BE49-F238E27FC236}">
                <a16:creationId xmlns="" xmlns:a16="http://schemas.microsoft.com/office/drawing/2014/main" id="{23BEB51C-B5FD-4BBB-B749-57836617E270}"/>
              </a:ext>
            </a:extLst>
          </p:cNvPr>
          <p:cNvPicPr>
            <a:picLocks noChangeAspect="1"/>
          </p:cNvPicPr>
          <p:nvPr/>
        </p:nvPicPr>
        <p:blipFill>
          <a:blip r:embed="rId5"/>
          <a:stretch>
            <a:fillRect/>
          </a:stretch>
        </p:blipFill>
        <p:spPr>
          <a:xfrm>
            <a:off x="1309487" y="3317133"/>
            <a:ext cx="2345682" cy="2538919"/>
          </a:xfrm>
          <a:prstGeom prst="rect">
            <a:avLst/>
          </a:prstGeom>
        </p:spPr>
      </p:pic>
      <p:pic>
        <p:nvPicPr>
          <p:cNvPr id="16" name="Рисунок 15">
            <a:extLst>
              <a:ext uri="{FF2B5EF4-FFF2-40B4-BE49-F238E27FC236}">
                <a16:creationId xmlns="" xmlns:a16="http://schemas.microsoft.com/office/drawing/2014/main" id="{05B859CB-4FDF-D7B1-02D3-52B3DC35FF9B}"/>
              </a:ext>
            </a:extLst>
          </p:cNvPr>
          <p:cNvPicPr>
            <a:picLocks noChangeAspect="1"/>
          </p:cNvPicPr>
          <p:nvPr/>
        </p:nvPicPr>
        <p:blipFill>
          <a:blip r:embed="rId6"/>
          <a:stretch>
            <a:fillRect/>
          </a:stretch>
        </p:blipFill>
        <p:spPr>
          <a:xfrm>
            <a:off x="3779223" y="3318233"/>
            <a:ext cx="2345682" cy="2537818"/>
          </a:xfrm>
          <a:prstGeom prst="rect">
            <a:avLst/>
          </a:prstGeom>
        </p:spPr>
      </p:pic>
      <p:pic>
        <p:nvPicPr>
          <p:cNvPr id="18" name="Рисунок 17">
            <a:extLst>
              <a:ext uri="{FF2B5EF4-FFF2-40B4-BE49-F238E27FC236}">
                <a16:creationId xmlns="" xmlns:a16="http://schemas.microsoft.com/office/drawing/2014/main" id="{259CF9D7-3E2B-F6C2-CC96-C12A8273816E}"/>
              </a:ext>
            </a:extLst>
          </p:cNvPr>
          <p:cNvPicPr>
            <a:picLocks noChangeAspect="1"/>
          </p:cNvPicPr>
          <p:nvPr/>
        </p:nvPicPr>
        <p:blipFill>
          <a:blip r:embed="rId7"/>
          <a:stretch>
            <a:fillRect/>
          </a:stretch>
        </p:blipFill>
        <p:spPr>
          <a:xfrm>
            <a:off x="6310819" y="3317134"/>
            <a:ext cx="2568104" cy="2568103"/>
          </a:xfrm>
          <a:prstGeom prst="rect">
            <a:avLst/>
          </a:prstGeom>
        </p:spPr>
      </p:pic>
    </p:spTree>
    <p:extLst>
      <p:ext uri="{BB962C8B-B14F-4D97-AF65-F5344CB8AC3E}">
        <p14:creationId xmlns:p14="http://schemas.microsoft.com/office/powerpoint/2010/main" val="1461645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i="1" dirty="0">
                <a:latin typeface="Times New Roman" pitchFamily="18" charset="0"/>
                <a:cs typeface="Times New Roman" pitchFamily="18" charset="0"/>
              </a:rPr>
              <a:t>Родители играют важную роль в формировании функциональной грамотности у детей</a:t>
            </a:r>
            <a:endParaRPr lang="ru-RU" sz="3200" i="1" dirty="0">
              <a:latin typeface="Times New Roman" pitchFamily="18" charset="0"/>
              <a:cs typeface="Times New Roman" pitchFamily="18" charset="0"/>
            </a:endParaRPr>
          </a:p>
        </p:txBody>
      </p:sp>
      <p:sp>
        <p:nvSpPr>
          <p:cNvPr id="3" name="Объект 2"/>
          <p:cNvSpPr>
            <a:spLocks noGrp="1"/>
          </p:cNvSpPr>
          <p:nvPr>
            <p:ph sz="half" idx="1"/>
          </p:nvPr>
        </p:nvSpPr>
        <p:spPr/>
        <p:txBody>
          <a:bodyPr/>
          <a:lstStyle/>
          <a:p>
            <a:r>
              <a:rPr lang="ru-RU" dirty="0" smtClean="0"/>
              <a:t>Олимпиада </a:t>
            </a:r>
            <a:r>
              <a:rPr lang="ru-RU" dirty="0" smtClean="0"/>
              <a:t>«Учи </a:t>
            </a:r>
            <a:r>
              <a:rPr lang="ru-RU" dirty="0" err="1" smtClean="0"/>
              <a:t>ру</a:t>
            </a:r>
            <a:r>
              <a:rPr lang="ru-RU" dirty="0" smtClean="0"/>
              <a:t>»</a:t>
            </a:r>
          </a:p>
          <a:p>
            <a:r>
              <a:rPr lang="ru-RU" dirty="0" smtClean="0"/>
              <a:t>50% учащихся приняли участие совместно с родителями</a:t>
            </a: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712" y="3645024"/>
            <a:ext cx="3335217" cy="218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descr="E:\15.06\g2OuxkdOf36FsIFhvZdocNSALb8kbsIBm0pvmHo1R73RGIpQj4IgJYqVRYb6jXFKURfCE8JJNiDlrteyEVTOHnfI (3).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2060848"/>
            <a:ext cx="2513211" cy="1892762"/>
          </a:xfrm>
          <a:prstGeom prst="rect">
            <a:avLst/>
          </a:prstGeom>
          <a:noFill/>
          <a:extLst>
            <a:ext uri="{909E8E84-426E-40DD-AFC4-6F175D3DCCD1}">
              <a14:hiddenFill xmlns:a14="http://schemas.microsoft.com/office/drawing/2010/main">
                <a:solidFill>
                  <a:srgbClr val="FFFFFF"/>
                </a:solidFill>
              </a14:hiddenFill>
            </a:ext>
          </a:extLst>
        </p:spPr>
      </p:pic>
      <p:pic>
        <p:nvPicPr>
          <p:cNvPr id="7" name="Содержимое 8" descr="C:\Users\0E3B~1\AppData\Local\Temp\Rar$DIa2008.23756\IMG-20230613-WA0004.jpg"/>
          <p:cNvPicPr>
            <a:picLocks/>
          </p:cNvPicPr>
          <p:nvPr/>
        </p:nvPicPr>
        <p:blipFill>
          <a:blip r:embed="rId4" cstate="print"/>
          <a:srcRect/>
          <a:stretch>
            <a:fillRect/>
          </a:stretch>
        </p:blipFill>
        <p:spPr bwMode="auto">
          <a:xfrm>
            <a:off x="3851920" y="3501008"/>
            <a:ext cx="2627639" cy="1872208"/>
          </a:xfrm>
          <a:prstGeom prst="rect">
            <a:avLst/>
          </a:prstGeom>
          <a:noFill/>
          <a:ln w="9525">
            <a:noFill/>
            <a:miter lim="800000"/>
            <a:headEnd/>
            <a:tailEnd/>
          </a:ln>
        </p:spPr>
      </p:pic>
    </p:spTree>
    <p:extLst>
      <p:ext uri="{BB962C8B-B14F-4D97-AF65-F5344CB8AC3E}">
        <p14:creationId xmlns:p14="http://schemas.microsoft.com/office/powerpoint/2010/main" val="21123006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i="1" dirty="0" smtClean="0">
                <a:latin typeface="Times New Roman" pitchFamily="18" charset="0"/>
                <a:cs typeface="Times New Roman" pitchFamily="18" charset="0"/>
              </a:rPr>
              <a:t>Размещение материалов по развитию функциональной грамотности</a:t>
            </a:r>
            <a:endParaRPr lang="ru-RU" b="1" i="1" dirty="0">
              <a:latin typeface="Times New Roman" pitchFamily="18" charset="0"/>
              <a:cs typeface="Times New Roman" pitchFamily="18" charset="0"/>
            </a:endParaRPr>
          </a:p>
        </p:txBody>
      </p:sp>
      <p:sp>
        <p:nvSpPr>
          <p:cNvPr id="3" name="Объект 2"/>
          <p:cNvSpPr>
            <a:spLocks noGrp="1"/>
          </p:cNvSpPr>
          <p:nvPr>
            <p:ph sz="half" idx="1"/>
          </p:nvPr>
        </p:nvSpPr>
        <p:spPr>
          <a:xfrm>
            <a:off x="457200" y="2348880"/>
            <a:ext cx="7787208" cy="3777283"/>
          </a:xfrm>
        </p:spPr>
        <p:txBody>
          <a:bodyPr/>
          <a:lstStyle/>
          <a:p>
            <a:r>
              <a:rPr lang="ru-RU" dirty="0"/>
              <a:t>На официальном сайте</a:t>
            </a:r>
            <a:r>
              <a:rPr lang="ru-RU" dirty="0" smtClean="0"/>
              <a:t>: </a:t>
            </a:r>
            <a:r>
              <a:rPr lang="ru-RU" u="sng" dirty="0" smtClean="0">
                <a:hlinkClick r:id="rId2"/>
              </a:rPr>
              <a:t>https</a:t>
            </a:r>
            <a:r>
              <a:rPr lang="ru-RU" u="sng" dirty="0">
                <a:hlinkClick r:id="rId2"/>
              </a:rPr>
              <a:t>://edu.tatar.ru/alekseevo/rodniki/sch/page5185627.htm</a:t>
            </a:r>
            <a:endParaRPr lang="ru-RU" dirty="0"/>
          </a:p>
          <a:p>
            <a:r>
              <a:rPr lang="ru-RU" dirty="0" smtClean="0"/>
              <a:t>«</a:t>
            </a:r>
            <a:r>
              <a:rPr lang="ru-RU" dirty="0" err="1" smtClean="0"/>
              <a:t>Сферум</a:t>
            </a:r>
            <a:r>
              <a:rPr lang="ru-RU" dirty="0" smtClean="0"/>
              <a:t>»  </a:t>
            </a:r>
            <a:r>
              <a:rPr lang="ru-RU" dirty="0"/>
              <a:t>(учительский чат)</a:t>
            </a:r>
          </a:p>
          <a:p>
            <a:r>
              <a:rPr lang="ru-RU" dirty="0"/>
              <a:t>ВК </a:t>
            </a:r>
            <a:r>
              <a:rPr lang="en-US" u="sng" dirty="0">
                <a:hlinkClick r:id="rId3"/>
              </a:rPr>
              <a:t>http</a:t>
            </a:r>
            <a:r>
              <a:rPr lang="ru-RU" u="sng" dirty="0">
                <a:hlinkClick r:id="rId3"/>
              </a:rPr>
              <a:t>://</a:t>
            </a:r>
            <a:r>
              <a:rPr lang="en-US" u="sng" dirty="0" err="1">
                <a:hlinkClick r:id="rId3"/>
              </a:rPr>
              <a:t>vk</a:t>
            </a:r>
            <a:r>
              <a:rPr lang="ru-RU" u="sng" dirty="0">
                <a:hlinkClick r:id="rId3"/>
              </a:rPr>
              <a:t>.</a:t>
            </a:r>
            <a:r>
              <a:rPr lang="en-US" u="sng" dirty="0">
                <a:hlinkClick r:id="rId3"/>
              </a:rPr>
              <a:t>com</a:t>
            </a:r>
            <a:r>
              <a:rPr lang="ru-RU" u="sng" dirty="0">
                <a:hlinkClick r:id="rId3"/>
              </a:rPr>
              <a:t>/</a:t>
            </a:r>
            <a:r>
              <a:rPr lang="en-US" u="sng" dirty="0">
                <a:hlinkClick r:id="rId3"/>
              </a:rPr>
              <a:t>wall</a:t>
            </a:r>
            <a:r>
              <a:rPr lang="ru-RU" u="sng" dirty="0">
                <a:hlinkClick r:id="rId3"/>
              </a:rPr>
              <a:t>-208064507_549</a:t>
            </a:r>
            <a:endParaRPr lang="ru-RU" dirty="0"/>
          </a:p>
        </p:txBody>
      </p:sp>
    </p:spTree>
    <p:extLst>
      <p:ext uri="{BB962C8B-B14F-4D97-AF65-F5344CB8AC3E}">
        <p14:creationId xmlns:p14="http://schemas.microsoft.com/office/powerpoint/2010/main" val="4679418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b="1" dirty="0" smtClean="0">
                <a:latin typeface="Times New Roman" pitchFamily="18" charset="0"/>
                <a:cs typeface="Times New Roman" pitchFamily="18" charset="0"/>
              </a:rPr>
              <a:t> </a:t>
            </a:r>
            <a:r>
              <a:rPr lang="ru-RU" sz="3200" b="1" i="1" dirty="0" smtClean="0">
                <a:latin typeface="Times New Roman" pitchFamily="18" charset="0"/>
                <a:cs typeface="Times New Roman" pitchFamily="18" charset="0"/>
              </a:rPr>
              <a:t>Задачи на 2025-2026 учебный год</a:t>
            </a:r>
            <a:br>
              <a:rPr lang="ru-RU" sz="3200" b="1" i="1" dirty="0" smtClean="0">
                <a:latin typeface="Times New Roman" pitchFamily="18" charset="0"/>
                <a:cs typeface="Times New Roman" pitchFamily="18" charset="0"/>
              </a:rPr>
            </a:br>
            <a:r>
              <a:rPr lang="ru-RU" sz="2400" b="1" i="1" dirty="0" smtClean="0">
                <a:latin typeface="Times New Roman" pitchFamily="18" charset="0"/>
                <a:cs typeface="Times New Roman" pitchFamily="18" charset="0"/>
              </a:rPr>
              <a:t/>
            </a:r>
            <a:br>
              <a:rPr lang="ru-RU" sz="2400" b="1" i="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1</a:t>
            </a:r>
            <a:r>
              <a:rPr lang="ru-RU" sz="2400" b="1" i="1" dirty="0">
                <a:latin typeface="Times New Roman" pitchFamily="18" charset="0"/>
                <a:cs typeface="Times New Roman" pitchFamily="18" charset="0"/>
              </a:rPr>
              <a:t>. Использовать на каждом уроке тексты по развитию читательской грамотности.</a:t>
            </a:r>
            <a:br>
              <a:rPr lang="ru-RU" sz="2400" b="1" i="1" dirty="0">
                <a:latin typeface="Times New Roman" pitchFamily="18" charset="0"/>
                <a:cs typeface="Times New Roman" pitchFamily="18" charset="0"/>
              </a:rPr>
            </a:br>
            <a:r>
              <a:rPr lang="ru-RU" sz="2400" b="1" i="1" dirty="0">
                <a:latin typeface="Times New Roman" pitchFamily="18" charset="0"/>
                <a:cs typeface="Times New Roman" pitchFamily="18" charset="0"/>
              </a:rPr>
              <a:t>2.Создать на постоянной основе действующий школьный семинар по </a:t>
            </a:r>
            <a:r>
              <a:rPr lang="ru-RU" sz="2400" b="1" i="1" dirty="0" err="1">
                <a:latin typeface="Times New Roman" pitchFamily="18" charset="0"/>
                <a:cs typeface="Times New Roman" pitchFamily="18" charset="0"/>
              </a:rPr>
              <a:t>фг</a:t>
            </a:r>
            <a:r>
              <a:rPr lang="ru-RU" sz="2400" b="1" i="1" dirty="0">
                <a:latin typeface="Times New Roman" pitchFamily="18" charset="0"/>
                <a:cs typeface="Times New Roman" pitchFamily="18" charset="0"/>
              </a:rPr>
              <a:t>(март)</a:t>
            </a:r>
            <a:br>
              <a:rPr lang="ru-RU" sz="2400" b="1" i="1" dirty="0">
                <a:latin typeface="Times New Roman" pitchFamily="18" charset="0"/>
                <a:cs typeface="Times New Roman" pitchFamily="18" charset="0"/>
              </a:rPr>
            </a:br>
            <a:r>
              <a:rPr lang="ru-RU" sz="2400" b="1" i="1" dirty="0">
                <a:latin typeface="Times New Roman" pitchFamily="18" charset="0"/>
                <a:cs typeface="Times New Roman" pitchFamily="18" charset="0"/>
              </a:rPr>
              <a:t>3. Проводить диагностику </a:t>
            </a:r>
            <a:r>
              <a:rPr lang="ru-RU" sz="2400" b="1" i="1" dirty="0" err="1">
                <a:latin typeface="Times New Roman" pitchFamily="18" charset="0"/>
                <a:cs typeface="Times New Roman" pitchFamily="18" charset="0"/>
              </a:rPr>
              <a:t>сформированности</a:t>
            </a:r>
            <a:r>
              <a:rPr lang="ru-RU" sz="2400" b="1" i="1" dirty="0">
                <a:latin typeface="Times New Roman" pitchFamily="18" charset="0"/>
                <a:cs typeface="Times New Roman" pitchFamily="18" charset="0"/>
              </a:rPr>
              <a:t> функциональной грамотности обучающихся</a:t>
            </a:r>
            <a:br>
              <a:rPr lang="ru-RU" sz="2400" b="1" i="1" dirty="0">
                <a:latin typeface="Times New Roman" pitchFamily="18" charset="0"/>
                <a:cs typeface="Times New Roman" pitchFamily="18" charset="0"/>
              </a:rPr>
            </a:br>
            <a:r>
              <a:rPr lang="ru-RU" sz="2400" b="1" i="1" dirty="0">
                <a:latin typeface="Times New Roman" pitchFamily="18" charset="0"/>
                <a:cs typeface="Times New Roman" pitchFamily="18" charset="0"/>
              </a:rPr>
              <a:t>4.На каждом уроке должен прослеживаться дифференцированно-</a:t>
            </a:r>
            <a:r>
              <a:rPr lang="ru-RU" sz="2400" b="1" i="1" dirty="0" err="1">
                <a:latin typeface="Times New Roman" pitchFamily="18" charset="0"/>
                <a:cs typeface="Times New Roman" pitchFamily="18" charset="0"/>
              </a:rPr>
              <a:t>уравневое</a:t>
            </a:r>
            <a:r>
              <a:rPr lang="ru-RU" sz="2400" b="1" i="1" dirty="0">
                <a:latin typeface="Times New Roman" pitchFamily="18" charset="0"/>
                <a:cs typeface="Times New Roman" pitchFamily="18" charset="0"/>
              </a:rPr>
              <a:t> обучение</a:t>
            </a:r>
            <a:br>
              <a:rPr lang="ru-RU" sz="2400" b="1" i="1" dirty="0">
                <a:latin typeface="Times New Roman" pitchFamily="18" charset="0"/>
                <a:cs typeface="Times New Roman" pitchFamily="18" charset="0"/>
              </a:rPr>
            </a:br>
            <a:r>
              <a:rPr lang="ru-RU" sz="2400" b="1" i="1" dirty="0">
                <a:latin typeface="Times New Roman" pitchFamily="18" charset="0"/>
                <a:cs typeface="Times New Roman" pitchFamily="18" charset="0"/>
              </a:rPr>
              <a:t>5.Неделя </a:t>
            </a:r>
            <a:r>
              <a:rPr lang="ru-RU" sz="2400" b="1" i="1" dirty="0" smtClean="0">
                <a:latin typeface="Times New Roman" pitchFamily="18" charset="0"/>
                <a:cs typeface="Times New Roman" pitchFamily="18" charset="0"/>
              </a:rPr>
              <a:t>функциональной </a:t>
            </a:r>
            <a:r>
              <a:rPr lang="ru-RU" sz="2400" b="1" i="1" dirty="0">
                <a:latin typeface="Times New Roman" pitchFamily="18" charset="0"/>
                <a:cs typeface="Times New Roman" pitchFamily="18" charset="0"/>
              </a:rPr>
              <a:t>грамотности</a:t>
            </a:r>
            <a:br>
              <a:rPr lang="ru-RU" sz="2400" b="1" i="1" dirty="0">
                <a:latin typeface="Times New Roman" pitchFamily="18" charset="0"/>
                <a:cs typeface="Times New Roman" pitchFamily="18" charset="0"/>
              </a:rPr>
            </a:br>
            <a:endParaRPr lang="ru-RU" sz="2400" b="1" i="1" dirty="0"/>
          </a:p>
        </p:txBody>
      </p:sp>
      <p:sp>
        <p:nvSpPr>
          <p:cNvPr id="4" name="Объект 3"/>
          <p:cNvSpPr>
            <a:spLocks noGrp="1"/>
          </p:cNvSpPr>
          <p:nvPr>
            <p:ph sz="half" idx="2"/>
          </p:nvPr>
        </p:nvSpPr>
        <p:spPr>
          <a:xfrm>
            <a:off x="4139952" y="2924944"/>
            <a:ext cx="2817362" cy="3116419"/>
          </a:xfrm>
        </p:spPr>
        <p:txBody>
          <a:bodyPr>
            <a:normAutofit/>
          </a:bodyPr>
          <a:lstStyle/>
          <a:p>
            <a:pPr marL="0" indent="0">
              <a:buNone/>
            </a:pPr>
            <a:endParaRPr lang="ru-RU" b="1" dirty="0" smtClean="0">
              <a:latin typeface="Times New Roman" pitchFamily="18" charset="0"/>
              <a:cs typeface="Times New Roman" pitchFamily="18" charset="0"/>
            </a:endParaRPr>
          </a:p>
        </p:txBody>
      </p:sp>
      <p:sp>
        <p:nvSpPr>
          <p:cNvPr id="5" name="Объект 4"/>
          <p:cNvSpPr>
            <a:spLocks noGrp="1"/>
          </p:cNvSpPr>
          <p:nvPr>
            <p:ph sz="half" idx="1"/>
          </p:nvPr>
        </p:nvSpPr>
        <p:spPr/>
        <p:txBody>
          <a:bodyPr/>
          <a:lstStyle/>
          <a:p>
            <a:endParaRPr lang="ru-RU" dirty="0"/>
          </a:p>
        </p:txBody>
      </p:sp>
    </p:spTree>
    <p:extLst>
      <p:ext uri="{BB962C8B-B14F-4D97-AF65-F5344CB8AC3E}">
        <p14:creationId xmlns:p14="http://schemas.microsoft.com/office/powerpoint/2010/main" val="257279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634082"/>
          </a:xfrm>
        </p:spPr>
        <p:txBody>
          <a:bodyPr>
            <a:normAutofit/>
          </a:bodyPr>
          <a:lstStyle/>
          <a:p>
            <a:r>
              <a:rPr lang="ru-RU" sz="2800" b="1" dirty="0" smtClean="0">
                <a:solidFill>
                  <a:schemeClr val="accent4"/>
                </a:solidFill>
                <a:latin typeface="Times New Roman" pitchFamily="18" charset="0"/>
                <a:cs typeface="Times New Roman" pitchFamily="18" charset="0"/>
              </a:rPr>
              <a:t>              </a:t>
            </a:r>
            <a:r>
              <a:rPr lang="ru-RU" sz="2800" b="1" i="1" dirty="0" smtClean="0">
                <a:latin typeface="Times New Roman" pitchFamily="18" charset="0"/>
                <a:cs typeface="Times New Roman" pitchFamily="18" charset="0"/>
              </a:rPr>
              <a:t>Направления деятельности школы по ФГ</a:t>
            </a:r>
            <a:endParaRPr lang="ru-RU" sz="2800" b="1" i="1" dirty="0">
              <a:latin typeface="Times New Roman" pitchFamily="18" charset="0"/>
              <a:cs typeface="Times New Roman" pitchFamily="18" charset="0"/>
            </a:endParaRPr>
          </a:p>
        </p:txBody>
      </p:sp>
      <p:sp>
        <p:nvSpPr>
          <p:cNvPr id="19" name="Овал 18"/>
          <p:cNvSpPr/>
          <p:nvPr/>
        </p:nvSpPr>
        <p:spPr>
          <a:xfrm>
            <a:off x="755576" y="836712"/>
            <a:ext cx="2952328"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Формы деятельности по формированию </a:t>
            </a:r>
            <a:r>
              <a:rPr lang="ru-RU" dirty="0" err="1" smtClean="0">
                <a:latin typeface="Times New Roman" pitchFamily="18" charset="0"/>
                <a:cs typeface="Times New Roman" pitchFamily="18" charset="0"/>
              </a:rPr>
              <a:t>фг</a:t>
            </a:r>
            <a:endParaRPr lang="ru-RU" dirty="0">
              <a:latin typeface="Times New Roman" pitchFamily="18" charset="0"/>
              <a:cs typeface="Times New Roman" pitchFamily="18" charset="0"/>
            </a:endParaRPr>
          </a:p>
        </p:txBody>
      </p:sp>
      <p:sp>
        <p:nvSpPr>
          <p:cNvPr id="21" name="Овал 20"/>
          <p:cNvSpPr/>
          <p:nvPr/>
        </p:nvSpPr>
        <p:spPr>
          <a:xfrm>
            <a:off x="2699792" y="2276872"/>
            <a:ext cx="2160240"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latin typeface="Times New Roman" pitchFamily="18" charset="0"/>
                <a:cs typeface="Times New Roman" pitchFamily="18" charset="0"/>
              </a:rPr>
              <a:t>Учебный план (учебные курсы)</a:t>
            </a:r>
            <a:endParaRPr lang="ru-RU" sz="1400" dirty="0">
              <a:latin typeface="Times New Roman" pitchFamily="18" charset="0"/>
              <a:cs typeface="Times New Roman" pitchFamily="18" charset="0"/>
            </a:endParaRPr>
          </a:p>
        </p:txBody>
      </p:sp>
      <p:sp>
        <p:nvSpPr>
          <p:cNvPr id="22" name="Овал 21"/>
          <p:cNvSpPr/>
          <p:nvPr/>
        </p:nvSpPr>
        <p:spPr>
          <a:xfrm>
            <a:off x="5004048" y="4293096"/>
            <a:ext cx="1800200"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ШМО (рабочие группы)</a:t>
            </a:r>
            <a:endParaRPr lang="ru-RU" dirty="0"/>
          </a:p>
        </p:txBody>
      </p:sp>
      <p:sp>
        <p:nvSpPr>
          <p:cNvPr id="23" name="Овал 22"/>
          <p:cNvSpPr/>
          <p:nvPr/>
        </p:nvSpPr>
        <p:spPr>
          <a:xfrm>
            <a:off x="5292080" y="836712"/>
            <a:ext cx="3096344"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Times New Roman" pitchFamily="18" charset="0"/>
                <a:cs typeface="Times New Roman" pitchFamily="18" charset="0"/>
              </a:rPr>
              <a:t>Виды деятельности по формированию </a:t>
            </a:r>
            <a:r>
              <a:rPr lang="ru-RU" dirty="0" err="1" smtClean="0">
                <a:latin typeface="Times New Roman" pitchFamily="18" charset="0"/>
                <a:cs typeface="Times New Roman" pitchFamily="18" charset="0"/>
              </a:rPr>
              <a:t>фг</a:t>
            </a:r>
            <a:endParaRPr lang="ru-RU" dirty="0"/>
          </a:p>
        </p:txBody>
      </p:sp>
      <p:sp>
        <p:nvSpPr>
          <p:cNvPr id="24" name="Овал 23"/>
          <p:cNvSpPr/>
          <p:nvPr/>
        </p:nvSpPr>
        <p:spPr>
          <a:xfrm>
            <a:off x="251520" y="2276872"/>
            <a:ext cx="1872208"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latin typeface="Times New Roman" pitchFamily="18" charset="0"/>
                <a:cs typeface="Times New Roman" pitchFamily="18" charset="0"/>
              </a:rPr>
              <a:t>Уроки с применением ФГ</a:t>
            </a:r>
            <a:endParaRPr lang="ru-RU" sz="1400" dirty="0">
              <a:latin typeface="Times New Roman" pitchFamily="18" charset="0"/>
              <a:cs typeface="Times New Roman" pitchFamily="18" charset="0"/>
            </a:endParaRPr>
          </a:p>
        </p:txBody>
      </p:sp>
      <p:sp>
        <p:nvSpPr>
          <p:cNvPr id="25" name="Овал 24"/>
          <p:cNvSpPr/>
          <p:nvPr/>
        </p:nvSpPr>
        <p:spPr>
          <a:xfrm>
            <a:off x="6876256" y="5589240"/>
            <a:ext cx="2304256"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latin typeface="Times New Roman" pitchFamily="18" charset="0"/>
                <a:cs typeface="Times New Roman" pitchFamily="18" charset="0"/>
              </a:rPr>
              <a:t>Внеурочная деятельность по формированию </a:t>
            </a:r>
            <a:r>
              <a:rPr lang="ru-RU" sz="1400" dirty="0" err="1" smtClean="0">
                <a:latin typeface="Times New Roman" pitchFamily="18" charset="0"/>
                <a:cs typeface="Times New Roman" pitchFamily="18" charset="0"/>
              </a:rPr>
              <a:t>фг</a:t>
            </a:r>
            <a:endParaRPr lang="ru-RU" sz="1400" dirty="0">
              <a:latin typeface="Times New Roman" pitchFamily="18" charset="0"/>
              <a:cs typeface="Times New Roman" pitchFamily="18" charset="0"/>
            </a:endParaRPr>
          </a:p>
        </p:txBody>
      </p:sp>
      <p:sp>
        <p:nvSpPr>
          <p:cNvPr id="26" name="Овал 25"/>
          <p:cNvSpPr/>
          <p:nvPr/>
        </p:nvSpPr>
        <p:spPr>
          <a:xfrm>
            <a:off x="7236296" y="4365104"/>
            <a:ext cx="1728192" cy="11304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Работа в опорной школе по формированию </a:t>
            </a:r>
            <a:r>
              <a:rPr lang="ru-RU" sz="1400" dirty="0" err="1" smtClean="0"/>
              <a:t>фг</a:t>
            </a:r>
            <a:endParaRPr lang="ru-RU" sz="1400" dirty="0"/>
          </a:p>
        </p:txBody>
      </p:sp>
      <p:sp>
        <p:nvSpPr>
          <p:cNvPr id="27" name="Овал 26"/>
          <p:cNvSpPr/>
          <p:nvPr/>
        </p:nvSpPr>
        <p:spPr>
          <a:xfrm>
            <a:off x="179512" y="3573016"/>
            <a:ext cx="2016224"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latin typeface="Times New Roman" pitchFamily="18" charset="0"/>
                <a:cs typeface="Times New Roman" pitchFamily="18" charset="0"/>
              </a:rPr>
              <a:t>Учебные курсы по формированию ФГ</a:t>
            </a:r>
          </a:p>
        </p:txBody>
      </p:sp>
      <p:sp>
        <p:nvSpPr>
          <p:cNvPr id="28" name="Овал 27"/>
          <p:cNvSpPr/>
          <p:nvPr/>
        </p:nvSpPr>
        <p:spPr>
          <a:xfrm>
            <a:off x="2508419" y="3501008"/>
            <a:ext cx="2279605"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latin typeface="Times New Roman" pitchFamily="18" charset="0"/>
                <a:cs typeface="Times New Roman" pitchFamily="18" charset="0"/>
              </a:rPr>
              <a:t>Национальное образование (глобальные компетенции)</a:t>
            </a:r>
            <a:endParaRPr lang="ru-RU" sz="1400" dirty="0">
              <a:latin typeface="Times New Roman" pitchFamily="18" charset="0"/>
              <a:cs typeface="Times New Roman" pitchFamily="18" charset="0"/>
            </a:endParaRPr>
          </a:p>
        </p:txBody>
      </p:sp>
      <p:sp>
        <p:nvSpPr>
          <p:cNvPr id="29" name="Овал 28"/>
          <p:cNvSpPr/>
          <p:nvPr/>
        </p:nvSpPr>
        <p:spPr>
          <a:xfrm rot="10800000" flipV="1">
            <a:off x="5868144" y="2708920"/>
            <a:ext cx="2304256"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latin typeface="Times New Roman" pitchFamily="18" charset="0"/>
                <a:cs typeface="Times New Roman" pitchFamily="18" charset="0"/>
              </a:rPr>
              <a:t>Методическая работа (педсовет)</a:t>
            </a:r>
            <a:endParaRPr lang="ru-RU" sz="1400" dirty="0">
              <a:latin typeface="Times New Roman" pitchFamily="18" charset="0"/>
              <a:cs typeface="Times New Roman" pitchFamily="18" charset="0"/>
            </a:endParaRPr>
          </a:p>
        </p:txBody>
      </p:sp>
      <p:sp>
        <p:nvSpPr>
          <p:cNvPr id="31" name="Овал 30"/>
          <p:cNvSpPr/>
          <p:nvPr/>
        </p:nvSpPr>
        <p:spPr>
          <a:xfrm>
            <a:off x="179512" y="4653136"/>
            <a:ext cx="2160240" cy="1224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latin typeface="Times New Roman" pitchFamily="18" charset="0"/>
                <a:cs typeface="Times New Roman" pitchFamily="18" charset="0"/>
              </a:rPr>
              <a:t>ВПР</a:t>
            </a:r>
          </a:p>
        </p:txBody>
      </p:sp>
      <p:sp>
        <p:nvSpPr>
          <p:cNvPr id="34" name="Овал 33"/>
          <p:cNvSpPr/>
          <p:nvPr/>
        </p:nvSpPr>
        <p:spPr>
          <a:xfrm>
            <a:off x="2555776" y="4725144"/>
            <a:ext cx="2304256"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latin typeface="Times New Roman" pitchFamily="18" charset="0"/>
                <a:cs typeface="Times New Roman" pitchFamily="18" charset="0"/>
              </a:rPr>
              <a:t>Повышение квалификации по ФГ</a:t>
            </a:r>
            <a:endParaRPr lang="ru-RU" sz="1400" dirty="0">
              <a:latin typeface="Times New Roman" pitchFamily="18" charset="0"/>
              <a:cs typeface="Times New Roman" pitchFamily="18" charset="0"/>
            </a:endParaRPr>
          </a:p>
        </p:txBody>
      </p:sp>
      <p:sp>
        <p:nvSpPr>
          <p:cNvPr id="35" name="Овал 34"/>
          <p:cNvSpPr/>
          <p:nvPr/>
        </p:nvSpPr>
        <p:spPr>
          <a:xfrm>
            <a:off x="1187625" y="5805264"/>
            <a:ext cx="2448271" cy="1052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latin typeface="Times New Roman" pitchFamily="18" charset="0"/>
                <a:cs typeface="Times New Roman" pitchFamily="18" charset="0"/>
              </a:rPr>
              <a:t>Мониторинги</a:t>
            </a:r>
            <a:endParaRPr lang="ru-RU" sz="1400" dirty="0">
              <a:latin typeface="Times New Roman" pitchFamily="18" charset="0"/>
              <a:cs typeface="Times New Roman" pitchFamily="18" charset="0"/>
            </a:endParaRPr>
          </a:p>
        </p:txBody>
      </p:sp>
      <p:cxnSp>
        <p:nvCxnSpPr>
          <p:cNvPr id="37" name="Прямая со стрелкой 36"/>
          <p:cNvCxnSpPr/>
          <p:nvPr/>
        </p:nvCxnSpPr>
        <p:spPr>
          <a:xfrm flipH="1">
            <a:off x="1763688" y="2564904"/>
            <a:ext cx="504056"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a:stCxn id="19" idx="4"/>
          </p:cNvCxnSpPr>
          <p:nvPr/>
        </p:nvCxnSpPr>
        <p:spPr>
          <a:xfrm>
            <a:off x="2231740" y="2276872"/>
            <a:ext cx="684076"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a:stCxn id="19" idx="4"/>
            <a:endCxn id="34" idx="1"/>
          </p:cNvCxnSpPr>
          <p:nvPr/>
        </p:nvCxnSpPr>
        <p:spPr>
          <a:xfrm>
            <a:off x="2231740" y="2276872"/>
            <a:ext cx="661487" cy="2616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Прямая со стрелкой 57"/>
          <p:cNvCxnSpPr>
            <a:stCxn id="19" idx="4"/>
          </p:cNvCxnSpPr>
          <p:nvPr/>
        </p:nvCxnSpPr>
        <p:spPr>
          <a:xfrm flipH="1">
            <a:off x="1907704" y="2276872"/>
            <a:ext cx="324036" cy="21602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Прямая со стрелкой 62"/>
          <p:cNvCxnSpPr>
            <a:stCxn id="19" idx="4"/>
          </p:cNvCxnSpPr>
          <p:nvPr/>
        </p:nvCxnSpPr>
        <p:spPr>
          <a:xfrm>
            <a:off x="2231740" y="2276872"/>
            <a:ext cx="108012" cy="31683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Прямая со стрелкой 65"/>
          <p:cNvCxnSpPr/>
          <p:nvPr/>
        </p:nvCxnSpPr>
        <p:spPr>
          <a:xfrm flipH="1">
            <a:off x="5966416" y="2348880"/>
            <a:ext cx="936104" cy="19442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Прямая со стрелкой 69"/>
          <p:cNvCxnSpPr/>
          <p:nvPr/>
        </p:nvCxnSpPr>
        <p:spPr>
          <a:xfrm>
            <a:off x="6876256" y="2420888"/>
            <a:ext cx="864096" cy="19442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Прямая со стрелкой 72"/>
          <p:cNvCxnSpPr>
            <a:stCxn id="29" idx="0"/>
          </p:cNvCxnSpPr>
          <p:nvPr/>
        </p:nvCxnSpPr>
        <p:spPr>
          <a:xfrm>
            <a:off x="7020272" y="2708920"/>
            <a:ext cx="72008" cy="26642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Овал 29"/>
          <p:cNvSpPr/>
          <p:nvPr/>
        </p:nvSpPr>
        <p:spPr>
          <a:xfrm>
            <a:off x="4860032" y="5661248"/>
            <a:ext cx="2016224" cy="1196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Работа с родителями</a:t>
            </a:r>
            <a:endParaRPr lang="ru-RU" sz="1400" dirty="0"/>
          </a:p>
        </p:txBody>
      </p:sp>
    </p:spTree>
    <p:extLst>
      <p:ext uri="{BB962C8B-B14F-4D97-AF65-F5344CB8AC3E}">
        <p14:creationId xmlns:p14="http://schemas.microsoft.com/office/powerpoint/2010/main" val="9751902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i="1" dirty="0" smtClean="0">
                <a:latin typeface="Times New Roman" pitchFamily="18" charset="0"/>
                <a:cs typeface="Times New Roman" pitchFamily="18" charset="0"/>
              </a:rPr>
              <a:t>Приложение к Рабочей программе</a:t>
            </a:r>
            <a:endParaRPr lang="ru-RU" b="1" i="1" dirty="0">
              <a:latin typeface="Times New Roman" pitchFamily="18" charset="0"/>
              <a:cs typeface="Times New Roman" pitchFamily="18" charset="0"/>
            </a:endParaRPr>
          </a:p>
        </p:txBody>
      </p:sp>
      <p:graphicFrame>
        <p:nvGraphicFramePr>
          <p:cNvPr id="7" name="Содержимое 6"/>
          <p:cNvGraphicFramePr>
            <a:graphicFrameLocks noGrp="1"/>
          </p:cNvGraphicFramePr>
          <p:nvPr>
            <p:ph sz="half" idx="1"/>
            <p:extLst>
              <p:ext uri="{D42A27DB-BD31-4B8C-83A1-F6EECF244321}">
                <p14:modId xmlns:p14="http://schemas.microsoft.com/office/powerpoint/2010/main" val="1161840267"/>
              </p:ext>
            </p:extLst>
          </p:nvPr>
        </p:nvGraphicFramePr>
        <p:xfrm>
          <a:off x="251521" y="2060848"/>
          <a:ext cx="6624735" cy="4387046"/>
        </p:xfrm>
        <a:graphic>
          <a:graphicData uri="http://schemas.openxmlformats.org/drawingml/2006/table">
            <a:tbl>
              <a:tblPr firstRow="1" bandRow="1">
                <a:tableStyleId>{5C22544A-7EE6-4342-B048-85BDC9FD1C3A}</a:tableStyleId>
              </a:tblPr>
              <a:tblGrid>
                <a:gridCol w="2208245">
                  <a:extLst>
                    <a:ext uri="{9D8B030D-6E8A-4147-A177-3AD203B41FA5}">
                      <a16:colId xmlns:a16="http://schemas.microsoft.com/office/drawing/2014/main" xmlns="" val="20000"/>
                    </a:ext>
                  </a:extLst>
                </a:gridCol>
                <a:gridCol w="2208245">
                  <a:extLst>
                    <a:ext uri="{9D8B030D-6E8A-4147-A177-3AD203B41FA5}">
                      <a16:colId xmlns:a16="http://schemas.microsoft.com/office/drawing/2014/main" xmlns="" val="20001"/>
                    </a:ext>
                  </a:extLst>
                </a:gridCol>
                <a:gridCol w="2208245">
                  <a:extLst>
                    <a:ext uri="{9D8B030D-6E8A-4147-A177-3AD203B41FA5}">
                      <a16:colId xmlns:a16="http://schemas.microsoft.com/office/drawing/2014/main" xmlns="" val="20002"/>
                    </a:ext>
                  </a:extLst>
                </a:gridCol>
              </a:tblGrid>
              <a:tr h="455126">
                <a:tc>
                  <a:txBody>
                    <a:bodyPr/>
                    <a:lstStyle/>
                    <a:p>
                      <a:r>
                        <a:rPr lang="ru-RU" dirty="0" smtClean="0">
                          <a:latin typeface="Times New Roman" pitchFamily="18" charset="0"/>
                          <a:cs typeface="Times New Roman" pitchFamily="18" charset="0"/>
                        </a:rPr>
                        <a:t>Название ФГ</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прием</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пояснение</a:t>
                      </a:r>
                      <a:endParaRPr lang="ru-RU" dirty="0">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r h="3865354">
                <a:tc>
                  <a:txBody>
                    <a:bodyPr/>
                    <a:lstStyle/>
                    <a:p>
                      <a:r>
                        <a:rPr lang="ru-RU" dirty="0" smtClean="0">
                          <a:latin typeface="Times New Roman" pitchFamily="18" charset="0"/>
                          <a:cs typeface="Times New Roman" pitchFamily="18" charset="0"/>
                        </a:rPr>
                        <a:t>Читательская грамотность</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«Словарики»</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Перед первичным чтением</a:t>
                      </a:r>
                      <a:r>
                        <a:rPr lang="ru-RU" baseline="0" dirty="0" smtClean="0">
                          <a:latin typeface="Times New Roman" pitchFamily="18" charset="0"/>
                          <a:cs typeface="Times New Roman" pitchFamily="18" charset="0"/>
                        </a:rPr>
                        <a:t> произведения обучающиеся подчёркивают те слова,  которые им непонятны. Учитель просит встать тех «Ребят-словариков» , кому все слова понятны. Учитель помогает в пояснении непонятных слов.</a:t>
                      </a:r>
                      <a:endParaRPr lang="ru-RU" dirty="0">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bl>
          </a:graphicData>
        </a:graphic>
      </p:graphicFrame>
      <p:sp>
        <p:nvSpPr>
          <p:cNvPr id="4" name="Содержимое 3"/>
          <p:cNvSpPr>
            <a:spLocks noGrp="1"/>
          </p:cNvSpPr>
          <p:nvPr>
            <p:ph sz="half" idx="2"/>
          </p:nvPr>
        </p:nvSpPr>
        <p:spPr/>
        <p:txBody>
          <a:bodyPr/>
          <a:lstStyle/>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6633786" cy="1669752"/>
          </a:xfrm>
        </p:spPr>
        <p:txBody>
          <a:bodyPr>
            <a:normAutofit fontScale="90000"/>
          </a:bodyPr>
          <a:lstStyle/>
          <a:p>
            <a:pPr algn="ctr"/>
            <a:r>
              <a:rPr lang="ru-RU" b="1" i="1" dirty="0" smtClean="0">
                <a:latin typeface="Times New Roman" pitchFamily="18" charset="0"/>
                <a:cs typeface="Times New Roman" pitchFamily="18" charset="0"/>
              </a:rPr>
              <a:t>Приказы  и Положение по формированию функциональной грамотности</a:t>
            </a:r>
            <a:endParaRPr lang="ru-RU" b="1" i="1" dirty="0">
              <a:latin typeface="Times New Roman" pitchFamily="18" charset="0"/>
              <a:cs typeface="Times New Roman" pitchFamily="18" charset="0"/>
            </a:endParaRPr>
          </a:p>
        </p:txBody>
      </p:sp>
      <p:pic>
        <p:nvPicPr>
          <p:cNvPr id="7" name="Содержимое 5" descr="C:\Users\0E3B~1\AppData\Local\Temp\Rar$DIa11364.8738\IMG-20230511-WA0019.jpg"/>
          <p:cNvPicPr>
            <a:picLocks noGrp="1"/>
          </p:cNvPicPr>
          <p:nvPr>
            <p:ph sz="half" idx="1"/>
          </p:nvPr>
        </p:nvPicPr>
        <p:blipFill>
          <a:blip r:embed="rId2" cstate="print"/>
          <a:srcRect/>
          <a:stretch>
            <a:fillRect/>
          </a:stretch>
        </p:blipFill>
        <p:spPr bwMode="auto">
          <a:xfrm>
            <a:off x="323528" y="1720552"/>
            <a:ext cx="1944216" cy="2232249"/>
          </a:xfrm>
          <a:prstGeom prst="rect">
            <a:avLst/>
          </a:prstGeom>
          <a:noFill/>
          <a:ln w="9525">
            <a:noFill/>
            <a:miter lim="800000"/>
            <a:headEnd/>
            <a:tailEnd/>
          </a:ln>
        </p:spPr>
      </p:pic>
      <p:pic>
        <p:nvPicPr>
          <p:cNvPr id="8" name="Содержимое 7" descr="C:\Users\0E3B~1\AppData\Local\Temp\Rar$DIa11364.14227\IMG-20230511-WA0018.jpg"/>
          <p:cNvPicPr>
            <a:picLocks noGrp="1"/>
          </p:cNvPicPr>
          <p:nvPr>
            <p:ph sz="half" idx="2"/>
          </p:nvPr>
        </p:nvPicPr>
        <p:blipFill>
          <a:blip r:embed="rId3" cstate="print"/>
          <a:srcRect/>
          <a:stretch>
            <a:fillRect/>
          </a:stretch>
        </p:blipFill>
        <p:spPr bwMode="auto">
          <a:xfrm>
            <a:off x="2123728" y="2144602"/>
            <a:ext cx="2016224" cy="216024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5896" y="2636912"/>
            <a:ext cx="1965735" cy="2286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8104" y="3429000"/>
            <a:ext cx="1930113" cy="2055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553" y="4077072"/>
            <a:ext cx="1872208" cy="249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i="1" dirty="0" smtClean="0">
                <a:latin typeface="Times New Roman" pitchFamily="18" charset="0"/>
                <a:cs typeface="Times New Roman" pitchFamily="18" charset="0"/>
              </a:rPr>
              <a:t>Дорожная карта по формированию функциональной грамотности</a:t>
            </a:r>
            <a:endParaRPr lang="ru-RU" b="1" i="1" dirty="0">
              <a:latin typeface="Times New Roman" pitchFamily="18" charset="0"/>
              <a:cs typeface="Times New Roman" pitchFamily="18" charset="0"/>
            </a:endParaRPr>
          </a:p>
        </p:txBody>
      </p:sp>
      <p:sp>
        <p:nvSpPr>
          <p:cNvPr id="3" name="Объект 2"/>
          <p:cNvSpPr>
            <a:spLocks noGrp="1"/>
          </p:cNvSpPr>
          <p:nvPr>
            <p:ph sz="half" idx="2"/>
          </p:nvPr>
        </p:nvSpPr>
        <p:spPr/>
        <p:txBody>
          <a:bodyPr/>
          <a:lstStyle/>
          <a:p>
            <a:endParaRPr lang="ru-RU" dirty="0"/>
          </a:p>
        </p:txBody>
      </p:sp>
      <p:pic>
        <p:nvPicPr>
          <p:cNvPr id="5"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410" y="2276872"/>
            <a:ext cx="2439406"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2204864"/>
            <a:ext cx="2980255"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6489770" cy="1772816"/>
          </a:xfrm>
        </p:spPr>
        <p:txBody>
          <a:bodyPr>
            <a:normAutofit/>
          </a:bodyPr>
          <a:lstStyle/>
          <a:p>
            <a:r>
              <a:rPr lang="ru-RU" b="1" i="1" dirty="0" smtClean="0">
                <a:latin typeface="Times New Roman" pitchFamily="18" charset="0"/>
                <a:cs typeface="Times New Roman" pitchFamily="18" charset="0"/>
              </a:rPr>
              <a:t>Аспектный анализ уроков (применение функциональной грамотности)</a:t>
            </a:r>
            <a:endParaRPr lang="ru-RU" b="1" i="1" dirty="0">
              <a:latin typeface="Times New Roman" pitchFamily="18" charset="0"/>
              <a:cs typeface="Times New Roman" pitchFamily="18" charset="0"/>
            </a:endParaRPr>
          </a:p>
        </p:txBody>
      </p:sp>
      <p:sp>
        <p:nvSpPr>
          <p:cNvPr id="3" name="Объект 2"/>
          <p:cNvSpPr>
            <a:spLocks noGrp="1"/>
          </p:cNvSpPr>
          <p:nvPr>
            <p:ph sz="half" idx="1"/>
          </p:nvPr>
        </p:nvSpPr>
        <p:spPr/>
        <p:txBody>
          <a:bodyPr/>
          <a:lstStyle/>
          <a:p>
            <a:endParaRPr lang="ru-RU" dirty="0"/>
          </a:p>
        </p:txBody>
      </p:sp>
      <p:sp>
        <p:nvSpPr>
          <p:cNvPr id="4" name="Объект 3"/>
          <p:cNvSpPr>
            <a:spLocks noGrp="1"/>
          </p:cNvSpPr>
          <p:nvPr>
            <p:ph sz="half" idx="2"/>
          </p:nvPr>
        </p:nvSpPr>
        <p:spPr/>
        <p:txBody>
          <a:bodyPr/>
          <a:lstStyle/>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700808"/>
            <a:ext cx="3168352"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921" y="1268761"/>
            <a:ext cx="3409552"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3808" y="4149080"/>
            <a:ext cx="2877691" cy="263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563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32656"/>
            <a:ext cx="7632848" cy="1597744"/>
          </a:xfrm>
        </p:spPr>
        <p:txBody>
          <a:bodyPr>
            <a:normAutofit fontScale="90000"/>
          </a:bodyPr>
          <a:lstStyle/>
          <a:p>
            <a:pPr algn="ctr"/>
            <a:r>
              <a:rPr lang="ru-RU" b="1" i="1" dirty="0" smtClean="0">
                <a:latin typeface="Times New Roman" pitchFamily="18" charset="0"/>
                <a:cs typeface="Times New Roman" pitchFamily="18" charset="0"/>
              </a:rPr>
              <a:t>Функциональная грамотность в Учебном плане школы </a:t>
            </a:r>
            <a:br>
              <a:rPr lang="ru-RU" b="1" i="1" dirty="0" smtClean="0">
                <a:latin typeface="Times New Roman" pitchFamily="18" charset="0"/>
                <a:cs typeface="Times New Roman" pitchFamily="18" charset="0"/>
              </a:rPr>
            </a:br>
            <a:r>
              <a:rPr lang="ru-RU" b="1" i="1" dirty="0" smtClean="0">
                <a:latin typeface="Times New Roman" pitchFamily="18" charset="0"/>
                <a:cs typeface="Times New Roman" pitchFamily="18" charset="0"/>
              </a:rPr>
              <a:t>(учебные курсы)</a:t>
            </a:r>
            <a:endParaRPr lang="ru-RU" b="1" i="1" dirty="0">
              <a:latin typeface="Times New Roman" pitchFamily="18" charset="0"/>
              <a:cs typeface="Times New Roman" pitchFamily="18" charset="0"/>
            </a:endParaRPr>
          </a:p>
        </p:txBody>
      </p:sp>
      <p:graphicFrame>
        <p:nvGraphicFramePr>
          <p:cNvPr id="5" name="Объект 4"/>
          <p:cNvGraphicFramePr>
            <a:graphicFrameLocks noGrp="1"/>
          </p:cNvGraphicFramePr>
          <p:nvPr>
            <p:ph sz="half" idx="1"/>
            <p:extLst>
              <p:ext uri="{D42A27DB-BD31-4B8C-83A1-F6EECF244321}">
                <p14:modId xmlns:p14="http://schemas.microsoft.com/office/powerpoint/2010/main" val="2515781846"/>
              </p:ext>
            </p:extLst>
          </p:nvPr>
        </p:nvGraphicFramePr>
        <p:xfrm>
          <a:off x="395538" y="2060853"/>
          <a:ext cx="4896542" cy="4754880"/>
        </p:xfrm>
        <a:graphic>
          <a:graphicData uri="http://schemas.openxmlformats.org/drawingml/2006/table">
            <a:tbl>
              <a:tblPr firstRow="1" firstCol="1" bandRow="1">
                <a:tableStyleId>{5C22544A-7EE6-4342-B048-85BDC9FD1C3A}</a:tableStyleId>
              </a:tblPr>
              <a:tblGrid>
                <a:gridCol w="1322109"/>
                <a:gridCol w="1679205"/>
                <a:gridCol w="1895228"/>
              </a:tblGrid>
              <a:tr h="304649">
                <a:tc>
                  <a:txBody>
                    <a:bodyPr/>
                    <a:lstStyle/>
                    <a:p>
                      <a:pPr algn="just">
                        <a:spcAft>
                          <a:spcPts val="0"/>
                        </a:spcAft>
                      </a:pPr>
                      <a:r>
                        <a:rPr lang="ru-RU" sz="1200" b="1" dirty="0">
                          <a:effectLst/>
                          <a:latin typeface="Times New Roman" pitchFamily="18" charset="0"/>
                          <a:cs typeface="Times New Roman" pitchFamily="18" charset="0"/>
                        </a:rPr>
                        <a:t>Учебный план</a:t>
                      </a:r>
                      <a:endParaRPr lang="ru-RU" sz="1200" b="1" dirty="0">
                        <a:effectLst/>
                        <a:latin typeface="Times New Roman" pitchFamily="18" charset="0"/>
                        <a:ea typeface="Calibri"/>
                        <a:cs typeface="Times New Roman" pitchFamily="18" charset="0"/>
                      </a:endParaRPr>
                    </a:p>
                  </a:txBody>
                  <a:tcPr marL="12762" marR="12762" marT="0" marB="0"/>
                </a:tc>
                <a:tc>
                  <a:txBody>
                    <a:bodyPr/>
                    <a:lstStyle/>
                    <a:p>
                      <a:pPr algn="just">
                        <a:spcAft>
                          <a:spcPts val="0"/>
                        </a:spcAft>
                      </a:pPr>
                      <a:r>
                        <a:rPr lang="ru-RU" sz="1200" b="1" dirty="0">
                          <a:effectLst/>
                          <a:latin typeface="Times New Roman" pitchFamily="18" charset="0"/>
                          <a:cs typeface="Times New Roman" pitchFamily="18" charset="0"/>
                        </a:rPr>
                        <a:t>класс</a:t>
                      </a:r>
                      <a:endParaRPr lang="ru-RU" sz="1200" b="1" dirty="0">
                        <a:effectLst/>
                        <a:latin typeface="Times New Roman" pitchFamily="18" charset="0"/>
                        <a:ea typeface="Calibri"/>
                        <a:cs typeface="Times New Roman" pitchFamily="18" charset="0"/>
                      </a:endParaRPr>
                    </a:p>
                  </a:txBody>
                  <a:tcPr marL="12762" marR="12762" marT="0" marB="0"/>
                </a:tc>
                <a:tc>
                  <a:txBody>
                    <a:bodyPr/>
                    <a:lstStyle/>
                    <a:p>
                      <a:pPr algn="just">
                        <a:spcAft>
                          <a:spcPts val="0"/>
                        </a:spcAft>
                      </a:pPr>
                      <a:r>
                        <a:rPr lang="ru-RU" sz="1200" b="1">
                          <a:effectLst/>
                          <a:latin typeface="Times New Roman" pitchFamily="18" charset="0"/>
                          <a:cs typeface="Times New Roman" pitchFamily="18" charset="0"/>
                        </a:rPr>
                        <a:t>Функциональная грамотность</a:t>
                      </a:r>
                      <a:endParaRPr lang="ru-RU" sz="1200" b="1">
                        <a:effectLst/>
                        <a:latin typeface="Times New Roman" pitchFamily="18" charset="0"/>
                        <a:ea typeface="Calibri"/>
                        <a:cs typeface="Times New Roman" pitchFamily="18" charset="0"/>
                      </a:endParaRPr>
                    </a:p>
                  </a:txBody>
                  <a:tcPr marL="12762" marR="12762" marT="0" marB="0"/>
                </a:tc>
              </a:tr>
              <a:tr h="304649">
                <a:tc rowSpan="2">
                  <a:txBody>
                    <a:bodyPr/>
                    <a:lstStyle/>
                    <a:p>
                      <a:pPr algn="just">
                        <a:spcAft>
                          <a:spcPts val="0"/>
                        </a:spcAft>
                      </a:pPr>
                      <a:r>
                        <a:rPr lang="ru-RU" sz="1200" b="1" dirty="0">
                          <a:effectLst/>
                          <a:latin typeface="Times New Roman" pitchFamily="18" charset="0"/>
                          <a:cs typeface="Times New Roman" pitchFamily="18" charset="0"/>
                        </a:rPr>
                        <a:t>НОО</a:t>
                      </a:r>
                      <a:endParaRPr lang="ru-RU" sz="1200" b="1" dirty="0">
                        <a:effectLst/>
                        <a:latin typeface="Times New Roman" pitchFamily="18" charset="0"/>
                        <a:ea typeface="Calibri"/>
                        <a:cs typeface="Times New Roman" pitchFamily="18" charset="0"/>
                      </a:endParaRPr>
                    </a:p>
                  </a:txBody>
                  <a:tcPr marL="12762" marR="12762" marT="0" marB="0"/>
                </a:tc>
                <a:tc rowSpan="2">
                  <a:txBody>
                    <a:bodyPr/>
                    <a:lstStyle/>
                    <a:p>
                      <a:pPr algn="just">
                        <a:spcAft>
                          <a:spcPts val="0"/>
                        </a:spcAft>
                      </a:pPr>
                      <a:r>
                        <a:rPr lang="ru-RU" sz="1200" b="1" dirty="0">
                          <a:effectLst/>
                          <a:latin typeface="Times New Roman" pitchFamily="18" charset="0"/>
                          <a:cs typeface="Times New Roman" pitchFamily="18" charset="0"/>
                        </a:rPr>
                        <a:t>2</a:t>
                      </a:r>
                      <a:endParaRPr lang="ru-RU" sz="1200" b="1" dirty="0">
                        <a:effectLst/>
                        <a:latin typeface="Times New Roman" pitchFamily="18" charset="0"/>
                        <a:ea typeface="Calibri"/>
                        <a:cs typeface="Times New Roman" pitchFamily="18" charset="0"/>
                      </a:endParaRPr>
                    </a:p>
                  </a:txBody>
                  <a:tcPr marL="12762" marR="12762" marT="0" marB="0"/>
                </a:tc>
                <a:tc>
                  <a:txBody>
                    <a:bodyPr/>
                    <a:lstStyle/>
                    <a:p>
                      <a:pPr algn="just">
                        <a:spcAft>
                          <a:spcPts val="0"/>
                        </a:spcAft>
                      </a:pPr>
                      <a:r>
                        <a:rPr lang="ru-RU" sz="1200" b="1" dirty="0">
                          <a:effectLst/>
                          <a:latin typeface="Times New Roman" pitchFamily="18" charset="0"/>
                          <a:cs typeface="Times New Roman" pitchFamily="18" charset="0"/>
                        </a:rPr>
                        <a:t>Читательская грамотность</a:t>
                      </a:r>
                      <a:endParaRPr lang="ru-RU" sz="1200" b="1" dirty="0">
                        <a:effectLst/>
                        <a:latin typeface="Times New Roman" pitchFamily="18" charset="0"/>
                        <a:ea typeface="Calibri"/>
                        <a:cs typeface="Times New Roman" pitchFamily="18" charset="0"/>
                      </a:endParaRPr>
                    </a:p>
                  </a:txBody>
                  <a:tcPr marL="12762" marR="12762" marT="0" marB="0"/>
                </a:tc>
              </a:tr>
              <a:tr h="304649">
                <a:tc vMerge="1">
                  <a:txBody>
                    <a:bodyPr/>
                    <a:lstStyle/>
                    <a:p>
                      <a:endParaRPr lang="ru-RU"/>
                    </a:p>
                  </a:txBody>
                  <a:tcPr/>
                </a:tc>
                <a:tc vMerge="1">
                  <a:txBody>
                    <a:bodyPr/>
                    <a:lstStyle/>
                    <a:p>
                      <a:endParaRPr lang="ru-RU"/>
                    </a:p>
                  </a:txBody>
                  <a:tcPr/>
                </a:tc>
                <a:tc>
                  <a:txBody>
                    <a:bodyPr/>
                    <a:lstStyle/>
                    <a:p>
                      <a:pPr algn="just">
                        <a:spcAft>
                          <a:spcPts val="0"/>
                        </a:spcAft>
                      </a:pPr>
                      <a:r>
                        <a:rPr lang="ru-RU" sz="1200" b="1" dirty="0">
                          <a:effectLst/>
                          <a:latin typeface="Times New Roman" pitchFamily="18" charset="0"/>
                          <a:cs typeface="Times New Roman" pitchFamily="18" charset="0"/>
                        </a:rPr>
                        <a:t>Математическая грамотность</a:t>
                      </a:r>
                      <a:endParaRPr lang="ru-RU" sz="1200" b="1" dirty="0">
                        <a:effectLst/>
                        <a:latin typeface="Times New Roman" pitchFamily="18" charset="0"/>
                        <a:ea typeface="Calibri"/>
                        <a:cs typeface="Times New Roman" pitchFamily="18" charset="0"/>
                      </a:endParaRPr>
                    </a:p>
                  </a:txBody>
                  <a:tcPr marL="12762" marR="12762" marT="0" marB="0"/>
                </a:tc>
              </a:tr>
              <a:tr h="304649">
                <a:tc rowSpan="6">
                  <a:txBody>
                    <a:bodyPr/>
                    <a:lstStyle/>
                    <a:p>
                      <a:pPr algn="just">
                        <a:spcAft>
                          <a:spcPts val="0"/>
                        </a:spcAft>
                      </a:pPr>
                      <a:r>
                        <a:rPr lang="ru-RU" sz="1200" b="1">
                          <a:effectLst/>
                          <a:latin typeface="Times New Roman" pitchFamily="18" charset="0"/>
                          <a:cs typeface="Times New Roman" pitchFamily="18" charset="0"/>
                        </a:rPr>
                        <a:t>ООО</a:t>
                      </a:r>
                      <a:endParaRPr lang="ru-RU" sz="1200" b="1">
                        <a:effectLst/>
                        <a:latin typeface="Times New Roman" pitchFamily="18" charset="0"/>
                        <a:ea typeface="Calibri"/>
                        <a:cs typeface="Times New Roman" pitchFamily="18" charset="0"/>
                      </a:endParaRPr>
                    </a:p>
                  </a:txBody>
                  <a:tcPr marL="12762" marR="12762" marT="0" marB="0"/>
                </a:tc>
                <a:tc rowSpan="2">
                  <a:txBody>
                    <a:bodyPr/>
                    <a:lstStyle/>
                    <a:p>
                      <a:pPr algn="just">
                        <a:spcAft>
                          <a:spcPts val="0"/>
                        </a:spcAft>
                      </a:pPr>
                      <a:r>
                        <a:rPr lang="ru-RU" sz="1200" b="1">
                          <a:effectLst/>
                          <a:latin typeface="Times New Roman" pitchFamily="18" charset="0"/>
                          <a:cs typeface="Times New Roman" pitchFamily="18" charset="0"/>
                        </a:rPr>
                        <a:t>5</a:t>
                      </a:r>
                      <a:endParaRPr lang="ru-RU" sz="1200" b="1">
                        <a:effectLst/>
                        <a:latin typeface="Times New Roman" pitchFamily="18" charset="0"/>
                        <a:ea typeface="Calibri"/>
                        <a:cs typeface="Times New Roman" pitchFamily="18" charset="0"/>
                      </a:endParaRPr>
                    </a:p>
                  </a:txBody>
                  <a:tcPr marL="12762" marR="12762" marT="0" marB="0"/>
                </a:tc>
                <a:tc>
                  <a:txBody>
                    <a:bodyPr/>
                    <a:lstStyle/>
                    <a:p>
                      <a:pPr algn="just">
                        <a:spcAft>
                          <a:spcPts val="0"/>
                        </a:spcAft>
                      </a:pPr>
                      <a:r>
                        <a:rPr lang="ru-RU" sz="1200" b="1" dirty="0">
                          <a:effectLst/>
                          <a:latin typeface="Times New Roman" pitchFamily="18" charset="0"/>
                          <a:cs typeface="Times New Roman" pitchFamily="18" charset="0"/>
                        </a:rPr>
                        <a:t>Читательская грамотность</a:t>
                      </a:r>
                      <a:endParaRPr lang="ru-RU" sz="1200" b="1" dirty="0">
                        <a:effectLst/>
                        <a:latin typeface="Times New Roman" pitchFamily="18" charset="0"/>
                        <a:ea typeface="Calibri"/>
                        <a:cs typeface="Times New Roman" pitchFamily="18" charset="0"/>
                      </a:endParaRPr>
                    </a:p>
                  </a:txBody>
                  <a:tcPr marL="12762" marR="12762" marT="0" marB="0"/>
                </a:tc>
              </a:tr>
              <a:tr h="304649">
                <a:tc vMerge="1">
                  <a:txBody>
                    <a:bodyPr/>
                    <a:lstStyle/>
                    <a:p>
                      <a:endParaRPr lang="ru-RU"/>
                    </a:p>
                  </a:txBody>
                  <a:tcPr/>
                </a:tc>
                <a:tc vMerge="1">
                  <a:txBody>
                    <a:bodyPr/>
                    <a:lstStyle/>
                    <a:p>
                      <a:endParaRPr lang="ru-RU"/>
                    </a:p>
                  </a:txBody>
                  <a:tcPr/>
                </a:tc>
                <a:tc>
                  <a:txBody>
                    <a:bodyPr/>
                    <a:lstStyle/>
                    <a:p>
                      <a:pPr algn="just">
                        <a:spcAft>
                          <a:spcPts val="0"/>
                        </a:spcAft>
                      </a:pPr>
                      <a:r>
                        <a:rPr lang="ru-RU" sz="1200" b="1" dirty="0">
                          <a:effectLst/>
                          <a:latin typeface="Times New Roman" pitchFamily="18" charset="0"/>
                          <a:cs typeface="Times New Roman" pitchFamily="18" charset="0"/>
                        </a:rPr>
                        <a:t>Математическая грамотность</a:t>
                      </a:r>
                      <a:endParaRPr lang="ru-RU" sz="1200" b="1" dirty="0">
                        <a:effectLst/>
                        <a:latin typeface="Times New Roman" pitchFamily="18" charset="0"/>
                        <a:ea typeface="Calibri"/>
                        <a:cs typeface="Times New Roman" pitchFamily="18" charset="0"/>
                      </a:endParaRPr>
                    </a:p>
                  </a:txBody>
                  <a:tcPr marL="12762" marR="12762" marT="0" marB="0"/>
                </a:tc>
              </a:tr>
              <a:tr h="304649">
                <a:tc vMerge="1">
                  <a:txBody>
                    <a:bodyPr/>
                    <a:lstStyle/>
                    <a:p>
                      <a:endParaRPr lang="ru-RU"/>
                    </a:p>
                  </a:txBody>
                  <a:tcPr/>
                </a:tc>
                <a:tc>
                  <a:txBody>
                    <a:bodyPr/>
                    <a:lstStyle/>
                    <a:p>
                      <a:pPr algn="just">
                        <a:spcAft>
                          <a:spcPts val="0"/>
                        </a:spcAft>
                      </a:pPr>
                      <a:r>
                        <a:rPr lang="ru-RU" sz="1200" b="1">
                          <a:effectLst/>
                          <a:latin typeface="Times New Roman" pitchFamily="18" charset="0"/>
                          <a:cs typeface="Times New Roman" pitchFamily="18" charset="0"/>
                        </a:rPr>
                        <a:t>6</a:t>
                      </a:r>
                      <a:endParaRPr lang="ru-RU" sz="1200" b="1">
                        <a:effectLst/>
                        <a:latin typeface="Times New Roman" pitchFamily="18" charset="0"/>
                        <a:ea typeface="Calibri"/>
                        <a:cs typeface="Times New Roman" pitchFamily="18" charset="0"/>
                      </a:endParaRPr>
                    </a:p>
                  </a:txBody>
                  <a:tcPr marL="12762" marR="12762" marT="0" marB="0"/>
                </a:tc>
                <a:tc>
                  <a:txBody>
                    <a:bodyPr/>
                    <a:lstStyle/>
                    <a:p>
                      <a:pPr algn="just">
                        <a:spcAft>
                          <a:spcPts val="0"/>
                        </a:spcAft>
                      </a:pPr>
                      <a:r>
                        <a:rPr lang="ru-RU" sz="1200" b="1">
                          <a:effectLst/>
                          <a:latin typeface="Times New Roman" pitchFamily="18" charset="0"/>
                          <a:cs typeface="Times New Roman" pitchFamily="18" charset="0"/>
                        </a:rPr>
                        <a:t>Математическая грамотность</a:t>
                      </a:r>
                      <a:endParaRPr lang="ru-RU" sz="1200" b="1">
                        <a:effectLst/>
                        <a:latin typeface="Times New Roman" pitchFamily="18" charset="0"/>
                        <a:ea typeface="Calibri"/>
                        <a:cs typeface="Times New Roman" pitchFamily="18" charset="0"/>
                      </a:endParaRPr>
                    </a:p>
                  </a:txBody>
                  <a:tcPr marL="12762" marR="12762" marT="0" marB="0"/>
                </a:tc>
              </a:tr>
              <a:tr h="304649">
                <a:tc vMerge="1">
                  <a:txBody>
                    <a:bodyPr/>
                    <a:lstStyle/>
                    <a:p>
                      <a:endParaRPr lang="ru-RU"/>
                    </a:p>
                  </a:txBody>
                  <a:tcPr/>
                </a:tc>
                <a:tc rowSpan="2">
                  <a:txBody>
                    <a:bodyPr/>
                    <a:lstStyle/>
                    <a:p>
                      <a:pPr algn="just">
                        <a:spcAft>
                          <a:spcPts val="0"/>
                        </a:spcAft>
                      </a:pPr>
                      <a:r>
                        <a:rPr lang="ru-RU" sz="1200" b="1">
                          <a:effectLst/>
                          <a:latin typeface="Times New Roman" pitchFamily="18" charset="0"/>
                          <a:cs typeface="Times New Roman" pitchFamily="18" charset="0"/>
                        </a:rPr>
                        <a:t>8</a:t>
                      </a:r>
                      <a:endParaRPr lang="ru-RU" sz="1200" b="1">
                        <a:effectLst/>
                        <a:latin typeface="Times New Roman" pitchFamily="18" charset="0"/>
                        <a:ea typeface="Calibri"/>
                        <a:cs typeface="Times New Roman" pitchFamily="18" charset="0"/>
                      </a:endParaRPr>
                    </a:p>
                  </a:txBody>
                  <a:tcPr marL="12762" marR="12762" marT="0" marB="0"/>
                </a:tc>
                <a:tc>
                  <a:txBody>
                    <a:bodyPr/>
                    <a:lstStyle/>
                    <a:p>
                      <a:pPr algn="just">
                        <a:spcAft>
                          <a:spcPts val="0"/>
                        </a:spcAft>
                      </a:pPr>
                      <a:r>
                        <a:rPr lang="ru-RU" sz="1200" b="1" dirty="0">
                          <a:effectLst/>
                          <a:latin typeface="Times New Roman" pitchFamily="18" charset="0"/>
                          <a:cs typeface="Times New Roman" pitchFamily="18" charset="0"/>
                        </a:rPr>
                        <a:t>Читательская грамотность</a:t>
                      </a:r>
                      <a:endParaRPr lang="ru-RU" sz="1200" b="1" dirty="0">
                        <a:effectLst/>
                        <a:latin typeface="Times New Roman" pitchFamily="18" charset="0"/>
                        <a:ea typeface="Calibri"/>
                        <a:cs typeface="Times New Roman" pitchFamily="18" charset="0"/>
                      </a:endParaRPr>
                    </a:p>
                  </a:txBody>
                  <a:tcPr marL="12762" marR="12762" marT="0" marB="0"/>
                </a:tc>
              </a:tr>
              <a:tr h="304649">
                <a:tc vMerge="1">
                  <a:txBody>
                    <a:bodyPr/>
                    <a:lstStyle/>
                    <a:p>
                      <a:endParaRPr lang="ru-RU"/>
                    </a:p>
                  </a:txBody>
                  <a:tcPr/>
                </a:tc>
                <a:tc vMerge="1">
                  <a:txBody>
                    <a:bodyPr/>
                    <a:lstStyle/>
                    <a:p>
                      <a:endParaRPr lang="ru-RU"/>
                    </a:p>
                  </a:txBody>
                  <a:tcPr/>
                </a:tc>
                <a:tc>
                  <a:txBody>
                    <a:bodyPr/>
                    <a:lstStyle/>
                    <a:p>
                      <a:pPr algn="just">
                        <a:spcAft>
                          <a:spcPts val="0"/>
                        </a:spcAft>
                      </a:pPr>
                      <a:r>
                        <a:rPr lang="ru-RU" sz="1200" b="1">
                          <a:effectLst/>
                          <a:latin typeface="Times New Roman" pitchFamily="18" charset="0"/>
                          <a:cs typeface="Times New Roman" pitchFamily="18" charset="0"/>
                        </a:rPr>
                        <a:t>Математическая грамотность</a:t>
                      </a:r>
                      <a:endParaRPr lang="ru-RU" sz="1200" b="1">
                        <a:effectLst/>
                        <a:latin typeface="Times New Roman" pitchFamily="18" charset="0"/>
                        <a:ea typeface="Calibri"/>
                        <a:cs typeface="Times New Roman" pitchFamily="18" charset="0"/>
                      </a:endParaRPr>
                    </a:p>
                  </a:txBody>
                  <a:tcPr marL="12762" marR="12762" marT="0" marB="0"/>
                </a:tc>
              </a:tr>
              <a:tr h="304649">
                <a:tc vMerge="1">
                  <a:txBody>
                    <a:bodyPr/>
                    <a:lstStyle/>
                    <a:p>
                      <a:endParaRPr lang="ru-RU"/>
                    </a:p>
                  </a:txBody>
                  <a:tcPr/>
                </a:tc>
                <a:tc>
                  <a:txBody>
                    <a:bodyPr/>
                    <a:lstStyle/>
                    <a:p>
                      <a:pPr algn="just">
                        <a:spcAft>
                          <a:spcPts val="0"/>
                        </a:spcAft>
                      </a:pPr>
                      <a:r>
                        <a:rPr lang="ru-RU" sz="1200" b="1">
                          <a:effectLst/>
                          <a:latin typeface="Times New Roman" pitchFamily="18" charset="0"/>
                          <a:cs typeface="Times New Roman" pitchFamily="18" charset="0"/>
                        </a:rPr>
                        <a:t>9</a:t>
                      </a:r>
                      <a:endParaRPr lang="ru-RU" sz="1200" b="1">
                        <a:effectLst/>
                        <a:latin typeface="Times New Roman" pitchFamily="18" charset="0"/>
                        <a:ea typeface="Calibri"/>
                        <a:cs typeface="Times New Roman" pitchFamily="18" charset="0"/>
                      </a:endParaRPr>
                    </a:p>
                  </a:txBody>
                  <a:tcPr marL="12762" marR="12762" marT="0" marB="0"/>
                </a:tc>
                <a:tc>
                  <a:txBody>
                    <a:bodyPr/>
                    <a:lstStyle/>
                    <a:p>
                      <a:pPr algn="just">
                        <a:spcAft>
                          <a:spcPts val="0"/>
                        </a:spcAft>
                      </a:pPr>
                      <a:r>
                        <a:rPr lang="ru-RU" sz="1200" b="1" dirty="0">
                          <a:effectLst/>
                          <a:latin typeface="Times New Roman" pitchFamily="18" charset="0"/>
                          <a:cs typeface="Times New Roman" pitchFamily="18" charset="0"/>
                        </a:rPr>
                        <a:t>Естественнонаучная грамотность</a:t>
                      </a:r>
                      <a:endParaRPr lang="ru-RU" sz="1200" b="1" dirty="0">
                        <a:effectLst/>
                        <a:latin typeface="Times New Roman" pitchFamily="18" charset="0"/>
                        <a:ea typeface="Calibri"/>
                        <a:cs typeface="Times New Roman" pitchFamily="18" charset="0"/>
                      </a:endParaRPr>
                    </a:p>
                  </a:txBody>
                  <a:tcPr marL="12762" marR="12762" marT="0" marB="0"/>
                </a:tc>
              </a:tr>
              <a:tr h="304649">
                <a:tc rowSpan="4">
                  <a:txBody>
                    <a:bodyPr/>
                    <a:lstStyle/>
                    <a:p>
                      <a:pPr algn="just">
                        <a:spcAft>
                          <a:spcPts val="0"/>
                        </a:spcAft>
                      </a:pPr>
                      <a:r>
                        <a:rPr lang="ru-RU" sz="1200" b="1">
                          <a:effectLst/>
                          <a:latin typeface="Times New Roman" pitchFamily="18" charset="0"/>
                          <a:cs typeface="Times New Roman" pitchFamily="18" charset="0"/>
                        </a:rPr>
                        <a:t>СОО</a:t>
                      </a:r>
                      <a:endParaRPr lang="ru-RU" sz="1200" b="1">
                        <a:effectLst/>
                        <a:latin typeface="Times New Roman" pitchFamily="18" charset="0"/>
                        <a:ea typeface="Calibri"/>
                        <a:cs typeface="Times New Roman" pitchFamily="18" charset="0"/>
                      </a:endParaRPr>
                    </a:p>
                  </a:txBody>
                  <a:tcPr marL="12762" marR="12762" marT="0" marB="0"/>
                </a:tc>
                <a:tc rowSpan="2">
                  <a:txBody>
                    <a:bodyPr/>
                    <a:lstStyle/>
                    <a:p>
                      <a:pPr algn="just">
                        <a:spcAft>
                          <a:spcPts val="0"/>
                        </a:spcAft>
                      </a:pPr>
                      <a:r>
                        <a:rPr lang="ru-RU" sz="1200" b="1">
                          <a:effectLst/>
                          <a:latin typeface="Times New Roman" pitchFamily="18" charset="0"/>
                          <a:cs typeface="Times New Roman" pitchFamily="18" charset="0"/>
                        </a:rPr>
                        <a:t>10</a:t>
                      </a:r>
                      <a:endParaRPr lang="ru-RU" sz="1200" b="1">
                        <a:effectLst/>
                        <a:latin typeface="Times New Roman" pitchFamily="18" charset="0"/>
                        <a:ea typeface="Calibri"/>
                        <a:cs typeface="Times New Roman" pitchFamily="18" charset="0"/>
                      </a:endParaRPr>
                    </a:p>
                  </a:txBody>
                  <a:tcPr marL="12762" marR="12762" marT="0" marB="0"/>
                </a:tc>
                <a:tc>
                  <a:txBody>
                    <a:bodyPr/>
                    <a:lstStyle/>
                    <a:p>
                      <a:pPr algn="just">
                        <a:spcAft>
                          <a:spcPts val="0"/>
                        </a:spcAft>
                      </a:pPr>
                      <a:r>
                        <a:rPr lang="ru-RU" sz="1200" b="1" dirty="0">
                          <a:effectLst/>
                          <a:latin typeface="Times New Roman" pitchFamily="18" charset="0"/>
                          <a:cs typeface="Times New Roman" pitchFamily="18" charset="0"/>
                        </a:rPr>
                        <a:t>Читательская грамотность</a:t>
                      </a:r>
                      <a:endParaRPr lang="ru-RU" sz="1200" b="1" dirty="0">
                        <a:effectLst/>
                        <a:latin typeface="Times New Roman" pitchFamily="18" charset="0"/>
                        <a:ea typeface="Calibri"/>
                        <a:cs typeface="Times New Roman" pitchFamily="18" charset="0"/>
                      </a:endParaRPr>
                    </a:p>
                  </a:txBody>
                  <a:tcPr marL="12762" marR="12762" marT="0" marB="0"/>
                </a:tc>
              </a:tr>
              <a:tr h="304649">
                <a:tc vMerge="1">
                  <a:txBody>
                    <a:bodyPr/>
                    <a:lstStyle/>
                    <a:p>
                      <a:endParaRPr lang="ru-RU"/>
                    </a:p>
                  </a:txBody>
                  <a:tcPr/>
                </a:tc>
                <a:tc vMerge="1">
                  <a:txBody>
                    <a:bodyPr/>
                    <a:lstStyle/>
                    <a:p>
                      <a:endParaRPr lang="ru-RU"/>
                    </a:p>
                  </a:txBody>
                  <a:tcPr/>
                </a:tc>
                <a:tc>
                  <a:txBody>
                    <a:bodyPr/>
                    <a:lstStyle/>
                    <a:p>
                      <a:pPr algn="just">
                        <a:spcAft>
                          <a:spcPts val="0"/>
                        </a:spcAft>
                      </a:pPr>
                      <a:r>
                        <a:rPr lang="ru-RU" sz="1200" b="1" dirty="0">
                          <a:effectLst/>
                          <a:latin typeface="Times New Roman" pitchFamily="18" charset="0"/>
                          <a:cs typeface="Times New Roman" pitchFamily="18" charset="0"/>
                        </a:rPr>
                        <a:t>Математическая грамотность</a:t>
                      </a:r>
                      <a:endParaRPr lang="ru-RU" sz="1200" b="1" dirty="0">
                        <a:effectLst/>
                        <a:latin typeface="Times New Roman" pitchFamily="18" charset="0"/>
                        <a:ea typeface="Calibri"/>
                        <a:cs typeface="Times New Roman" pitchFamily="18" charset="0"/>
                      </a:endParaRPr>
                    </a:p>
                  </a:txBody>
                  <a:tcPr marL="12762" marR="12762" marT="0" marB="0"/>
                </a:tc>
              </a:tr>
              <a:tr h="304649">
                <a:tc vMerge="1">
                  <a:txBody>
                    <a:bodyPr/>
                    <a:lstStyle/>
                    <a:p>
                      <a:endParaRPr lang="ru-RU"/>
                    </a:p>
                  </a:txBody>
                  <a:tcPr/>
                </a:tc>
                <a:tc rowSpan="2">
                  <a:txBody>
                    <a:bodyPr/>
                    <a:lstStyle/>
                    <a:p>
                      <a:pPr algn="just">
                        <a:spcAft>
                          <a:spcPts val="0"/>
                        </a:spcAft>
                      </a:pPr>
                      <a:r>
                        <a:rPr lang="ru-RU" sz="1200" b="1" dirty="0">
                          <a:effectLst/>
                          <a:latin typeface="Times New Roman" pitchFamily="18" charset="0"/>
                          <a:cs typeface="Times New Roman" pitchFamily="18" charset="0"/>
                        </a:rPr>
                        <a:t>11</a:t>
                      </a:r>
                      <a:endParaRPr lang="ru-RU" sz="1200" b="1" dirty="0">
                        <a:effectLst/>
                        <a:latin typeface="Times New Roman" pitchFamily="18" charset="0"/>
                        <a:ea typeface="Calibri"/>
                        <a:cs typeface="Times New Roman" pitchFamily="18" charset="0"/>
                      </a:endParaRPr>
                    </a:p>
                  </a:txBody>
                  <a:tcPr marL="12762" marR="12762" marT="0" marB="0"/>
                </a:tc>
                <a:tc>
                  <a:txBody>
                    <a:bodyPr/>
                    <a:lstStyle/>
                    <a:p>
                      <a:pPr algn="just">
                        <a:spcAft>
                          <a:spcPts val="0"/>
                        </a:spcAft>
                      </a:pPr>
                      <a:r>
                        <a:rPr lang="ru-RU" sz="1200" b="1" dirty="0">
                          <a:effectLst/>
                          <a:latin typeface="Times New Roman" pitchFamily="18" charset="0"/>
                          <a:cs typeface="Times New Roman" pitchFamily="18" charset="0"/>
                        </a:rPr>
                        <a:t>Читательская грамотность</a:t>
                      </a:r>
                      <a:endParaRPr lang="ru-RU" sz="1200" b="1" dirty="0">
                        <a:effectLst/>
                        <a:latin typeface="Times New Roman" pitchFamily="18" charset="0"/>
                        <a:ea typeface="Calibri"/>
                        <a:cs typeface="Times New Roman" pitchFamily="18" charset="0"/>
                      </a:endParaRPr>
                    </a:p>
                  </a:txBody>
                  <a:tcPr marL="12762" marR="12762" marT="0" marB="0"/>
                </a:tc>
              </a:tr>
              <a:tr h="304649">
                <a:tc vMerge="1">
                  <a:txBody>
                    <a:bodyPr/>
                    <a:lstStyle/>
                    <a:p>
                      <a:endParaRPr lang="ru-RU"/>
                    </a:p>
                  </a:txBody>
                  <a:tcPr/>
                </a:tc>
                <a:tc vMerge="1">
                  <a:txBody>
                    <a:bodyPr/>
                    <a:lstStyle/>
                    <a:p>
                      <a:endParaRPr lang="ru-RU"/>
                    </a:p>
                  </a:txBody>
                  <a:tcPr/>
                </a:tc>
                <a:tc>
                  <a:txBody>
                    <a:bodyPr/>
                    <a:lstStyle/>
                    <a:p>
                      <a:pPr algn="just">
                        <a:spcAft>
                          <a:spcPts val="0"/>
                        </a:spcAft>
                      </a:pPr>
                      <a:r>
                        <a:rPr lang="ru-RU" sz="1200" b="1" dirty="0">
                          <a:effectLst/>
                          <a:latin typeface="Times New Roman" pitchFamily="18" charset="0"/>
                          <a:cs typeface="Times New Roman" pitchFamily="18" charset="0"/>
                        </a:rPr>
                        <a:t>Математическая грамотность</a:t>
                      </a:r>
                      <a:endParaRPr lang="ru-RU" sz="1200" b="1" dirty="0">
                        <a:effectLst/>
                        <a:latin typeface="Times New Roman" pitchFamily="18" charset="0"/>
                        <a:ea typeface="Calibri"/>
                        <a:cs typeface="Times New Roman" pitchFamily="18" charset="0"/>
                      </a:endParaRPr>
                    </a:p>
                  </a:txBody>
                  <a:tcPr marL="12762" marR="12762" marT="0" marB="0"/>
                </a:tc>
              </a:tr>
            </a:tbl>
          </a:graphicData>
        </a:graphic>
      </p:graphicFrame>
      <p:pic>
        <p:nvPicPr>
          <p:cNvPr id="6" name="Объект 5" descr="C:\Users\0E3B~1\AppData\Local\Temp\Rar$DIa2008.11320\IMG-20230613-WA0008.jpg"/>
          <p:cNvPicPr>
            <a:picLocks noGrp="1"/>
          </p:cNvPicPr>
          <p:nvPr>
            <p:ph sz="half" idx="2"/>
          </p:nvPr>
        </p:nvPicPr>
        <p:blipFill>
          <a:blip r:embed="rId2" cstate="print"/>
          <a:srcRect/>
          <a:stretch>
            <a:fillRect/>
          </a:stretch>
        </p:blipFill>
        <p:spPr bwMode="auto">
          <a:xfrm>
            <a:off x="5364089" y="2060848"/>
            <a:ext cx="2095499" cy="1584176"/>
          </a:xfrm>
          <a:prstGeom prst="rect">
            <a:avLst/>
          </a:prstGeom>
          <a:noFill/>
          <a:ln w="9525">
            <a:noFill/>
            <a:miter lim="800000"/>
            <a:headEnd/>
            <a:tailEnd/>
          </a:ln>
        </p:spPr>
      </p:pic>
      <p:pic>
        <p:nvPicPr>
          <p:cNvPr id="7" name="Рисунок 6" descr="https://edu.tatar.ru/upload/news/org178/3410430.jpg"/>
          <p:cNvPicPr/>
          <p:nvPr/>
        </p:nvPicPr>
        <p:blipFill>
          <a:blip r:embed="rId3">
            <a:extLst>
              <a:ext uri="{28A0092B-C50C-407E-A947-70E740481C1C}">
                <a14:useLocalDpi xmlns:a14="http://schemas.microsoft.com/office/drawing/2010/main" val="0"/>
              </a:ext>
            </a:extLst>
          </a:blip>
          <a:srcRect/>
          <a:stretch>
            <a:fillRect/>
          </a:stretch>
        </p:blipFill>
        <p:spPr bwMode="auto">
          <a:xfrm>
            <a:off x="5364088" y="3639288"/>
            <a:ext cx="2095500" cy="1379220"/>
          </a:xfrm>
          <a:prstGeom prst="rect">
            <a:avLst/>
          </a:prstGeom>
          <a:noFill/>
          <a:ln>
            <a:noFill/>
          </a:ln>
        </p:spPr>
      </p:pic>
      <p:pic>
        <p:nvPicPr>
          <p:cNvPr id="8" name="Рисунок 7" descr="https://edu.tatar.ru/upload/news/org178/3507549.jpg"/>
          <p:cNvPicPr/>
          <p:nvPr/>
        </p:nvPicPr>
        <p:blipFill>
          <a:blip r:embed="rId4">
            <a:extLst>
              <a:ext uri="{28A0092B-C50C-407E-A947-70E740481C1C}">
                <a14:useLocalDpi xmlns:a14="http://schemas.microsoft.com/office/drawing/2010/main" val="0"/>
              </a:ext>
            </a:extLst>
          </a:blip>
          <a:srcRect/>
          <a:stretch>
            <a:fillRect/>
          </a:stretch>
        </p:blipFill>
        <p:spPr bwMode="auto">
          <a:xfrm>
            <a:off x="5370944" y="5085184"/>
            <a:ext cx="2095500" cy="1512168"/>
          </a:xfrm>
          <a:prstGeom prst="rect">
            <a:avLst/>
          </a:prstGeom>
          <a:noFill/>
          <a:ln>
            <a:noFill/>
          </a:ln>
        </p:spPr>
      </p:pic>
    </p:spTree>
    <p:extLst>
      <p:ext uri="{BB962C8B-B14F-4D97-AF65-F5344CB8AC3E}">
        <p14:creationId xmlns:p14="http://schemas.microsoft.com/office/powerpoint/2010/main" val="3677548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latin typeface="Times New Roman" pitchFamily="18" charset="0"/>
                <a:cs typeface="Times New Roman" pitchFamily="18" charset="0"/>
              </a:rPr>
              <a:t>Уроки национальной культуры</a:t>
            </a:r>
            <a:endParaRPr lang="ru-RU" b="1" i="1" dirty="0">
              <a:latin typeface="Times New Roman" pitchFamily="18" charset="0"/>
              <a:cs typeface="Times New Roman" pitchFamily="18" charset="0"/>
            </a:endParaRPr>
          </a:p>
        </p:txBody>
      </p:sp>
      <p:pic>
        <p:nvPicPr>
          <p:cNvPr id="5" name="Объект 4" descr="https://edu.tatar.ru/upload/news/org178/3383893.jpg"/>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39552" y="1916832"/>
            <a:ext cx="3312368" cy="2160240"/>
          </a:xfrm>
          <a:prstGeom prst="rect">
            <a:avLst/>
          </a:prstGeom>
          <a:noFill/>
          <a:ln>
            <a:noFill/>
          </a:ln>
        </p:spPr>
      </p:pic>
      <p:pic>
        <p:nvPicPr>
          <p:cNvPr id="6" name="Объект 5" descr="https://edu.tatar.ru/upload/news/org178/3507565.jpg"/>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067944" y="1412776"/>
            <a:ext cx="3600400" cy="2232248"/>
          </a:xfrm>
          <a:prstGeom prst="rect">
            <a:avLst/>
          </a:prstGeom>
          <a:noFill/>
          <a:ln>
            <a:noFill/>
          </a:ln>
        </p:spPr>
      </p:pic>
      <p:pic>
        <p:nvPicPr>
          <p:cNvPr id="7" name="Объект 4" descr="https://edu.tatar.ru/upload/news/org178/3507550.jpg"/>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39552" y="4221088"/>
            <a:ext cx="3312368" cy="1918871"/>
          </a:xfrm>
          <a:prstGeom prst="rect">
            <a:avLst/>
          </a:prstGeom>
          <a:noFill/>
          <a:ln>
            <a:noFill/>
          </a:ln>
        </p:spPr>
      </p:pic>
      <p:pic>
        <p:nvPicPr>
          <p:cNvPr id="8" name="Рисунок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39953" y="3893646"/>
            <a:ext cx="3528392"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298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latin typeface="Times New Roman" pitchFamily="18" charset="0"/>
                <a:cs typeface="Times New Roman" pitchFamily="18" charset="0"/>
              </a:rPr>
              <a:t>Уроки финансовой грамотности</a:t>
            </a:r>
            <a:endParaRPr lang="ru-RU" b="1" i="1" dirty="0">
              <a:latin typeface="Times New Roman" pitchFamily="18" charset="0"/>
              <a:cs typeface="Times New Roman" pitchFamily="18" charset="0"/>
            </a:endParaRPr>
          </a:p>
        </p:txBody>
      </p:sp>
      <p:pic>
        <p:nvPicPr>
          <p:cNvPr id="5" name="Объект 4" descr="https://edu.tatar.ru/upload/news/org178/3595699.jpg"/>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11560" y="2276872"/>
            <a:ext cx="2880320" cy="2016224"/>
          </a:xfrm>
          <a:prstGeom prst="rect">
            <a:avLst/>
          </a:prstGeom>
          <a:noFill/>
          <a:ln>
            <a:noFill/>
          </a:ln>
        </p:spPr>
      </p:pic>
      <p:pic>
        <p:nvPicPr>
          <p:cNvPr id="6" name="Объект 5" descr="https://edu.tatar.ru/upload/news/org178/3507549.jpg"/>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139952" y="2276872"/>
            <a:ext cx="2592288" cy="1944216"/>
          </a:xfrm>
          <a:prstGeom prst="rect">
            <a:avLst/>
          </a:prstGeom>
          <a:noFill/>
          <a:ln>
            <a:noFill/>
          </a:ln>
        </p:spPr>
      </p:pic>
      <p:pic>
        <p:nvPicPr>
          <p:cNvPr id="7" name="Рисунок 6" descr="https://edu.tatar.ru/upload/news/org178/3410430.jpg"/>
          <p:cNvPicPr/>
          <p:nvPr/>
        </p:nvPicPr>
        <p:blipFill>
          <a:blip r:embed="rId4">
            <a:extLst>
              <a:ext uri="{28A0092B-C50C-407E-A947-70E740481C1C}">
                <a14:useLocalDpi xmlns:a14="http://schemas.microsoft.com/office/drawing/2010/main" val="0"/>
              </a:ext>
            </a:extLst>
          </a:blip>
          <a:srcRect/>
          <a:stretch>
            <a:fillRect/>
          </a:stretch>
        </p:blipFill>
        <p:spPr bwMode="auto">
          <a:xfrm>
            <a:off x="2411760" y="4653136"/>
            <a:ext cx="2880320" cy="1728192"/>
          </a:xfrm>
          <a:prstGeom prst="rect">
            <a:avLst/>
          </a:prstGeom>
          <a:noFill/>
          <a:ln>
            <a:noFill/>
          </a:ln>
        </p:spPr>
      </p:pic>
    </p:spTree>
    <p:extLst>
      <p:ext uri="{BB962C8B-B14F-4D97-AF65-F5344CB8AC3E}">
        <p14:creationId xmlns:p14="http://schemas.microsoft.com/office/powerpoint/2010/main" val="2274276729"/>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1327</TotalTime>
  <Words>634</Words>
  <Application>Microsoft Office PowerPoint</Application>
  <PresentationFormat>Экран (4:3)</PresentationFormat>
  <Paragraphs>119</Paragraphs>
  <Slides>30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Аспект</vt:lpstr>
      <vt:lpstr>   «Формирование и развитие функциональной грамотности обучающихся»</vt:lpstr>
      <vt:lpstr>Цель и задачи работы школы по ФГ</vt:lpstr>
      <vt:lpstr>              Направления деятельности школы по ФГ</vt:lpstr>
      <vt:lpstr>Приказы  и Положение по формированию функциональной грамотности</vt:lpstr>
      <vt:lpstr>Дорожная карта по формированию функциональной грамотности</vt:lpstr>
      <vt:lpstr>Аспектный анализ уроков (применение функциональной грамотности)</vt:lpstr>
      <vt:lpstr>Функциональная грамотность в Учебном плане школы  (учебные курсы)</vt:lpstr>
      <vt:lpstr>Уроки национальной культуры</vt:lpstr>
      <vt:lpstr>Уроки финансовой грамотности</vt:lpstr>
      <vt:lpstr>Участие в проекте «Онлайн- уроки  финансовой грамотности для школьников» (100%)</vt:lpstr>
      <vt:lpstr>Работа ШМО учителей-предметников</vt:lpstr>
      <vt:lpstr>Педагогические советы</vt:lpstr>
      <vt:lpstr>Курсы по формированию функциональной грамотности</vt:lpstr>
      <vt:lpstr>Электронный банк заданий для оценки функциональной грамотности</vt:lpstr>
      <vt:lpstr> Учебно-методические комплекты  по формированию функциональной грамотности</vt:lpstr>
      <vt:lpstr> Учебно-методические комплекты  по формированию функциональной грамотности</vt:lpstr>
      <vt:lpstr> Учебно-методические комплекты  по формированию функциональной грамотности</vt:lpstr>
      <vt:lpstr>Открытые уроки и мероприятияв  опорной Билярской СОШ</vt:lpstr>
      <vt:lpstr> Открытые уроки, участие в семинарах и конкурсах по функциональной грамотности</vt:lpstr>
      <vt:lpstr>Участие в семинарах по функциональной грамотности</vt:lpstr>
      <vt:lpstr>Внеурочная деятельность по формированию функциональной грамотности</vt:lpstr>
      <vt:lpstr>Презентация PowerPoint</vt:lpstr>
      <vt:lpstr>Занятия в онлайн школе Личные финансы-диджитал» КАИ </vt:lpstr>
      <vt:lpstr>Весенние образовательные пикники</vt:lpstr>
      <vt:lpstr>Презентация PowerPoint</vt:lpstr>
      <vt:lpstr>Презентация PowerPoint</vt:lpstr>
      <vt:lpstr>Родители играют важную роль в формировании функциональной грамотности у детей</vt:lpstr>
      <vt:lpstr>Размещение материалов по развитию функциональной грамотности</vt:lpstr>
      <vt:lpstr> Задачи на 2025-2026 учебный год  1. Использовать на каждом уроке тексты по развитию читательской грамотности. 2.Создать на постоянной основе действующий школьный семинар по фг(март) 3. Проводить диагностику сформированности функциональной грамотности обучающихся 4.На каждом уроке должен прослеживаться дифференцированно-уравневое обучение 5.Неделя функциональной грамотности </vt:lpstr>
      <vt:lpstr>Приложение к Рабочей программе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Система подготовки обучающихся для участия в олимпиадах.</dc:title>
  <dc:creator>user</dc:creator>
  <cp:lastModifiedBy>pc</cp:lastModifiedBy>
  <cp:revision>89</cp:revision>
  <dcterms:created xsi:type="dcterms:W3CDTF">2017-02-10T17:06:30Z</dcterms:created>
  <dcterms:modified xsi:type="dcterms:W3CDTF">2025-04-09T07:03:25Z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1078553</vt:lpwstr>
  </property>
  <property fmtid="{D5CDD505-2E9C-101B-9397-08002B2CF9AE}" pid="3" name="NXPowerLiteSettings">
    <vt:lpwstr>F6000400038000</vt:lpwstr>
  </property>
  <property fmtid="{D5CDD505-2E9C-101B-9397-08002B2CF9AE}" pid="4" name="NXPowerLiteVersion">
    <vt:lpwstr>D4.3.1</vt:lpwstr>
  </property>
</Properties>
</file>