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3" r:id="rId9"/>
    <p:sldId id="267" r:id="rId10"/>
    <p:sldId id="265" r:id="rId11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2454" y="-7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4932" y="-238759"/>
            <a:ext cx="7114135" cy="1793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206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206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58200" y="6499225"/>
            <a:ext cx="84136" cy="8413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9912" y="6499225"/>
            <a:ext cx="84136" cy="841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0489" y="-264159"/>
            <a:ext cx="7603021" cy="18202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8150" y="1929320"/>
            <a:ext cx="3874770" cy="3012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206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8644" y="522351"/>
            <a:ext cx="62337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3105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Приготовление </a:t>
            </a:r>
            <a:r>
              <a:rPr sz="4800" b="1" dirty="0">
                <a:solidFill>
                  <a:srgbClr val="C00000"/>
                </a:solidFill>
                <a:latin typeface="Palatino Linotype"/>
                <a:cs typeface="Palatino Linotype"/>
              </a:rPr>
              <a:t>школьного</a:t>
            </a:r>
            <a:r>
              <a:rPr sz="4800" b="1" spc="-45" dirty="0">
                <a:solidFill>
                  <a:srgbClr val="C00000"/>
                </a:solidFill>
                <a:latin typeface="Palatino Linotype"/>
                <a:cs typeface="Palatino Linotype"/>
              </a:rPr>
              <a:t> </a:t>
            </a:r>
            <a:r>
              <a:rPr sz="4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завтрака</a:t>
            </a:r>
            <a:endParaRPr sz="4800" dirty="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61076" y="2208084"/>
            <a:ext cx="62268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4400" spc="-405" dirty="0" smtClean="0">
                <a:solidFill>
                  <a:srgbClr val="002060"/>
                </a:solidFill>
                <a:latin typeface="Arial Black"/>
                <a:cs typeface="Arial Black"/>
              </a:rPr>
              <a:t>Запеканка из творога</a:t>
            </a:r>
            <a:endParaRPr sz="4400" dirty="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8537" y="3141662"/>
            <a:ext cx="4824412" cy="34813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5800" y="3924300"/>
            <a:ext cx="84136" cy="8413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825" y="3924300"/>
            <a:ext cx="84136" cy="841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50825" y="476250"/>
            <a:ext cx="8714105" cy="5832475"/>
            <a:chOff x="250825" y="476250"/>
            <a:chExt cx="8714105" cy="58324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7362" y="3924300"/>
              <a:ext cx="84136" cy="841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825" y="476250"/>
              <a:ext cx="8713786" cy="58324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586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400" spc="-10" dirty="0"/>
              <a:t>Запеканка из творога</a:t>
            </a:r>
            <a:endParaRPr lang="ru-RU" sz="540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606392" y="1605279"/>
            <a:ext cx="7445375" cy="439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130" marR="5080" indent="-2660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9400" algn="l"/>
              </a:tabLst>
            </a:pPr>
            <a:r>
              <a:rPr sz="4000" spc="-90" dirty="0">
                <a:solidFill>
                  <a:srgbClr val="002060"/>
                </a:solidFill>
                <a:latin typeface="Arial Black"/>
                <a:cs typeface="Arial Black"/>
              </a:rPr>
              <a:t>Масса</a:t>
            </a:r>
            <a:r>
              <a:rPr sz="4000" spc="-2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695" dirty="0">
                <a:solidFill>
                  <a:srgbClr val="002060"/>
                </a:solidFill>
                <a:latin typeface="Arial Black"/>
                <a:cs typeface="Arial Black"/>
              </a:rPr>
              <a:t>из</a:t>
            </a:r>
            <a:r>
              <a:rPr sz="4000" spc="-2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175" dirty="0">
                <a:solidFill>
                  <a:srgbClr val="002060"/>
                </a:solidFill>
                <a:latin typeface="Arial Black"/>
                <a:cs typeface="Arial Black"/>
              </a:rPr>
              <a:t>творога,</a:t>
            </a:r>
            <a:r>
              <a:rPr sz="4000" spc="-2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320" dirty="0">
                <a:solidFill>
                  <a:srgbClr val="002060"/>
                </a:solidFill>
                <a:latin typeface="Arial Black"/>
                <a:cs typeface="Arial Black"/>
              </a:rPr>
              <a:t>муки, 	</a:t>
            </a:r>
            <a:r>
              <a:rPr sz="4000" spc="-114" dirty="0">
                <a:solidFill>
                  <a:srgbClr val="002060"/>
                </a:solidFill>
                <a:latin typeface="Arial Black"/>
                <a:cs typeface="Arial Black"/>
              </a:rPr>
              <a:t>сахара</a:t>
            </a:r>
            <a:r>
              <a:rPr sz="4000" spc="-20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455" dirty="0">
                <a:solidFill>
                  <a:srgbClr val="002060"/>
                </a:solidFill>
                <a:latin typeface="Arial Black"/>
                <a:cs typeface="Arial Black"/>
              </a:rPr>
              <a:t>и</a:t>
            </a:r>
            <a:r>
              <a:rPr sz="4000" spc="-20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290" dirty="0">
                <a:solidFill>
                  <a:srgbClr val="002060"/>
                </a:solidFill>
                <a:latin typeface="Arial Black"/>
                <a:cs typeface="Arial Black"/>
              </a:rPr>
              <a:t>яиц,</a:t>
            </a:r>
            <a:r>
              <a:rPr sz="4000" spc="-2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330" dirty="0">
                <a:solidFill>
                  <a:srgbClr val="002060"/>
                </a:solidFill>
                <a:latin typeface="Arial Black"/>
                <a:cs typeface="Arial Black"/>
              </a:rPr>
              <a:t>запечённая</a:t>
            </a:r>
            <a:r>
              <a:rPr sz="4000" spc="-20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395" dirty="0">
                <a:solidFill>
                  <a:srgbClr val="002060"/>
                </a:solidFill>
                <a:latin typeface="Arial Black"/>
                <a:cs typeface="Arial Black"/>
              </a:rPr>
              <a:t>в 	</a:t>
            </a:r>
            <a:r>
              <a:rPr sz="4000" spc="-110" dirty="0">
                <a:solidFill>
                  <a:srgbClr val="002060"/>
                </a:solidFill>
                <a:latin typeface="Arial Black"/>
                <a:cs typeface="Arial Black"/>
              </a:rPr>
              <a:t>духовке.</a:t>
            </a:r>
            <a:endParaRPr sz="4000">
              <a:latin typeface="Arial Black"/>
              <a:cs typeface="Arial Black"/>
            </a:endParaRPr>
          </a:p>
          <a:p>
            <a:pPr marL="278130" marR="89535" indent="-266065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79400" algn="l"/>
              </a:tabLst>
            </a:pPr>
            <a:r>
              <a:rPr sz="4000" spc="-385" dirty="0">
                <a:solidFill>
                  <a:srgbClr val="002060"/>
                </a:solidFill>
                <a:latin typeface="Arial Black"/>
                <a:cs typeface="Arial Black"/>
              </a:rPr>
              <a:t>Вкус</a:t>
            </a:r>
            <a:r>
              <a:rPr sz="4000" spc="-20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355" dirty="0">
                <a:solidFill>
                  <a:srgbClr val="002060"/>
                </a:solidFill>
                <a:latin typeface="Arial Black"/>
                <a:cs typeface="Arial Black"/>
              </a:rPr>
              <a:t>запеканки</a:t>
            </a:r>
            <a:r>
              <a:rPr sz="4000" spc="-20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325" dirty="0">
                <a:solidFill>
                  <a:srgbClr val="002060"/>
                </a:solidFill>
                <a:latin typeface="Arial Black"/>
                <a:cs typeface="Arial Black"/>
              </a:rPr>
              <a:t>можно 	</a:t>
            </a:r>
            <a:r>
              <a:rPr sz="4000" spc="-270" dirty="0">
                <a:solidFill>
                  <a:srgbClr val="002060"/>
                </a:solidFill>
                <a:latin typeface="Arial Black"/>
                <a:cs typeface="Arial Black"/>
              </a:rPr>
              <a:t>разнообразить</a:t>
            </a:r>
            <a:r>
              <a:rPr sz="4000" spc="-22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dirty="0">
                <a:solidFill>
                  <a:srgbClr val="002060"/>
                </a:solidFill>
                <a:latin typeface="Arial Black"/>
                <a:cs typeface="Arial Black"/>
              </a:rPr>
              <a:t>с</a:t>
            </a:r>
            <a:r>
              <a:rPr sz="4000" spc="-3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265" dirty="0">
                <a:solidFill>
                  <a:srgbClr val="002060"/>
                </a:solidFill>
                <a:latin typeface="Arial Black"/>
                <a:cs typeface="Arial Black"/>
              </a:rPr>
              <a:t>помощью 	</a:t>
            </a:r>
            <a:r>
              <a:rPr sz="4000" spc="-165" dirty="0">
                <a:solidFill>
                  <a:srgbClr val="002060"/>
                </a:solidFill>
                <a:latin typeface="Arial Black"/>
                <a:cs typeface="Arial Black"/>
              </a:rPr>
              <a:t>фруктов,</a:t>
            </a:r>
            <a:r>
              <a:rPr sz="4000" spc="-19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275" dirty="0">
                <a:solidFill>
                  <a:srgbClr val="002060"/>
                </a:solidFill>
                <a:latin typeface="Arial Black"/>
                <a:cs typeface="Arial Black"/>
              </a:rPr>
              <a:t>ягод</a:t>
            </a:r>
            <a:r>
              <a:rPr sz="4000" spc="-19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545" dirty="0">
                <a:solidFill>
                  <a:srgbClr val="002060"/>
                </a:solidFill>
                <a:latin typeface="Arial Black"/>
                <a:cs typeface="Arial Black"/>
              </a:rPr>
              <a:t>или 	</a:t>
            </a:r>
            <a:r>
              <a:rPr sz="4000" spc="-250" dirty="0">
                <a:solidFill>
                  <a:srgbClr val="002060"/>
                </a:solidFill>
                <a:latin typeface="Arial Black"/>
                <a:cs typeface="Arial Black"/>
              </a:rPr>
              <a:t>сгущённого</a:t>
            </a:r>
            <a:r>
              <a:rPr sz="4000" spc="-17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4000" spc="-295" dirty="0">
                <a:solidFill>
                  <a:srgbClr val="002060"/>
                </a:solidFill>
                <a:latin typeface="Arial Black"/>
                <a:cs typeface="Arial Black"/>
              </a:rPr>
              <a:t>молока</a:t>
            </a:r>
            <a:endParaRPr sz="4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3936153"/>
              </p:ext>
            </p:extLst>
          </p:nvPr>
        </p:nvGraphicFramePr>
        <p:xfrm>
          <a:off x="1600200" y="-46218"/>
          <a:ext cx="5791199" cy="6936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Документ" r:id="rId3" imgW="6297183" imgH="9488509" progId="Word.Document.12">
                  <p:embed/>
                </p:oleObj>
              </mc:Choice>
              <mc:Fallback>
                <p:oleObj name="Документ" r:id="rId3" imgW="6297183" imgH="948850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00200" y="-46218"/>
                        <a:ext cx="5791199" cy="6936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6198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1607" y="190944"/>
            <a:ext cx="64046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9445" marR="5080" indent="-62738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Технология</a:t>
            </a:r>
            <a:r>
              <a:rPr sz="3600" spc="-165" dirty="0"/>
              <a:t> </a:t>
            </a:r>
            <a:r>
              <a:rPr sz="3600" spc="-10" dirty="0"/>
              <a:t>приготовления творожной</a:t>
            </a:r>
            <a:r>
              <a:rPr sz="3600" spc="-165" dirty="0"/>
              <a:t> </a:t>
            </a:r>
            <a:r>
              <a:rPr sz="3600" spc="-10" dirty="0"/>
              <a:t>запеканки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4984750" y="1609725"/>
            <a:ext cx="3710304" cy="5088255"/>
            <a:chOff x="4984750" y="1609725"/>
            <a:chExt cx="3710304" cy="50882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3800" y="1628775"/>
              <a:ext cx="3671886" cy="50498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94275" y="1619250"/>
              <a:ext cx="3691254" cy="5069205"/>
            </a:xfrm>
            <a:custGeom>
              <a:avLst/>
              <a:gdLst/>
              <a:ahLst/>
              <a:cxnLst/>
              <a:rect l="l" t="t" r="r" b="b"/>
              <a:pathLst>
                <a:path w="3691254" h="5069205">
                  <a:moveTo>
                    <a:pt x="0" y="0"/>
                  </a:moveTo>
                  <a:lnTo>
                    <a:pt x="3690936" y="0"/>
                  </a:lnTo>
                  <a:lnTo>
                    <a:pt x="3690936" y="5068886"/>
                  </a:lnTo>
                  <a:lnTo>
                    <a:pt x="0" y="5068886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93338" y="1590313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Протертый творог смешивают предварительно заваренной в воде (10мл на порцию) и охлажденной манной крупой,  яйцами и сахаром. Подготовленную массу выкладывают слоем 3-4 см на смазанные маслом и посыпанные сухарями панировочными противень или форму. Поверхность массы разравнивают, смазывают сливочным маслом, запекают в жарочном шкафу 20-30 минут, при температуре 220-250 С до образования на поверхности румяной корочки. При отпуске нарезанную на куски квадратной или прямоугольной формы.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8660" marR="5080" indent="-696595">
              <a:lnSpc>
                <a:spcPct val="145000"/>
              </a:lnSpc>
              <a:spcBef>
                <a:spcPts val="100"/>
              </a:spcBef>
            </a:pPr>
            <a:r>
              <a:rPr spc="-10" dirty="0"/>
              <a:t>Технология</a:t>
            </a:r>
            <a:r>
              <a:rPr spc="-190" dirty="0"/>
              <a:t> </a:t>
            </a:r>
            <a:r>
              <a:rPr spc="-10" dirty="0"/>
              <a:t>приготовления творожной</a:t>
            </a:r>
            <a:r>
              <a:rPr spc="-190" dirty="0"/>
              <a:t> </a:t>
            </a:r>
            <a:r>
              <a:rPr spc="-10" dirty="0"/>
              <a:t>запеканки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08037" y="2473325"/>
            <a:ext cx="2990850" cy="4110354"/>
            <a:chOff x="808037" y="2473325"/>
            <a:chExt cx="2990850" cy="411035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087" y="2492375"/>
              <a:ext cx="2952749" cy="40719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17562" y="2482850"/>
              <a:ext cx="2971800" cy="4091304"/>
            </a:xfrm>
            <a:custGeom>
              <a:avLst/>
              <a:gdLst/>
              <a:ahLst/>
              <a:cxnLst/>
              <a:rect l="l" t="t" r="r" b="b"/>
              <a:pathLst>
                <a:path w="2971800" h="4091304">
                  <a:moveTo>
                    <a:pt x="0" y="0"/>
                  </a:moveTo>
                  <a:lnTo>
                    <a:pt x="2971799" y="0"/>
                  </a:lnTo>
                  <a:lnTo>
                    <a:pt x="2971799" y="4090986"/>
                  </a:lnTo>
                  <a:lnTo>
                    <a:pt x="0" y="4090986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20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840287" y="1681161"/>
            <a:ext cx="3638550" cy="4935855"/>
            <a:chOff x="4840287" y="1681161"/>
            <a:chExt cx="3638550" cy="49358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9337" y="1700212"/>
              <a:ext cx="3600449" cy="48974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849812" y="1690686"/>
              <a:ext cx="3619500" cy="4916805"/>
            </a:xfrm>
            <a:custGeom>
              <a:avLst/>
              <a:gdLst/>
              <a:ahLst/>
              <a:cxnLst/>
              <a:rect l="l" t="t" r="r" b="b"/>
              <a:pathLst>
                <a:path w="3619500" h="4916805">
                  <a:moveTo>
                    <a:pt x="0" y="0"/>
                  </a:moveTo>
                  <a:lnTo>
                    <a:pt x="3619499" y="0"/>
                  </a:lnTo>
                  <a:lnTo>
                    <a:pt x="3619499" y="4916487"/>
                  </a:lnTo>
                  <a:lnTo>
                    <a:pt x="0" y="4916487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6739" rIns="0" bIns="0" rtlCol="0">
            <a:spAutoFit/>
          </a:bodyPr>
          <a:lstStyle/>
          <a:p>
            <a:pPr marL="952500" marR="5080" indent="-69659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Технология</a:t>
            </a:r>
            <a:r>
              <a:rPr spc="-190" dirty="0"/>
              <a:t> </a:t>
            </a:r>
            <a:r>
              <a:rPr spc="-10" dirty="0"/>
              <a:t>приготовления творожной</a:t>
            </a:r>
            <a:r>
              <a:rPr spc="-190" dirty="0"/>
              <a:t> </a:t>
            </a:r>
            <a:r>
              <a:rPr spc="-10" dirty="0"/>
              <a:t>запеканки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5" y="3357562"/>
            <a:ext cx="2320924" cy="32464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59337" y="1716087"/>
            <a:ext cx="3529012" cy="485616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3930" marR="5080" indent="-696595">
              <a:lnSpc>
                <a:spcPct val="145000"/>
              </a:lnSpc>
              <a:spcBef>
                <a:spcPts val="100"/>
              </a:spcBef>
            </a:pPr>
            <a:r>
              <a:rPr spc="-10" dirty="0"/>
              <a:t>Технология</a:t>
            </a:r>
            <a:r>
              <a:rPr spc="-190" dirty="0"/>
              <a:t> </a:t>
            </a:r>
            <a:r>
              <a:rPr spc="-10" dirty="0"/>
              <a:t>приготовления творожной</a:t>
            </a:r>
            <a:r>
              <a:rPr spc="-190" dirty="0"/>
              <a:t> </a:t>
            </a:r>
            <a:r>
              <a:rPr spc="-10" dirty="0"/>
              <a:t>запеканки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38150" y="1929320"/>
            <a:ext cx="3874770" cy="3031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2715">
              <a:lnSpc>
                <a:spcPct val="100000"/>
              </a:lnSpc>
              <a:spcBef>
                <a:spcPts val="100"/>
              </a:spcBef>
            </a:pPr>
            <a:r>
              <a:rPr spc="-150" dirty="0" err="1" smtClean="0"/>
              <a:t>Поверхность</a:t>
            </a:r>
            <a:r>
              <a:rPr spc="-114" dirty="0" smtClean="0"/>
              <a:t> </a:t>
            </a:r>
            <a:r>
              <a:rPr spc="-10" dirty="0"/>
              <a:t>массы </a:t>
            </a:r>
            <a:r>
              <a:rPr spc="-85" dirty="0"/>
              <a:t>разравнивают, </a:t>
            </a:r>
            <a:r>
              <a:rPr spc="-180" dirty="0" err="1"/>
              <a:t>смазывают</a:t>
            </a:r>
            <a:r>
              <a:rPr spc="-125" dirty="0"/>
              <a:t> </a:t>
            </a:r>
            <a:r>
              <a:rPr spc="-120" dirty="0" smtClean="0"/>
              <a:t>с</a:t>
            </a:r>
            <a:r>
              <a:rPr lang="ru-RU" spc="-120" dirty="0" err="1" smtClean="0"/>
              <a:t>ливочным</a:t>
            </a:r>
            <a:r>
              <a:rPr lang="ru-RU" spc="-120" dirty="0" smtClean="0"/>
              <a:t> маслом</a:t>
            </a:r>
            <a:r>
              <a:rPr spc="-125" dirty="0" smtClean="0"/>
              <a:t> </a:t>
            </a:r>
            <a:r>
              <a:rPr spc="-325" dirty="0"/>
              <a:t>и </a:t>
            </a:r>
            <a:r>
              <a:rPr spc="-170" dirty="0"/>
              <a:t>запекают</a:t>
            </a:r>
            <a:r>
              <a:rPr spc="-125" dirty="0"/>
              <a:t> </a:t>
            </a:r>
            <a:r>
              <a:rPr spc="-200" dirty="0"/>
              <a:t>в</a:t>
            </a:r>
            <a:r>
              <a:rPr spc="-125" dirty="0"/>
              <a:t> </a:t>
            </a:r>
            <a:r>
              <a:rPr lang="ru-RU" spc="-10" dirty="0" smtClean="0"/>
              <a:t>жарочном шкафу</a:t>
            </a:r>
            <a:r>
              <a:rPr spc="-10" dirty="0" smtClean="0"/>
              <a:t> </a:t>
            </a:r>
            <a:r>
              <a:rPr spc="-160" dirty="0" err="1" smtClean="0"/>
              <a:t>при</a:t>
            </a:r>
            <a:r>
              <a:rPr spc="-105" dirty="0" smtClean="0"/>
              <a:t> </a:t>
            </a:r>
            <a:r>
              <a:rPr spc="-55" dirty="0" err="1"/>
              <a:t>температуре</a:t>
            </a:r>
            <a:r>
              <a:rPr spc="-100" dirty="0"/>
              <a:t> </a:t>
            </a:r>
            <a:r>
              <a:rPr lang="ru-RU" spc="-100" dirty="0" smtClean="0"/>
              <a:t>220-</a:t>
            </a:r>
            <a:r>
              <a:rPr spc="-150" dirty="0" smtClean="0"/>
              <a:t>250°С</a:t>
            </a:r>
            <a:endParaRPr spc="-150" dirty="0"/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pc="-45" dirty="0"/>
              <a:t>до</a:t>
            </a:r>
            <a:r>
              <a:rPr spc="-145" dirty="0"/>
              <a:t> </a:t>
            </a:r>
            <a:r>
              <a:rPr spc="-165" dirty="0" err="1"/>
              <a:t>образования</a:t>
            </a:r>
            <a:r>
              <a:rPr spc="-135" dirty="0"/>
              <a:t> </a:t>
            </a:r>
            <a:r>
              <a:rPr lang="ru-RU" spc="-135" dirty="0" smtClean="0"/>
              <a:t> румяной </a:t>
            </a:r>
            <a:r>
              <a:rPr spc="-155" dirty="0" err="1" smtClean="0"/>
              <a:t>корочки</a:t>
            </a:r>
            <a:r>
              <a:rPr lang="ru-RU" spc="-155" dirty="0" smtClean="0"/>
              <a:t>.</a:t>
            </a:r>
            <a:endParaRPr spc="-155" dirty="0"/>
          </a:p>
        </p:txBody>
      </p:sp>
      <p:grpSp>
        <p:nvGrpSpPr>
          <p:cNvPr id="4" name="object 4"/>
          <p:cNvGrpSpPr/>
          <p:nvPr/>
        </p:nvGrpSpPr>
        <p:grpSpPr>
          <a:xfrm>
            <a:off x="4724401" y="1803018"/>
            <a:ext cx="3946746" cy="4770755"/>
            <a:chOff x="5138737" y="1763711"/>
            <a:chExt cx="3521075" cy="4770755"/>
          </a:xfrm>
        </p:grpSpPr>
        <p:pic>
          <p:nvPicPr>
            <p:cNvPr id="5" name="object 5"/>
            <p:cNvPicPr/>
            <p:nvPr/>
          </p:nvPicPr>
          <p:blipFill rotWithShape="1">
            <a:blip r:embed="rId2" cstate="print"/>
            <a:srcRect l="12637" r="-272" b="13909"/>
            <a:stretch/>
          </p:blipFill>
          <p:spPr>
            <a:xfrm>
              <a:off x="5590812" y="1773237"/>
              <a:ext cx="3069000" cy="4090545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object 6"/>
            <p:cNvSpPr/>
            <p:nvPr/>
          </p:nvSpPr>
          <p:spPr>
            <a:xfrm>
              <a:off x="5138737" y="1763711"/>
              <a:ext cx="3521075" cy="4770755"/>
            </a:xfrm>
            <a:custGeom>
              <a:avLst/>
              <a:gdLst/>
              <a:ahLst/>
              <a:cxnLst/>
              <a:rect l="l" t="t" r="r" b="b"/>
              <a:pathLst>
                <a:path w="3521075" h="4770755">
                  <a:moveTo>
                    <a:pt x="0" y="0"/>
                  </a:moveTo>
                  <a:lnTo>
                    <a:pt x="3521074" y="0"/>
                  </a:lnTo>
                  <a:lnTo>
                    <a:pt x="3521074" y="4770436"/>
                  </a:lnTo>
                  <a:lnTo>
                    <a:pt x="0" y="4770436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0" marR="5080" indent="-696595">
              <a:lnSpc>
                <a:spcPct val="145000"/>
              </a:lnSpc>
              <a:spcBef>
                <a:spcPts val="100"/>
              </a:spcBef>
            </a:pPr>
            <a:r>
              <a:rPr spc="-10" dirty="0"/>
              <a:t>Технология</a:t>
            </a:r>
            <a:r>
              <a:rPr spc="-190" dirty="0"/>
              <a:t> </a:t>
            </a:r>
            <a:r>
              <a:rPr spc="-10" dirty="0"/>
              <a:t>приготовления творожной</a:t>
            </a:r>
            <a:r>
              <a:rPr spc="-190" dirty="0"/>
              <a:t> </a:t>
            </a:r>
            <a:r>
              <a:rPr spc="-10" dirty="0"/>
              <a:t>запеканки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6998" y="1746440"/>
            <a:ext cx="3434715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4475">
              <a:lnSpc>
                <a:spcPct val="150000"/>
              </a:lnSpc>
              <a:spcBef>
                <a:spcPts val="100"/>
              </a:spcBef>
            </a:pPr>
            <a:r>
              <a:rPr sz="2400" spc="-165" dirty="0" err="1" smtClean="0">
                <a:solidFill>
                  <a:srgbClr val="002060"/>
                </a:solidFill>
                <a:latin typeface="Arial Black"/>
                <a:cs typeface="Arial Black"/>
              </a:rPr>
              <a:t>Запеканка</a:t>
            </a:r>
            <a:r>
              <a:rPr sz="2400" spc="-125" dirty="0" smtClean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Arial Black"/>
                <a:cs typeface="Arial Black"/>
              </a:rPr>
              <a:t>легко </a:t>
            </a:r>
            <a:r>
              <a:rPr sz="2400" spc="-135" dirty="0">
                <a:solidFill>
                  <a:srgbClr val="002060"/>
                </a:solidFill>
                <a:latin typeface="Arial Black"/>
                <a:cs typeface="Arial Black"/>
              </a:rPr>
              <a:t>отделяется</a:t>
            </a:r>
            <a:r>
              <a:rPr sz="2400" spc="-11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002060"/>
                </a:solidFill>
                <a:latin typeface="Arial Black"/>
                <a:cs typeface="Arial Black"/>
              </a:rPr>
              <a:t>от</a:t>
            </a:r>
            <a:r>
              <a:rPr sz="2400" spc="-10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400" spc="-90" dirty="0">
                <a:solidFill>
                  <a:srgbClr val="002060"/>
                </a:solidFill>
                <a:latin typeface="Arial Black"/>
                <a:cs typeface="Arial Black"/>
              </a:rPr>
              <a:t>стенок</a:t>
            </a:r>
            <a:endParaRPr sz="2400" dirty="0">
              <a:latin typeface="Arial Black"/>
              <a:cs typeface="Arial Black"/>
            </a:endParaRPr>
          </a:p>
          <a:p>
            <a:pPr marL="93345" marR="83185" indent="-3175" algn="ctr">
              <a:lnSpc>
                <a:spcPct val="150000"/>
              </a:lnSpc>
            </a:pPr>
            <a:r>
              <a:rPr sz="2400" spc="-160" dirty="0">
                <a:solidFill>
                  <a:srgbClr val="002060"/>
                </a:solidFill>
                <a:latin typeface="Arial Black"/>
                <a:cs typeface="Arial Black"/>
              </a:rPr>
              <a:t>противня.</a:t>
            </a:r>
            <a:r>
              <a:rPr sz="2400" spc="-6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Black"/>
                <a:cs typeface="Arial Black"/>
              </a:rPr>
              <a:t>Перед </a:t>
            </a:r>
            <a:r>
              <a:rPr sz="2400" spc="-100" dirty="0">
                <a:solidFill>
                  <a:srgbClr val="002060"/>
                </a:solidFill>
                <a:latin typeface="Arial Black"/>
                <a:cs typeface="Arial Black"/>
              </a:rPr>
              <a:t>отпуском</a:t>
            </a:r>
            <a:r>
              <a:rPr sz="2400" spc="-130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400" spc="-145" dirty="0">
                <a:solidFill>
                  <a:srgbClr val="002060"/>
                </a:solidFill>
                <a:latin typeface="Arial Black"/>
                <a:cs typeface="Arial Black"/>
              </a:rPr>
              <a:t>запеканку </a:t>
            </a:r>
            <a:r>
              <a:rPr sz="2400" spc="-155" dirty="0">
                <a:solidFill>
                  <a:srgbClr val="002060"/>
                </a:solidFill>
                <a:latin typeface="Arial Black"/>
                <a:cs typeface="Arial Black"/>
              </a:rPr>
              <a:t>нарезают</a:t>
            </a:r>
            <a:r>
              <a:rPr sz="2400" spc="-12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2400" spc="-160" dirty="0" err="1">
                <a:solidFill>
                  <a:srgbClr val="002060"/>
                </a:solidFill>
                <a:latin typeface="Arial Black"/>
                <a:cs typeface="Arial Black"/>
              </a:rPr>
              <a:t>на</a:t>
            </a:r>
            <a:r>
              <a:rPr sz="2400" spc="-125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lang="ru-RU" sz="2400" spc="-125" dirty="0" smtClean="0">
                <a:solidFill>
                  <a:srgbClr val="002060"/>
                </a:solidFill>
                <a:latin typeface="Arial Black"/>
                <a:cs typeface="Arial Black"/>
              </a:rPr>
              <a:t>куски квадратной формы</a:t>
            </a:r>
            <a:endParaRPr sz="2400" dirty="0">
              <a:latin typeface="Arial Black"/>
              <a:cs typeface="Arial Black"/>
            </a:endParaRPr>
          </a:p>
        </p:txBody>
      </p:sp>
      <p:pic>
        <p:nvPicPr>
          <p:cNvPr id="1026" name="Picture 2" descr="C:\Users\Халима\Desktop\Столовая 26\IMG_20260417_100615_5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3" t="8270" r="2742" b="10211"/>
          <a:stretch/>
        </p:blipFill>
        <p:spPr bwMode="auto">
          <a:xfrm>
            <a:off x="4572000" y="1821654"/>
            <a:ext cx="3116484" cy="396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89" y="-264159"/>
            <a:ext cx="7603021" cy="1231106"/>
          </a:xfrm>
        </p:spPr>
        <p:txBody>
          <a:bodyPr/>
          <a:lstStyle/>
          <a:p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     Требования к качеству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8150" y="1929320"/>
            <a:ext cx="8172450" cy="5213735"/>
          </a:xfrm>
        </p:spPr>
        <p:txBody>
          <a:bodyPr/>
          <a:lstStyle/>
          <a:p>
            <a:pPr indent="180340"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180340" algn="l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Внешний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вид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нарезана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порционно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квадратиками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или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ромбиками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равномерно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подрумянена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без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трещин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и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подгорелых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мест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Цвет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корочки-золотисто-желтый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на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разрезе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-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белый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ru-RU" sz="28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180340" algn="l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Консистенция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однородная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нежная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мягкая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Вкус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и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запах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творога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и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продуктов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входящих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в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блюдо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без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лишней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кислотности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66801"/>
            <a:ext cx="2819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94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198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Office Theme</vt:lpstr>
      <vt:lpstr>Документ Microsoft Word</vt:lpstr>
      <vt:lpstr>Презентация PowerPoint</vt:lpstr>
      <vt:lpstr>Запеканка из творога</vt:lpstr>
      <vt:lpstr>Презентация PowerPoint</vt:lpstr>
      <vt:lpstr>Технология приготовления творожной запеканки</vt:lpstr>
      <vt:lpstr>Технология приготовления творожной запеканки</vt:lpstr>
      <vt:lpstr>Технология приготовления творожной запеканки</vt:lpstr>
      <vt:lpstr>Технология приготовления творожной запеканки</vt:lpstr>
      <vt:lpstr>Технология приготовления творожной запеканки</vt:lpstr>
      <vt:lpstr>        Требования к качеству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Приготовление школьного завтрака. Творожная запеканка.pptx</dc:title>
  <cp:lastModifiedBy>Халима</cp:lastModifiedBy>
  <cp:revision>2</cp:revision>
  <dcterms:created xsi:type="dcterms:W3CDTF">2026-04-20T08:58:22Z</dcterms:created>
  <dcterms:modified xsi:type="dcterms:W3CDTF">2026-04-20T09:14:31Z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2026-04-20T00:00:00Z</vt:filetime>
  </property>
  <property fmtid="{D5CDD505-2E9C-101B-9397-08002B2CF9AE}" pid="3" name="Creator">
    <vt:lpwstr>Google</vt:lpwstr>
  </property>
  <property fmtid="{D5CDD505-2E9C-101B-9397-08002B2CF9AE}" pid="4" name="LastSaved">
    <vt:filetime>2026-04-20T00:00:00Z</vt:filetime>
  </property>
</Properties>
</file>