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  <p:sldId id="271" r:id="rId18"/>
    <p:sldId id="272" r:id="rId19"/>
    <p:sldId id="277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0547D2-9DF5-4DB9-9C4F-7DCC88D4182F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AB68A13-CF7B-4211-85C2-59E245507565}">
      <dgm:prSet phldrT="[Текст]"/>
      <dgm:spPr/>
      <dgm:t>
        <a:bodyPr/>
        <a:lstStyle/>
        <a:p>
          <a:r>
            <a:rPr lang="ru-RU" dirty="0" smtClean="0"/>
            <a:t>Ход урока </a:t>
          </a:r>
          <a:endParaRPr lang="ru-RU" dirty="0"/>
        </a:p>
      </dgm:t>
    </dgm:pt>
    <dgm:pt modelId="{548778DB-93DC-4427-A310-9A4C86090A15}" type="parTrans" cxnId="{749631B1-025E-4427-8A67-ECCD40B2AA28}">
      <dgm:prSet/>
      <dgm:spPr/>
      <dgm:t>
        <a:bodyPr/>
        <a:lstStyle/>
        <a:p>
          <a:endParaRPr lang="ru-RU"/>
        </a:p>
      </dgm:t>
    </dgm:pt>
    <dgm:pt modelId="{A7B4B5CA-5591-483C-B071-F8FA60F29440}" type="sibTrans" cxnId="{749631B1-025E-4427-8A67-ECCD40B2AA28}">
      <dgm:prSet/>
      <dgm:spPr/>
      <dgm:t>
        <a:bodyPr/>
        <a:lstStyle/>
        <a:p>
          <a:endParaRPr lang="ru-RU"/>
        </a:p>
      </dgm:t>
    </dgm:pt>
    <dgm:pt modelId="{63890394-2B29-4DA8-BB07-C0184F2CB072}">
      <dgm:prSet phldrT="[Текст]"/>
      <dgm:spPr/>
      <dgm:t>
        <a:bodyPr/>
        <a:lstStyle/>
        <a:p>
          <a:pPr algn="just"/>
          <a:r>
            <a:rPr lang="ru-RU" dirty="0" smtClean="0"/>
            <a:t>Ведущие идеи урока, термины и понятия, обучающие и развивающие задания и упражнения каждого этапа, диагностирующие задания каждого этапа, работа со шмуцтитулом</a:t>
          </a:r>
          <a:endParaRPr lang="ru-RU" dirty="0"/>
        </a:p>
      </dgm:t>
    </dgm:pt>
    <dgm:pt modelId="{6D6C1C98-C08D-4D73-B702-5F886EB7929E}" type="parTrans" cxnId="{648C054F-C6A8-421D-9655-3CF71F8E9652}">
      <dgm:prSet/>
      <dgm:spPr/>
      <dgm:t>
        <a:bodyPr/>
        <a:lstStyle/>
        <a:p>
          <a:endParaRPr lang="ru-RU"/>
        </a:p>
      </dgm:t>
    </dgm:pt>
    <dgm:pt modelId="{8B36260B-A336-4B12-A7AC-9E587D8EE6F4}" type="sibTrans" cxnId="{648C054F-C6A8-421D-9655-3CF71F8E9652}">
      <dgm:prSet/>
      <dgm:spPr/>
      <dgm:t>
        <a:bodyPr/>
        <a:lstStyle/>
        <a:p>
          <a:endParaRPr lang="ru-RU"/>
        </a:p>
      </dgm:t>
    </dgm:pt>
    <dgm:pt modelId="{2E9297A8-4751-4D1E-ADD6-53FBA746BA4C}">
      <dgm:prSet phldrT="[Текст]"/>
      <dgm:spPr/>
      <dgm:t>
        <a:bodyPr/>
        <a:lstStyle/>
        <a:p>
          <a:r>
            <a:rPr lang="ru-RU" dirty="0" smtClean="0"/>
            <a:t>Виды деятельности обучающихся</a:t>
          </a:r>
          <a:endParaRPr lang="ru-RU" dirty="0"/>
        </a:p>
      </dgm:t>
    </dgm:pt>
    <dgm:pt modelId="{627339BF-6DBB-4FF9-986D-E53F83919B2A}" type="parTrans" cxnId="{DA1EECA6-17E6-4DBE-9D60-70B90CDF6693}">
      <dgm:prSet/>
      <dgm:spPr/>
      <dgm:t>
        <a:bodyPr/>
        <a:lstStyle/>
        <a:p>
          <a:endParaRPr lang="ru-RU"/>
        </a:p>
      </dgm:t>
    </dgm:pt>
    <dgm:pt modelId="{AE4ABA55-AE3F-49BA-95A9-36AF41999888}" type="sibTrans" cxnId="{DA1EECA6-17E6-4DBE-9D60-70B90CDF6693}">
      <dgm:prSet/>
      <dgm:spPr/>
      <dgm:t>
        <a:bodyPr/>
        <a:lstStyle/>
        <a:p>
          <a:endParaRPr lang="ru-RU"/>
        </a:p>
      </dgm:t>
    </dgm:pt>
    <dgm:pt modelId="{26A5C328-0184-4D19-A196-E4AB7A8AAD72}">
      <dgm:prSet phldrT="[Текст]"/>
      <dgm:spPr/>
      <dgm:t>
        <a:bodyPr/>
        <a:lstStyle/>
        <a:p>
          <a:pPr algn="just"/>
          <a:r>
            <a:rPr lang="ru-RU" dirty="0" smtClean="0"/>
            <a:t>Формы работы в классе – групповая, парная, самостоятельная, формы работы на выезде при проведении экскурсии, в специально отведенном помещении и т.д. в соответствии с типом урока</a:t>
          </a:r>
          <a:endParaRPr lang="ru-RU" dirty="0"/>
        </a:p>
      </dgm:t>
    </dgm:pt>
    <dgm:pt modelId="{3D878737-90A4-4272-AD28-ABFE888A5D7A}" type="parTrans" cxnId="{4C61DB06-B54E-43DA-BF4C-265E6EB62E13}">
      <dgm:prSet/>
      <dgm:spPr/>
      <dgm:t>
        <a:bodyPr/>
        <a:lstStyle/>
        <a:p>
          <a:endParaRPr lang="ru-RU"/>
        </a:p>
      </dgm:t>
    </dgm:pt>
    <dgm:pt modelId="{C0323BC7-28E8-4C92-B1D0-7951092548D5}" type="sibTrans" cxnId="{4C61DB06-B54E-43DA-BF4C-265E6EB62E13}">
      <dgm:prSet/>
      <dgm:spPr/>
      <dgm:t>
        <a:bodyPr/>
        <a:lstStyle/>
        <a:p>
          <a:endParaRPr lang="ru-RU"/>
        </a:p>
      </dgm:t>
    </dgm:pt>
    <dgm:pt modelId="{303A45A0-935C-45DF-8D79-03828B78852B}">
      <dgm:prSet/>
      <dgm:spPr/>
      <dgm:t>
        <a:bodyPr/>
        <a:lstStyle/>
        <a:p>
          <a:r>
            <a:rPr lang="ru-RU" dirty="0" smtClean="0"/>
            <a:t>Содержание  деятельности учителя</a:t>
          </a:r>
          <a:endParaRPr lang="ru-RU" dirty="0"/>
        </a:p>
      </dgm:t>
    </dgm:pt>
    <dgm:pt modelId="{8EE47DF8-48C6-4100-8E58-3211B8F7237A}" type="parTrans" cxnId="{AEEB82F7-94F2-476D-9D5D-FCF756C12FC8}">
      <dgm:prSet/>
      <dgm:spPr/>
      <dgm:t>
        <a:bodyPr/>
        <a:lstStyle/>
        <a:p>
          <a:endParaRPr lang="ru-RU"/>
        </a:p>
      </dgm:t>
    </dgm:pt>
    <dgm:pt modelId="{6E93916B-365F-4BC1-98D6-C0AE83ADE52C}" type="sibTrans" cxnId="{AEEB82F7-94F2-476D-9D5D-FCF756C12FC8}">
      <dgm:prSet/>
      <dgm:spPr/>
      <dgm:t>
        <a:bodyPr/>
        <a:lstStyle/>
        <a:p>
          <a:endParaRPr lang="ru-RU"/>
        </a:p>
      </dgm:t>
    </dgm:pt>
    <dgm:pt modelId="{5E2ABBE1-5606-46CA-9398-87068D7CDE62}">
      <dgm:prSet phldrT="[Текст]"/>
      <dgm:spPr/>
      <dgm:t>
        <a:bodyPr/>
        <a:lstStyle/>
        <a:p>
          <a:pPr algn="just"/>
          <a:r>
            <a:rPr lang="ru-RU" dirty="0" smtClean="0"/>
            <a:t>этапы: актуализация знаний, мотивация деятельности, организация, рефлексия, подведение итогов.</a:t>
          </a:r>
          <a:endParaRPr lang="ru-RU" dirty="0"/>
        </a:p>
      </dgm:t>
    </dgm:pt>
    <dgm:pt modelId="{92E115A4-099A-4C20-9D31-8BFE6F6ED5BD}" type="parTrans" cxnId="{33033E69-E740-4B7F-BCE7-45E4ED40B124}">
      <dgm:prSet/>
      <dgm:spPr/>
      <dgm:t>
        <a:bodyPr/>
        <a:lstStyle/>
        <a:p>
          <a:endParaRPr lang="ru-RU"/>
        </a:p>
      </dgm:t>
    </dgm:pt>
    <dgm:pt modelId="{7F5F071B-B901-454B-9F34-E763C99CC5EB}" type="sibTrans" cxnId="{33033E69-E740-4B7F-BCE7-45E4ED40B124}">
      <dgm:prSet/>
      <dgm:spPr/>
      <dgm:t>
        <a:bodyPr/>
        <a:lstStyle/>
        <a:p>
          <a:endParaRPr lang="ru-RU"/>
        </a:p>
      </dgm:t>
    </dgm:pt>
    <dgm:pt modelId="{8FE1EE31-4B4D-45E6-8226-C536E8F4009D}" type="pres">
      <dgm:prSet presAssocID="{9A0547D2-9DF5-4DB9-9C4F-7DCC88D4182F}" presName="Name0" presStyleCnt="0">
        <dgm:presLayoutVars>
          <dgm:dir/>
          <dgm:animLvl val="lvl"/>
          <dgm:resizeHandles val="exact"/>
        </dgm:presLayoutVars>
      </dgm:prSet>
      <dgm:spPr/>
    </dgm:pt>
    <dgm:pt modelId="{C66C4F34-C734-4DF8-A950-071066553E5D}" type="pres">
      <dgm:prSet presAssocID="{9AB68A13-CF7B-4211-85C2-59E245507565}" presName="composite" presStyleCnt="0"/>
      <dgm:spPr/>
    </dgm:pt>
    <dgm:pt modelId="{A065CD63-0081-45AB-AB73-615ED205BFFB}" type="pres">
      <dgm:prSet presAssocID="{9AB68A13-CF7B-4211-85C2-59E24550756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F6F6C-7D83-4820-B39A-A5016395E04F}" type="pres">
      <dgm:prSet presAssocID="{9AB68A13-CF7B-4211-85C2-59E24550756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D0D54-D383-4394-A888-6CE2377DB20B}" type="pres">
      <dgm:prSet presAssocID="{A7B4B5CA-5591-483C-B071-F8FA60F29440}" presName="space" presStyleCnt="0"/>
      <dgm:spPr/>
    </dgm:pt>
    <dgm:pt modelId="{F2DFC64F-2306-463C-8F4E-7C8AC0D0BA32}" type="pres">
      <dgm:prSet presAssocID="{303A45A0-935C-45DF-8D79-03828B78852B}" presName="composite" presStyleCnt="0"/>
      <dgm:spPr/>
    </dgm:pt>
    <dgm:pt modelId="{9104AADB-EF71-4BA1-B7EB-85076BAB2A03}" type="pres">
      <dgm:prSet presAssocID="{303A45A0-935C-45DF-8D79-03828B78852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148ED-84A2-408C-AA58-2C1EB69B46EA}" type="pres">
      <dgm:prSet presAssocID="{303A45A0-935C-45DF-8D79-03828B78852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8B015-C0A3-40A3-BDCD-7C192DD16F4B}" type="pres">
      <dgm:prSet presAssocID="{6E93916B-365F-4BC1-98D6-C0AE83ADE52C}" presName="space" presStyleCnt="0"/>
      <dgm:spPr/>
    </dgm:pt>
    <dgm:pt modelId="{1CD448D8-9EEE-4388-AFEC-08CB6742303D}" type="pres">
      <dgm:prSet presAssocID="{2E9297A8-4751-4D1E-ADD6-53FBA746BA4C}" presName="composite" presStyleCnt="0"/>
      <dgm:spPr/>
    </dgm:pt>
    <dgm:pt modelId="{D9EED454-A495-4116-A6BC-53B7DD5D1C56}" type="pres">
      <dgm:prSet presAssocID="{2E9297A8-4751-4D1E-ADD6-53FBA746BA4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B49FEB-EBDF-4EA8-9421-DDBF03839606}" type="pres">
      <dgm:prSet presAssocID="{2E9297A8-4751-4D1E-ADD6-53FBA746BA4C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960377-FF79-4F55-9619-D3C065E09578}" type="presOf" srcId="{5E2ABBE1-5606-46CA-9398-87068D7CDE62}" destId="{620F6F6C-7D83-4820-B39A-A5016395E04F}" srcOrd="0" destOrd="0" presId="urn:microsoft.com/office/officeart/2005/8/layout/hList1"/>
    <dgm:cxn modelId="{DA1EECA6-17E6-4DBE-9D60-70B90CDF6693}" srcId="{9A0547D2-9DF5-4DB9-9C4F-7DCC88D4182F}" destId="{2E9297A8-4751-4D1E-ADD6-53FBA746BA4C}" srcOrd="2" destOrd="0" parTransId="{627339BF-6DBB-4FF9-986D-E53F83919B2A}" sibTransId="{AE4ABA55-AE3F-49BA-95A9-36AF41999888}"/>
    <dgm:cxn modelId="{8CFB4663-FA65-4322-808A-A27CE29EA2E7}" type="presOf" srcId="{63890394-2B29-4DA8-BB07-C0184F2CB072}" destId="{1D6148ED-84A2-408C-AA58-2C1EB69B46EA}" srcOrd="0" destOrd="0" presId="urn:microsoft.com/office/officeart/2005/8/layout/hList1"/>
    <dgm:cxn modelId="{0D124FBA-1DE2-408E-8DF1-7E0592EA59D3}" type="presOf" srcId="{303A45A0-935C-45DF-8D79-03828B78852B}" destId="{9104AADB-EF71-4BA1-B7EB-85076BAB2A03}" srcOrd="0" destOrd="0" presId="urn:microsoft.com/office/officeart/2005/8/layout/hList1"/>
    <dgm:cxn modelId="{48041488-BAF9-4A31-BEEE-1A33F8A173F9}" type="presOf" srcId="{2E9297A8-4751-4D1E-ADD6-53FBA746BA4C}" destId="{D9EED454-A495-4116-A6BC-53B7DD5D1C56}" srcOrd="0" destOrd="0" presId="urn:microsoft.com/office/officeart/2005/8/layout/hList1"/>
    <dgm:cxn modelId="{03AEFBFA-E766-484E-9407-D8710DC44E8F}" type="presOf" srcId="{9AB68A13-CF7B-4211-85C2-59E245507565}" destId="{A065CD63-0081-45AB-AB73-615ED205BFFB}" srcOrd="0" destOrd="0" presId="urn:microsoft.com/office/officeart/2005/8/layout/hList1"/>
    <dgm:cxn modelId="{4C61DB06-B54E-43DA-BF4C-265E6EB62E13}" srcId="{2E9297A8-4751-4D1E-ADD6-53FBA746BA4C}" destId="{26A5C328-0184-4D19-A196-E4AB7A8AAD72}" srcOrd="0" destOrd="0" parTransId="{3D878737-90A4-4272-AD28-ABFE888A5D7A}" sibTransId="{C0323BC7-28E8-4C92-B1D0-7951092548D5}"/>
    <dgm:cxn modelId="{648C054F-C6A8-421D-9655-3CF71F8E9652}" srcId="{303A45A0-935C-45DF-8D79-03828B78852B}" destId="{63890394-2B29-4DA8-BB07-C0184F2CB072}" srcOrd="0" destOrd="0" parTransId="{6D6C1C98-C08D-4D73-B702-5F886EB7929E}" sibTransId="{8B36260B-A336-4B12-A7AC-9E587D8EE6F4}"/>
    <dgm:cxn modelId="{FCD1871B-EE13-49EC-980A-6D3E2961186F}" type="presOf" srcId="{9A0547D2-9DF5-4DB9-9C4F-7DCC88D4182F}" destId="{8FE1EE31-4B4D-45E6-8226-C536E8F4009D}" srcOrd="0" destOrd="0" presId="urn:microsoft.com/office/officeart/2005/8/layout/hList1"/>
    <dgm:cxn modelId="{AEEB82F7-94F2-476D-9D5D-FCF756C12FC8}" srcId="{9A0547D2-9DF5-4DB9-9C4F-7DCC88D4182F}" destId="{303A45A0-935C-45DF-8D79-03828B78852B}" srcOrd="1" destOrd="0" parTransId="{8EE47DF8-48C6-4100-8E58-3211B8F7237A}" sibTransId="{6E93916B-365F-4BC1-98D6-C0AE83ADE52C}"/>
    <dgm:cxn modelId="{33033E69-E740-4B7F-BCE7-45E4ED40B124}" srcId="{9AB68A13-CF7B-4211-85C2-59E245507565}" destId="{5E2ABBE1-5606-46CA-9398-87068D7CDE62}" srcOrd="0" destOrd="0" parTransId="{92E115A4-099A-4C20-9D31-8BFE6F6ED5BD}" sibTransId="{7F5F071B-B901-454B-9F34-E763C99CC5EB}"/>
    <dgm:cxn modelId="{EA658EC8-D148-48D2-8FFB-8F01977D7E81}" type="presOf" srcId="{26A5C328-0184-4D19-A196-E4AB7A8AAD72}" destId="{4FB49FEB-EBDF-4EA8-9421-DDBF03839606}" srcOrd="0" destOrd="0" presId="urn:microsoft.com/office/officeart/2005/8/layout/hList1"/>
    <dgm:cxn modelId="{749631B1-025E-4427-8A67-ECCD40B2AA28}" srcId="{9A0547D2-9DF5-4DB9-9C4F-7DCC88D4182F}" destId="{9AB68A13-CF7B-4211-85C2-59E245507565}" srcOrd="0" destOrd="0" parTransId="{548778DB-93DC-4427-A310-9A4C86090A15}" sibTransId="{A7B4B5CA-5591-483C-B071-F8FA60F29440}"/>
    <dgm:cxn modelId="{7B7E67B9-F63B-46B0-BEA7-615F70C8F53D}" type="presParOf" srcId="{8FE1EE31-4B4D-45E6-8226-C536E8F4009D}" destId="{C66C4F34-C734-4DF8-A950-071066553E5D}" srcOrd="0" destOrd="0" presId="urn:microsoft.com/office/officeart/2005/8/layout/hList1"/>
    <dgm:cxn modelId="{F3980204-878F-47C6-94E6-4D48F1FD969E}" type="presParOf" srcId="{C66C4F34-C734-4DF8-A950-071066553E5D}" destId="{A065CD63-0081-45AB-AB73-615ED205BFFB}" srcOrd="0" destOrd="0" presId="urn:microsoft.com/office/officeart/2005/8/layout/hList1"/>
    <dgm:cxn modelId="{A7F816DB-8F02-498A-80A9-342AEAE0D503}" type="presParOf" srcId="{C66C4F34-C734-4DF8-A950-071066553E5D}" destId="{620F6F6C-7D83-4820-B39A-A5016395E04F}" srcOrd="1" destOrd="0" presId="urn:microsoft.com/office/officeart/2005/8/layout/hList1"/>
    <dgm:cxn modelId="{48AA1082-078B-4161-B9AE-9EFF3A4D04D0}" type="presParOf" srcId="{8FE1EE31-4B4D-45E6-8226-C536E8F4009D}" destId="{2AAD0D54-D383-4394-A888-6CE2377DB20B}" srcOrd="1" destOrd="0" presId="urn:microsoft.com/office/officeart/2005/8/layout/hList1"/>
    <dgm:cxn modelId="{5C107105-F4A9-4039-8657-E0DC7AE0CD7C}" type="presParOf" srcId="{8FE1EE31-4B4D-45E6-8226-C536E8F4009D}" destId="{F2DFC64F-2306-463C-8F4E-7C8AC0D0BA32}" srcOrd="2" destOrd="0" presId="urn:microsoft.com/office/officeart/2005/8/layout/hList1"/>
    <dgm:cxn modelId="{3C5FE13A-C2A0-43CC-AF74-DE94BF5A596E}" type="presParOf" srcId="{F2DFC64F-2306-463C-8F4E-7C8AC0D0BA32}" destId="{9104AADB-EF71-4BA1-B7EB-85076BAB2A03}" srcOrd="0" destOrd="0" presId="urn:microsoft.com/office/officeart/2005/8/layout/hList1"/>
    <dgm:cxn modelId="{1DD0E8E3-CA87-4BA4-B89E-DD1299957E10}" type="presParOf" srcId="{F2DFC64F-2306-463C-8F4E-7C8AC0D0BA32}" destId="{1D6148ED-84A2-408C-AA58-2C1EB69B46EA}" srcOrd="1" destOrd="0" presId="urn:microsoft.com/office/officeart/2005/8/layout/hList1"/>
    <dgm:cxn modelId="{03F7D664-4F5C-4D94-83CA-1955479958C2}" type="presParOf" srcId="{8FE1EE31-4B4D-45E6-8226-C536E8F4009D}" destId="{20B8B015-C0A3-40A3-BDCD-7C192DD16F4B}" srcOrd="3" destOrd="0" presId="urn:microsoft.com/office/officeart/2005/8/layout/hList1"/>
    <dgm:cxn modelId="{1AA36BBB-6445-4D8C-AD50-1046B68AC503}" type="presParOf" srcId="{8FE1EE31-4B4D-45E6-8226-C536E8F4009D}" destId="{1CD448D8-9EEE-4388-AFEC-08CB6742303D}" srcOrd="4" destOrd="0" presId="urn:microsoft.com/office/officeart/2005/8/layout/hList1"/>
    <dgm:cxn modelId="{65B233C7-E6B2-4E73-9EE4-5AE534D07C51}" type="presParOf" srcId="{1CD448D8-9EEE-4388-AFEC-08CB6742303D}" destId="{D9EED454-A495-4116-A6BC-53B7DD5D1C56}" srcOrd="0" destOrd="0" presId="urn:microsoft.com/office/officeart/2005/8/layout/hList1"/>
    <dgm:cxn modelId="{AFBAC39D-DFB3-4A2D-9A10-1C7A953A93A1}" type="presParOf" srcId="{1CD448D8-9EEE-4388-AFEC-08CB6742303D}" destId="{4FB49FEB-EBDF-4EA8-9421-DDBF0383960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A24A7A-BE93-4904-A584-8E1D04616629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1C97A63-1FCC-402D-83A0-CE094957319B}">
      <dgm:prSet phldrT="[Текст]"/>
      <dgm:spPr/>
      <dgm:t>
        <a:bodyPr/>
        <a:lstStyle/>
        <a:p>
          <a:r>
            <a:rPr lang="ru-RU" dirty="0" smtClean="0"/>
            <a:t>Дополнительный материал урока</a:t>
          </a:r>
          <a:endParaRPr lang="ru-RU" dirty="0"/>
        </a:p>
      </dgm:t>
    </dgm:pt>
    <dgm:pt modelId="{13E9F6B4-8CC0-4142-8562-CC689B530F93}" type="parTrans" cxnId="{9576A5F2-E7CA-4E03-A0E4-D35427AE7432}">
      <dgm:prSet/>
      <dgm:spPr/>
      <dgm:t>
        <a:bodyPr/>
        <a:lstStyle/>
        <a:p>
          <a:endParaRPr lang="ru-RU"/>
        </a:p>
      </dgm:t>
    </dgm:pt>
    <dgm:pt modelId="{3E3A46B6-E027-4479-B9D7-B44D411FC792}" type="sibTrans" cxnId="{9576A5F2-E7CA-4E03-A0E4-D35427AE7432}">
      <dgm:prSet/>
      <dgm:spPr/>
      <dgm:t>
        <a:bodyPr/>
        <a:lstStyle/>
        <a:p>
          <a:endParaRPr lang="ru-RU"/>
        </a:p>
      </dgm:t>
    </dgm:pt>
    <dgm:pt modelId="{993B561A-E8E3-496E-8753-E9E1621087BC}">
      <dgm:prSet phldrT="[Текст]"/>
      <dgm:spPr/>
      <dgm:t>
        <a:bodyPr/>
        <a:lstStyle/>
        <a:p>
          <a:pPr algn="just"/>
          <a:r>
            <a:rPr lang="ru-RU" dirty="0" smtClean="0"/>
            <a:t>Интернет-ресурсы, материалы экскурсий, художественная литература, репродукции картин</a:t>
          </a:r>
          <a:endParaRPr lang="ru-RU" dirty="0"/>
        </a:p>
      </dgm:t>
    </dgm:pt>
    <dgm:pt modelId="{D6218A7D-A3F4-4309-A03B-152DA82B526C}" type="parTrans" cxnId="{775EC6E8-3B65-45D9-8FAD-979428AFD0AF}">
      <dgm:prSet/>
      <dgm:spPr/>
      <dgm:t>
        <a:bodyPr/>
        <a:lstStyle/>
        <a:p>
          <a:endParaRPr lang="ru-RU"/>
        </a:p>
      </dgm:t>
    </dgm:pt>
    <dgm:pt modelId="{415EC776-F868-4955-855E-6FBCBFAFCD89}" type="sibTrans" cxnId="{775EC6E8-3B65-45D9-8FAD-979428AFD0AF}">
      <dgm:prSet/>
      <dgm:spPr/>
      <dgm:t>
        <a:bodyPr/>
        <a:lstStyle/>
        <a:p>
          <a:endParaRPr lang="ru-RU"/>
        </a:p>
      </dgm:t>
    </dgm:pt>
    <dgm:pt modelId="{39325447-EB5D-42CD-B57C-B94A1E9D5CC0}">
      <dgm:prSet phldrT="[Текст]"/>
      <dgm:spPr/>
      <dgm:t>
        <a:bodyPr/>
        <a:lstStyle/>
        <a:p>
          <a:r>
            <a:rPr lang="ru-RU" dirty="0" smtClean="0"/>
            <a:t>Диагностика достижений планируемых результатов</a:t>
          </a:r>
          <a:endParaRPr lang="ru-RU" dirty="0"/>
        </a:p>
      </dgm:t>
    </dgm:pt>
    <dgm:pt modelId="{39F32E49-D543-4736-A328-68DBDB3AA7AA}" type="parTrans" cxnId="{7A437F9D-957C-45B5-A9B8-4E73214B50F4}">
      <dgm:prSet/>
      <dgm:spPr/>
      <dgm:t>
        <a:bodyPr/>
        <a:lstStyle/>
        <a:p>
          <a:endParaRPr lang="ru-RU"/>
        </a:p>
      </dgm:t>
    </dgm:pt>
    <dgm:pt modelId="{C801D0A3-C741-4C28-93F0-57C5EE1941E5}" type="sibTrans" cxnId="{7A437F9D-957C-45B5-A9B8-4E73214B50F4}">
      <dgm:prSet/>
      <dgm:spPr/>
      <dgm:t>
        <a:bodyPr/>
        <a:lstStyle/>
        <a:p>
          <a:endParaRPr lang="ru-RU"/>
        </a:p>
      </dgm:t>
    </dgm:pt>
    <dgm:pt modelId="{088E960D-B19D-4BD9-9CE0-6F78734CEB22}">
      <dgm:prSet phldrT="[Текст]"/>
      <dgm:spPr/>
      <dgm:t>
        <a:bodyPr/>
        <a:lstStyle/>
        <a:p>
          <a:pPr algn="just"/>
          <a:r>
            <a:rPr lang="ru-RU" dirty="0" smtClean="0"/>
            <a:t>Все виды диагностических заданий, тестовые, самостоятельные, контрольные, наблюдения, опыты</a:t>
          </a:r>
          <a:endParaRPr lang="ru-RU" dirty="0"/>
        </a:p>
      </dgm:t>
    </dgm:pt>
    <dgm:pt modelId="{6425BFF5-9D8D-4D5F-97F7-BAB5231C007A}" type="parTrans" cxnId="{F00434B2-AD73-420C-9ADD-32160DE42449}">
      <dgm:prSet/>
      <dgm:spPr/>
      <dgm:t>
        <a:bodyPr/>
        <a:lstStyle/>
        <a:p>
          <a:endParaRPr lang="ru-RU"/>
        </a:p>
      </dgm:t>
    </dgm:pt>
    <dgm:pt modelId="{0FB27FDA-BA3F-470C-BFC0-3B316B647B0C}" type="sibTrans" cxnId="{F00434B2-AD73-420C-9ADD-32160DE42449}">
      <dgm:prSet/>
      <dgm:spPr/>
      <dgm:t>
        <a:bodyPr/>
        <a:lstStyle/>
        <a:p>
          <a:endParaRPr lang="ru-RU"/>
        </a:p>
      </dgm:t>
    </dgm:pt>
    <dgm:pt modelId="{C830CB82-33D1-4FEA-80C7-00EE7346B216}">
      <dgm:prSet phldrT="[Текст]"/>
      <dgm:spPr/>
      <dgm:t>
        <a:bodyPr/>
        <a:lstStyle/>
        <a:p>
          <a:pPr algn="just"/>
          <a:r>
            <a:rPr lang="ru-RU" dirty="0" smtClean="0"/>
            <a:t>Самоанализ урока</a:t>
          </a:r>
          <a:endParaRPr lang="ru-RU" dirty="0"/>
        </a:p>
      </dgm:t>
    </dgm:pt>
    <dgm:pt modelId="{30964FFB-9421-4EE7-A18F-1CFAC7197F3E}" type="parTrans" cxnId="{D12FC5A8-45EC-46C2-AAAB-FBF18D538B97}">
      <dgm:prSet/>
      <dgm:spPr/>
      <dgm:t>
        <a:bodyPr/>
        <a:lstStyle/>
        <a:p>
          <a:endParaRPr lang="ru-RU"/>
        </a:p>
      </dgm:t>
    </dgm:pt>
    <dgm:pt modelId="{207EBC64-EDA4-4B5C-A79B-D78177047822}" type="sibTrans" cxnId="{D12FC5A8-45EC-46C2-AAAB-FBF18D538B97}">
      <dgm:prSet/>
      <dgm:spPr/>
      <dgm:t>
        <a:bodyPr/>
        <a:lstStyle/>
        <a:p>
          <a:endParaRPr lang="ru-RU"/>
        </a:p>
      </dgm:t>
    </dgm:pt>
    <dgm:pt modelId="{0FE1129F-7201-4C15-B481-F0C662CBBDE4}">
      <dgm:prSet phldrT="[Текст]"/>
      <dgm:spPr/>
      <dgm:t>
        <a:bodyPr/>
        <a:lstStyle/>
        <a:p>
          <a:pPr algn="just"/>
          <a:r>
            <a:rPr lang="ru-RU" dirty="0" smtClean="0"/>
            <a:t>Достижения, проблемы, пути решения</a:t>
          </a:r>
          <a:endParaRPr lang="ru-RU" dirty="0"/>
        </a:p>
      </dgm:t>
    </dgm:pt>
    <dgm:pt modelId="{E8FF7947-CC34-42B2-9843-BEAE066334CC}" type="parTrans" cxnId="{A2C79F8E-D9CB-4B66-AB67-168423778A10}">
      <dgm:prSet/>
      <dgm:spPr/>
      <dgm:t>
        <a:bodyPr/>
        <a:lstStyle/>
        <a:p>
          <a:endParaRPr lang="ru-RU"/>
        </a:p>
      </dgm:t>
    </dgm:pt>
    <dgm:pt modelId="{00979F35-E338-4ED3-B5DE-829FD5CD7AAB}" type="sibTrans" cxnId="{A2C79F8E-D9CB-4B66-AB67-168423778A10}">
      <dgm:prSet/>
      <dgm:spPr/>
      <dgm:t>
        <a:bodyPr/>
        <a:lstStyle/>
        <a:p>
          <a:endParaRPr lang="ru-RU"/>
        </a:p>
      </dgm:t>
    </dgm:pt>
    <dgm:pt modelId="{8A699545-02A7-435C-9BFE-2D21A7ED9240}" type="pres">
      <dgm:prSet presAssocID="{83A24A7A-BE93-4904-A584-8E1D04616629}" presName="linear" presStyleCnt="0">
        <dgm:presLayoutVars>
          <dgm:animLvl val="lvl"/>
          <dgm:resizeHandles val="exact"/>
        </dgm:presLayoutVars>
      </dgm:prSet>
      <dgm:spPr/>
    </dgm:pt>
    <dgm:pt modelId="{1DD23889-2042-4E9F-B0C7-4D7F9C19FC53}" type="pres">
      <dgm:prSet presAssocID="{D1C97A63-1FCC-402D-83A0-CE094957319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77279-A3EE-47F5-BE55-7492B94F24E7}" type="pres">
      <dgm:prSet presAssocID="{D1C97A63-1FCC-402D-83A0-CE094957319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1E83C-92CD-4EAF-BB88-DD552CEC1C56}" type="pres">
      <dgm:prSet presAssocID="{39325447-EB5D-42CD-B57C-B94A1E9D5CC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FAA7F-1955-4A08-93CE-217463A5106E}" type="pres">
      <dgm:prSet presAssocID="{39325447-EB5D-42CD-B57C-B94A1E9D5CC0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483AD-33C2-44E2-8F70-512A8C54116B}" type="pres">
      <dgm:prSet presAssocID="{C830CB82-33D1-4FEA-80C7-00EE7346B21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B084359-D87E-49AA-937C-2357CAEEF241}" type="pres">
      <dgm:prSet presAssocID="{C830CB82-33D1-4FEA-80C7-00EE7346B21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EA553D-E53F-4090-87E4-40CD5C327BB0}" type="presOf" srcId="{088E960D-B19D-4BD9-9CE0-6F78734CEB22}" destId="{104FAA7F-1955-4A08-93CE-217463A5106E}" srcOrd="0" destOrd="0" presId="urn:microsoft.com/office/officeart/2005/8/layout/vList2"/>
    <dgm:cxn modelId="{42DDD0CD-E169-4C1C-9FD8-E658AA8EDDFB}" type="presOf" srcId="{83A24A7A-BE93-4904-A584-8E1D04616629}" destId="{8A699545-02A7-435C-9BFE-2D21A7ED9240}" srcOrd="0" destOrd="0" presId="urn:microsoft.com/office/officeart/2005/8/layout/vList2"/>
    <dgm:cxn modelId="{CF18E780-1C0F-44BF-9F56-D5A0F9D5B9C6}" type="presOf" srcId="{0FE1129F-7201-4C15-B481-F0C662CBBDE4}" destId="{7B084359-D87E-49AA-937C-2357CAEEF241}" srcOrd="0" destOrd="0" presId="urn:microsoft.com/office/officeart/2005/8/layout/vList2"/>
    <dgm:cxn modelId="{9576A5F2-E7CA-4E03-A0E4-D35427AE7432}" srcId="{83A24A7A-BE93-4904-A584-8E1D04616629}" destId="{D1C97A63-1FCC-402D-83A0-CE094957319B}" srcOrd="0" destOrd="0" parTransId="{13E9F6B4-8CC0-4142-8562-CC689B530F93}" sibTransId="{3E3A46B6-E027-4479-B9D7-B44D411FC792}"/>
    <dgm:cxn modelId="{B5DCA16D-5771-4A4A-80B5-EBC7D7F336F1}" type="presOf" srcId="{993B561A-E8E3-496E-8753-E9E1621087BC}" destId="{40B77279-A3EE-47F5-BE55-7492B94F24E7}" srcOrd="0" destOrd="0" presId="urn:microsoft.com/office/officeart/2005/8/layout/vList2"/>
    <dgm:cxn modelId="{E8E10BC3-3B90-437F-897A-010BA67CB8AB}" type="presOf" srcId="{39325447-EB5D-42CD-B57C-B94A1E9D5CC0}" destId="{8661E83C-92CD-4EAF-BB88-DD552CEC1C56}" srcOrd="0" destOrd="0" presId="urn:microsoft.com/office/officeart/2005/8/layout/vList2"/>
    <dgm:cxn modelId="{775EC6E8-3B65-45D9-8FAD-979428AFD0AF}" srcId="{D1C97A63-1FCC-402D-83A0-CE094957319B}" destId="{993B561A-E8E3-496E-8753-E9E1621087BC}" srcOrd="0" destOrd="0" parTransId="{D6218A7D-A3F4-4309-A03B-152DA82B526C}" sibTransId="{415EC776-F868-4955-855E-6FBCBFAFCD89}"/>
    <dgm:cxn modelId="{925ED3FA-3098-41AF-87FC-B654C61B8187}" type="presOf" srcId="{C830CB82-33D1-4FEA-80C7-00EE7346B216}" destId="{191483AD-33C2-44E2-8F70-512A8C54116B}" srcOrd="0" destOrd="0" presId="urn:microsoft.com/office/officeart/2005/8/layout/vList2"/>
    <dgm:cxn modelId="{D12FC5A8-45EC-46C2-AAAB-FBF18D538B97}" srcId="{83A24A7A-BE93-4904-A584-8E1D04616629}" destId="{C830CB82-33D1-4FEA-80C7-00EE7346B216}" srcOrd="2" destOrd="0" parTransId="{30964FFB-9421-4EE7-A18F-1CFAC7197F3E}" sibTransId="{207EBC64-EDA4-4B5C-A79B-D78177047822}"/>
    <dgm:cxn modelId="{6A5270C8-7CD8-4FA2-81EF-AD65E1F67108}" type="presOf" srcId="{D1C97A63-1FCC-402D-83A0-CE094957319B}" destId="{1DD23889-2042-4E9F-B0C7-4D7F9C19FC53}" srcOrd="0" destOrd="0" presId="urn:microsoft.com/office/officeart/2005/8/layout/vList2"/>
    <dgm:cxn modelId="{F00434B2-AD73-420C-9ADD-32160DE42449}" srcId="{39325447-EB5D-42CD-B57C-B94A1E9D5CC0}" destId="{088E960D-B19D-4BD9-9CE0-6F78734CEB22}" srcOrd="0" destOrd="0" parTransId="{6425BFF5-9D8D-4D5F-97F7-BAB5231C007A}" sibTransId="{0FB27FDA-BA3F-470C-BFC0-3B316B647B0C}"/>
    <dgm:cxn modelId="{7A437F9D-957C-45B5-A9B8-4E73214B50F4}" srcId="{83A24A7A-BE93-4904-A584-8E1D04616629}" destId="{39325447-EB5D-42CD-B57C-B94A1E9D5CC0}" srcOrd="1" destOrd="0" parTransId="{39F32E49-D543-4736-A328-68DBDB3AA7AA}" sibTransId="{C801D0A3-C741-4C28-93F0-57C5EE1941E5}"/>
    <dgm:cxn modelId="{A2C79F8E-D9CB-4B66-AB67-168423778A10}" srcId="{C830CB82-33D1-4FEA-80C7-00EE7346B216}" destId="{0FE1129F-7201-4C15-B481-F0C662CBBDE4}" srcOrd="0" destOrd="0" parTransId="{E8FF7947-CC34-42B2-9843-BEAE066334CC}" sibTransId="{00979F35-E338-4ED3-B5DE-829FD5CD7AAB}"/>
    <dgm:cxn modelId="{EB3ABF9B-B2D0-43AA-B67F-D553FC74D24D}" type="presParOf" srcId="{8A699545-02A7-435C-9BFE-2D21A7ED9240}" destId="{1DD23889-2042-4E9F-B0C7-4D7F9C19FC53}" srcOrd="0" destOrd="0" presId="urn:microsoft.com/office/officeart/2005/8/layout/vList2"/>
    <dgm:cxn modelId="{D0E700C4-CEEF-4D40-837B-7C39DC8E25AF}" type="presParOf" srcId="{8A699545-02A7-435C-9BFE-2D21A7ED9240}" destId="{40B77279-A3EE-47F5-BE55-7492B94F24E7}" srcOrd="1" destOrd="0" presId="urn:microsoft.com/office/officeart/2005/8/layout/vList2"/>
    <dgm:cxn modelId="{CE6C6E2B-D2E0-46A1-8096-946E3A317EA3}" type="presParOf" srcId="{8A699545-02A7-435C-9BFE-2D21A7ED9240}" destId="{8661E83C-92CD-4EAF-BB88-DD552CEC1C56}" srcOrd="2" destOrd="0" presId="urn:microsoft.com/office/officeart/2005/8/layout/vList2"/>
    <dgm:cxn modelId="{F4A528A0-C375-464F-8684-D597F46A903C}" type="presParOf" srcId="{8A699545-02A7-435C-9BFE-2D21A7ED9240}" destId="{104FAA7F-1955-4A08-93CE-217463A5106E}" srcOrd="3" destOrd="0" presId="urn:microsoft.com/office/officeart/2005/8/layout/vList2"/>
    <dgm:cxn modelId="{311BA150-7E1E-4CB2-B85F-F08061E59418}" type="presParOf" srcId="{8A699545-02A7-435C-9BFE-2D21A7ED9240}" destId="{191483AD-33C2-44E2-8F70-512A8C54116B}" srcOrd="4" destOrd="0" presId="urn:microsoft.com/office/officeart/2005/8/layout/vList2"/>
    <dgm:cxn modelId="{024B0421-B1F3-4BE5-92D8-057E2B2A57D4}" type="presParOf" srcId="{8A699545-02A7-435C-9BFE-2D21A7ED9240}" destId="{7B084359-D87E-49AA-937C-2357CAEEF24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65CD63-0081-45AB-AB73-615ED205BFFB}">
      <dsp:nvSpPr>
        <dsp:cNvPr id="0" name=""/>
        <dsp:cNvSpPr/>
      </dsp:nvSpPr>
      <dsp:spPr>
        <a:xfrm>
          <a:off x="2632" y="6766"/>
          <a:ext cx="2566972" cy="9218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Ход урока </a:t>
          </a:r>
          <a:endParaRPr lang="ru-RU" sz="1900" kern="1200" dirty="0"/>
        </a:p>
      </dsp:txBody>
      <dsp:txXfrm>
        <a:off x="2632" y="6766"/>
        <a:ext cx="2566972" cy="921878"/>
      </dsp:txXfrm>
    </dsp:sp>
    <dsp:sp modelId="{620F6F6C-7D83-4820-B39A-A5016395E04F}">
      <dsp:nvSpPr>
        <dsp:cNvPr id="0" name=""/>
        <dsp:cNvSpPr/>
      </dsp:nvSpPr>
      <dsp:spPr>
        <a:xfrm>
          <a:off x="2632" y="928645"/>
          <a:ext cx="2566972" cy="363658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этапы: актуализация знаний, мотивация деятельности, организация, рефлексия, подведение итогов.</a:t>
          </a:r>
          <a:endParaRPr lang="ru-RU" sz="1900" kern="1200" dirty="0"/>
        </a:p>
      </dsp:txBody>
      <dsp:txXfrm>
        <a:off x="2632" y="928645"/>
        <a:ext cx="2566972" cy="3636588"/>
      </dsp:txXfrm>
    </dsp:sp>
    <dsp:sp modelId="{9104AADB-EF71-4BA1-B7EB-85076BAB2A03}">
      <dsp:nvSpPr>
        <dsp:cNvPr id="0" name=""/>
        <dsp:cNvSpPr/>
      </dsp:nvSpPr>
      <dsp:spPr>
        <a:xfrm>
          <a:off x="2928981" y="6766"/>
          <a:ext cx="2566972" cy="921878"/>
        </a:xfrm>
        <a:prstGeom prst="rect">
          <a:avLst/>
        </a:prstGeom>
        <a:solidFill>
          <a:schemeClr val="accent3">
            <a:hueOff val="-8269636"/>
            <a:satOff val="13411"/>
            <a:lumOff val="98"/>
            <a:alphaOff val="0"/>
          </a:schemeClr>
        </a:solidFill>
        <a:ln w="12700" cap="flat" cmpd="sng" algn="ctr">
          <a:solidFill>
            <a:schemeClr val="accent3">
              <a:hueOff val="-8269636"/>
              <a:satOff val="13411"/>
              <a:lumOff val="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Содержание  деятельности учителя</a:t>
          </a:r>
          <a:endParaRPr lang="ru-RU" sz="1900" kern="1200" dirty="0"/>
        </a:p>
      </dsp:txBody>
      <dsp:txXfrm>
        <a:off x="2928981" y="6766"/>
        <a:ext cx="2566972" cy="921878"/>
      </dsp:txXfrm>
    </dsp:sp>
    <dsp:sp modelId="{1D6148ED-84A2-408C-AA58-2C1EB69B46EA}">
      <dsp:nvSpPr>
        <dsp:cNvPr id="0" name=""/>
        <dsp:cNvSpPr/>
      </dsp:nvSpPr>
      <dsp:spPr>
        <a:xfrm>
          <a:off x="2928981" y="928645"/>
          <a:ext cx="2566972" cy="3636588"/>
        </a:xfrm>
        <a:prstGeom prst="rect">
          <a:avLst/>
        </a:prstGeom>
        <a:solidFill>
          <a:schemeClr val="accent3">
            <a:tint val="40000"/>
            <a:alpha val="90000"/>
            <a:hueOff val="-8531845"/>
            <a:satOff val="9726"/>
            <a:lumOff val="66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8531845"/>
              <a:satOff val="9726"/>
              <a:lumOff val="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Ведущие идеи урока, термины и понятия, обучающие и развивающие задания и упражнения каждого этапа, диагностирующие задания каждого этапа, работа со шмуцтитулом</a:t>
          </a:r>
          <a:endParaRPr lang="ru-RU" sz="1900" kern="1200" dirty="0"/>
        </a:p>
      </dsp:txBody>
      <dsp:txXfrm>
        <a:off x="2928981" y="928645"/>
        <a:ext cx="2566972" cy="3636588"/>
      </dsp:txXfrm>
    </dsp:sp>
    <dsp:sp modelId="{D9EED454-A495-4116-A6BC-53B7DD5D1C56}">
      <dsp:nvSpPr>
        <dsp:cNvPr id="0" name=""/>
        <dsp:cNvSpPr/>
      </dsp:nvSpPr>
      <dsp:spPr>
        <a:xfrm>
          <a:off x="5855330" y="6766"/>
          <a:ext cx="2566972" cy="921878"/>
        </a:xfrm>
        <a:prstGeom prst="rect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2700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Виды деятельности обучающихся</a:t>
          </a:r>
          <a:endParaRPr lang="ru-RU" sz="1900" kern="1200" dirty="0"/>
        </a:p>
      </dsp:txBody>
      <dsp:txXfrm>
        <a:off x="5855330" y="6766"/>
        <a:ext cx="2566972" cy="921878"/>
      </dsp:txXfrm>
    </dsp:sp>
    <dsp:sp modelId="{4FB49FEB-EBDF-4EA8-9421-DDBF03839606}">
      <dsp:nvSpPr>
        <dsp:cNvPr id="0" name=""/>
        <dsp:cNvSpPr/>
      </dsp:nvSpPr>
      <dsp:spPr>
        <a:xfrm>
          <a:off x="5855330" y="928645"/>
          <a:ext cx="2566972" cy="3636588"/>
        </a:xfrm>
        <a:prstGeom prst="rect">
          <a:avLst/>
        </a:prstGeom>
        <a:solidFill>
          <a:schemeClr val="accent3">
            <a:tint val="40000"/>
            <a:alpha val="90000"/>
            <a:hueOff val="-17063690"/>
            <a:satOff val="19452"/>
            <a:lumOff val="132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17063690"/>
              <a:satOff val="19452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Формы работы в классе – групповая, парная, самостоятельная, формы работы на выезде при проведении экскурсии, в специально отведенном помещении и т.д. в соответствии с типом урока</a:t>
          </a:r>
          <a:endParaRPr lang="ru-RU" sz="1900" kern="1200" dirty="0"/>
        </a:p>
      </dsp:txBody>
      <dsp:txXfrm>
        <a:off x="5855330" y="928645"/>
        <a:ext cx="2566972" cy="36365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D23889-2042-4E9F-B0C7-4D7F9C19FC53}">
      <dsp:nvSpPr>
        <dsp:cNvPr id="0" name=""/>
        <dsp:cNvSpPr/>
      </dsp:nvSpPr>
      <dsp:spPr>
        <a:xfrm>
          <a:off x="0" y="17578"/>
          <a:ext cx="7772400" cy="96890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5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Дополнительный материал урока</a:t>
          </a:r>
          <a:endParaRPr lang="ru-RU" sz="2500" kern="1200" dirty="0"/>
        </a:p>
      </dsp:txBody>
      <dsp:txXfrm>
        <a:off x="0" y="17578"/>
        <a:ext cx="7772400" cy="968906"/>
      </dsp:txXfrm>
    </dsp:sp>
    <dsp:sp modelId="{40B77279-A3EE-47F5-BE55-7492B94F24E7}">
      <dsp:nvSpPr>
        <dsp:cNvPr id="0" name=""/>
        <dsp:cNvSpPr/>
      </dsp:nvSpPr>
      <dsp:spPr>
        <a:xfrm>
          <a:off x="0" y="986484"/>
          <a:ext cx="7772400" cy="60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1750" rIns="177800" bIns="3175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Интернет-ресурсы, материалы экскурсий, художественная литература, репродукции картин</a:t>
          </a:r>
          <a:endParaRPr lang="ru-RU" sz="2000" kern="1200" dirty="0"/>
        </a:p>
      </dsp:txBody>
      <dsp:txXfrm>
        <a:off x="0" y="986484"/>
        <a:ext cx="7772400" cy="608062"/>
      </dsp:txXfrm>
    </dsp:sp>
    <dsp:sp modelId="{8661E83C-92CD-4EAF-BB88-DD552CEC1C56}">
      <dsp:nvSpPr>
        <dsp:cNvPr id="0" name=""/>
        <dsp:cNvSpPr/>
      </dsp:nvSpPr>
      <dsp:spPr>
        <a:xfrm>
          <a:off x="0" y="1594546"/>
          <a:ext cx="7772400" cy="96890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5369458"/>
                <a:satOff val="-722"/>
                <a:lumOff val="7157"/>
                <a:alphaOff val="0"/>
                <a:shade val="22000"/>
                <a:satMod val="160000"/>
              </a:schemeClr>
              <a:schemeClr val="accent5">
                <a:hueOff val="5369458"/>
                <a:satOff val="-722"/>
                <a:lumOff val="7157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Диагностика достижений планируемых результатов</a:t>
          </a:r>
          <a:endParaRPr lang="ru-RU" sz="2500" kern="1200" dirty="0"/>
        </a:p>
      </dsp:txBody>
      <dsp:txXfrm>
        <a:off x="0" y="1594546"/>
        <a:ext cx="7772400" cy="968906"/>
      </dsp:txXfrm>
    </dsp:sp>
    <dsp:sp modelId="{104FAA7F-1955-4A08-93CE-217463A5106E}">
      <dsp:nvSpPr>
        <dsp:cNvPr id="0" name=""/>
        <dsp:cNvSpPr/>
      </dsp:nvSpPr>
      <dsp:spPr>
        <a:xfrm>
          <a:off x="0" y="2563453"/>
          <a:ext cx="7772400" cy="60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1750" rIns="177800" bIns="3175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Все виды диагностических заданий, тестовые, самостоятельные, контрольные, наблюдения, опыты</a:t>
          </a:r>
          <a:endParaRPr lang="ru-RU" sz="2000" kern="1200" dirty="0"/>
        </a:p>
      </dsp:txBody>
      <dsp:txXfrm>
        <a:off x="0" y="2563453"/>
        <a:ext cx="7772400" cy="608062"/>
      </dsp:txXfrm>
    </dsp:sp>
    <dsp:sp modelId="{191483AD-33C2-44E2-8F70-512A8C54116B}">
      <dsp:nvSpPr>
        <dsp:cNvPr id="0" name=""/>
        <dsp:cNvSpPr/>
      </dsp:nvSpPr>
      <dsp:spPr>
        <a:xfrm>
          <a:off x="0" y="3171515"/>
          <a:ext cx="7772400" cy="96890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10738916"/>
                <a:satOff val="-1444"/>
                <a:lumOff val="14313"/>
                <a:alphaOff val="0"/>
                <a:shade val="22000"/>
                <a:satMod val="160000"/>
              </a:schemeClr>
              <a:schemeClr val="accent5">
                <a:hueOff val="10738916"/>
                <a:satOff val="-1444"/>
                <a:lumOff val="14313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Самоанализ урока</a:t>
          </a:r>
          <a:endParaRPr lang="ru-RU" sz="2500" kern="1200" dirty="0"/>
        </a:p>
      </dsp:txBody>
      <dsp:txXfrm>
        <a:off x="0" y="3171515"/>
        <a:ext cx="7772400" cy="968906"/>
      </dsp:txXfrm>
    </dsp:sp>
    <dsp:sp modelId="{7B084359-D87E-49AA-937C-2357CAEEF241}">
      <dsp:nvSpPr>
        <dsp:cNvPr id="0" name=""/>
        <dsp:cNvSpPr/>
      </dsp:nvSpPr>
      <dsp:spPr>
        <a:xfrm>
          <a:off x="0" y="4140421"/>
          <a:ext cx="777240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1750" rIns="177800" bIns="3175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Достижения, проблемы, пути решения</a:t>
          </a:r>
          <a:endParaRPr lang="ru-RU" sz="2000" kern="1200" dirty="0"/>
        </a:p>
      </dsp:txBody>
      <dsp:txXfrm>
        <a:off x="0" y="4140421"/>
        <a:ext cx="7772400" cy="41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9546AE8-0AB2-42FD-9142-58622EFC64F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DC70BF6-5810-448F-8578-44A5CFC038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Технологическая карта урока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476672"/>
          <a:ext cx="8712968" cy="610132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80520"/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Мотивация познавательной деятельности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7726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dirty="0" smtClean="0"/>
                        <a:t> Предлагает</a:t>
                      </a:r>
                      <a:r>
                        <a:rPr lang="ru-RU" baseline="0" dirty="0" smtClean="0"/>
                        <a:t> рассмотреть обложку учебника по литературному чтению.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endParaRPr lang="ru-RU" baseline="0" dirty="0" smtClean="0"/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Докажите, что данная книга является учебником.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i="1" baseline="0" dirty="0" smtClean="0"/>
                        <a:t>(Если в классе много детей, испытывающих трудности в обучении, учитель предлагает варианты аргументов: «Самая толстая книга», «На ней написано «Литературное чтение», «На ней написано «1 класс»).</a:t>
                      </a:r>
                      <a:endParaRPr lang="ru-RU" i="0" baseline="0" dirty="0" smtClean="0"/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b="1" i="0" baseline="0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i="0" baseline="0" dirty="0" smtClean="0"/>
                        <a:t> Оценим правильность ваших ответов. На «волшебной лесенке» поставьте крестик на самом верху, если дали правильный ответ. Если не дали ни одного правильного ответа, то поставьте крестик в самом низу. Если один правильный ответ, то крестик должен стоять посередине.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dirty="0" smtClean="0"/>
                        <a:t> Рассматривают обложку, определяют по обложке, кто автор, как называется.</a:t>
                      </a:r>
                    </a:p>
                    <a:p>
                      <a:pPr marL="0" indent="265113" algn="just"/>
                      <a:r>
                        <a:rPr lang="ru-RU" dirty="0" smtClean="0"/>
                        <a:t>Высказывают аргументы в пользу того, </a:t>
                      </a:r>
                      <a:r>
                        <a:rPr lang="ru-RU" baseline="0" dirty="0" smtClean="0"/>
                        <a:t> что книга является учебником.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М </a:t>
                      </a:r>
                      <a:r>
                        <a:rPr lang="ru-RU" baseline="0" dirty="0" smtClean="0"/>
                        <a:t>Оценивают результат своей деятельности.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608072"/>
          <a:ext cx="8712968" cy="577325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80520"/>
                <a:gridCol w="4032448"/>
              </a:tblGrid>
              <a:tr h="38042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22056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Актуализация необходимых знаний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976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Предлагает</a:t>
                      </a:r>
                      <a:r>
                        <a:rPr lang="ru-RU" baseline="0" dirty="0" smtClean="0"/>
                        <a:t> учащимся высказать предположение, чему они будут учиться по этому учебнику (постановка учебной задачи), и записывает все высказывания на доске.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Высказывают свои предположения по поводу того чему будем учиться на уроке литературного чтения.</a:t>
                      </a:r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</a:txBody>
                  <a:tcPr/>
                </a:tc>
              </a:tr>
              <a:tr h="388344">
                <a:tc gridSpan="2">
                  <a:txBody>
                    <a:bodyPr/>
                    <a:lstStyle/>
                    <a:p>
                      <a:pPr marL="0" indent="265113" algn="ctr"/>
                      <a:r>
                        <a:rPr lang="ru-RU" b="1" baseline="0" dirty="0" smtClean="0"/>
                        <a:t>Организация познавательной деятельности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265113" algn="just"/>
                      <a:endParaRPr lang="ru-RU" baseline="0" dirty="0" smtClean="0"/>
                    </a:p>
                  </a:txBody>
                  <a:tcPr/>
                </a:tc>
              </a:tr>
              <a:tr h="152976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 </a:t>
                      </a:r>
                      <a:r>
                        <a:rPr lang="ru-RU" baseline="0" dirty="0" smtClean="0"/>
                        <a:t>Организует работу по учебнику с целью проверки высказанных предположений. Предлагает рассмотреть условные обозначения.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О чем рассказывают условные обозначения?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baseline="0" dirty="0" smtClean="0"/>
                        <a:t>(</a:t>
                      </a:r>
                      <a:r>
                        <a:rPr lang="ru-RU" i="1" baseline="0" dirty="0" smtClean="0"/>
                        <a:t>Можно на данном этапе вспомнить правила успешной работы в паре – не перебивать, договариваться, распределять роли).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baseline="0" dirty="0" smtClean="0"/>
                        <a:t> Рассматривают систему условных обозначений, находят знаковые символы, определяют смысл незнакомых условных обозначений.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608072"/>
          <a:ext cx="8712968" cy="579796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80520"/>
                <a:gridCol w="4032448"/>
              </a:tblGrid>
              <a:tr h="38042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88344">
                <a:tc gridSpan="2">
                  <a:txBody>
                    <a:bodyPr/>
                    <a:lstStyle/>
                    <a:p>
                      <a:pPr marL="0" indent="265113" algn="ctr"/>
                      <a:r>
                        <a:rPr lang="ru-RU" b="1" baseline="0" dirty="0" smtClean="0"/>
                        <a:t>Организация познавательной деятельности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265113" algn="just"/>
                      <a:endParaRPr lang="ru-RU" baseline="0" dirty="0" smtClean="0"/>
                    </a:p>
                  </a:txBody>
                  <a:tcPr/>
                </a:tc>
              </a:tr>
              <a:tr h="152976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 </a:t>
                      </a:r>
                      <a:r>
                        <a:rPr lang="ru-RU" baseline="0" dirty="0" smtClean="0"/>
                        <a:t>Предлагает учащимся рассмотреть содержание учебника.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Прочитайте названия разделов в содержании учебника. 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Какое название привлекло внимание? Предположите, о чем будем читать в разделе, укажите страницу, на которой будет представлен материал по данному разделу.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В каком разделе речь идет о животных? Прочитайте. Какие слова в названии помогли догадаться?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Как называется раздел, в котором будем читать сказки? 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Какие произведения, кроме сказок, будем читать еще?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Знаете ли вы загадки? Назовите.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Чему будет учить учебник?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baseline="0" dirty="0" smtClean="0"/>
                        <a:t> Читают названия разделов, высказывают предположения, о чем будут читать в этих разделах, находят страницу, на которой представлен этот раздел.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1209288"/>
          <a:ext cx="8712968" cy="308380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80520"/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Подведение итогов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7726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Предлагает</a:t>
                      </a:r>
                      <a:r>
                        <a:rPr lang="ru-RU" baseline="0" dirty="0" smtClean="0"/>
                        <a:t> посмотреть на записанные на доске высказывания и определить, чему же учит учебник по литературному чтению.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r>
                        <a:rPr lang="ru-RU" baseline="0" dirty="0" smtClean="0"/>
                        <a:t>Дает задание одному из учеников составить рассказ на тему «Чему учит учебник?»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Определяют, чему будет учить учебник.</a:t>
                      </a:r>
                    </a:p>
                    <a:p>
                      <a:pPr marL="0" indent="265113" algn="just"/>
                      <a:endParaRPr lang="ru-RU" dirty="0" smtClean="0"/>
                    </a:p>
                    <a:p>
                      <a:pPr marL="0" indent="265113" algn="just"/>
                      <a:endParaRPr lang="ru-RU" dirty="0" smtClean="0"/>
                    </a:p>
                    <a:p>
                      <a:pPr marL="0" indent="265113" algn="just"/>
                      <a:endParaRPr lang="ru-RU" dirty="0" smtClean="0"/>
                    </a:p>
                    <a:p>
                      <a:pPr marL="0" indent="265113" algn="just"/>
                      <a:r>
                        <a:rPr lang="ru-RU" dirty="0" smtClean="0"/>
                        <a:t>Ученик составляет рассказ. Все совместно оценивают его работу.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836712"/>
          <a:ext cx="8784975" cy="48605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28325"/>
                <a:gridCol w="2928325"/>
                <a:gridCol w="2928325"/>
              </a:tblGrid>
              <a:tr h="90010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Дополнительный</a:t>
                      </a:r>
                      <a:r>
                        <a:rPr lang="ru-RU" baseline="0" dirty="0" smtClean="0"/>
                        <a:t> материал: </a:t>
                      </a:r>
                      <a:r>
                        <a:rPr lang="ru-RU" b="0" baseline="0" dirty="0" smtClean="0"/>
                        <a:t>Правила совместной работы (работа в паре в группе).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0100">
                <a:tc gridSpan="3">
                  <a:txBody>
                    <a:bodyPr/>
                    <a:lstStyle/>
                    <a:p>
                      <a:r>
                        <a:rPr lang="ru-RU" b="1" dirty="0" smtClean="0"/>
                        <a:t>Диагностика достижений планируемых результатов: </a:t>
                      </a:r>
                    </a:p>
                    <a:p>
                      <a:pPr algn="just"/>
                      <a:r>
                        <a:rPr lang="ru-RU" b="0" dirty="0" smtClean="0"/>
                        <a:t>Приведите 2 аргумента в пользу того, что книга является учебником (для сильных учеников).</a:t>
                      </a:r>
                    </a:p>
                    <a:p>
                      <a:pPr algn="just"/>
                      <a:r>
                        <a:rPr lang="ru-RU" b="0" dirty="0" smtClean="0"/>
                        <a:t>Нарисуйте</a:t>
                      </a:r>
                      <a:r>
                        <a:rPr lang="ru-RU" b="0" baseline="0" dirty="0" smtClean="0"/>
                        <a:t> обложку своего учебника (для детей, испытывающих трудности).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0100">
                <a:tc gridSpan="3">
                  <a:txBody>
                    <a:bodyPr/>
                    <a:lstStyle/>
                    <a:p>
                      <a:pPr algn="just"/>
                      <a:r>
                        <a:rPr lang="ru-RU" b="1" dirty="0" smtClean="0"/>
                        <a:t>Дополнительные</a:t>
                      </a:r>
                      <a:r>
                        <a:rPr lang="ru-RU" b="1" baseline="0" dirty="0" smtClean="0"/>
                        <a:t> творческие задания: </a:t>
                      </a:r>
                      <a:r>
                        <a:rPr lang="ru-RU" b="0" baseline="0" dirty="0" smtClean="0"/>
                        <a:t>Дополните обложку учебника по литературному чтению (рисунки, подписи).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9472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Самоанализ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Достижения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Затруднения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Предложения</a:t>
                      </a:r>
                      <a:endParaRPr lang="ru-RU" dirty="0"/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Технологическая карта по литературному чтению в первом классе «Жили-были буквы» (7 часов)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50825" y="1268409"/>
          <a:ext cx="8642349" cy="47548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13063"/>
                <a:gridCol w="864096"/>
                <a:gridCol w="2088232"/>
                <a:gridCol w="2376958"/>
              </a:tblGrid>
              <a:tr h="360391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Тема: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="0" baseline="0" dirty="0" smtClean="0"/>
                        <a:t>Выставка книг по теме В. </a:t>
                      </a:r>
                      <a:r>
                        <a:rPr lang="ru-RU" b="0" baseline="0" dirty="0" err="1" smtClean="0"/>
                        <a:t>Данько</a:t>
                      </a:r>
                      <a:r>
                        <a:rPr lang="ru-RU" b="0" baseline="0" dirty="0" smtClean="0"/>
                        <a:t> «Загадочные буквы»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Тип: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="0" baseline="0" dirty="0" smtClean="0"/>
                        <a:t>Знакомство с новым материалом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  <a:tr h="888157">
                <a:tc gridSpan="4">
                  <a:txBody>
                    <a:bodyPr/>
                    <a:lstStyle/>
                    <a:p>
                      <a:r>
                        <a:rPr lang="ru-RU" b="1" dirty="0" smtClean="0"/>
                        <a:t>Задачи</a:t>
                      </a:r>
                      <a:r>
                        <a:rPr lang="ru-RU" dirty="0" smtClean="0"/>
                        <a:t>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Учить работать с книгой: называть книгу,</a:t>
                      </a:r>
                      <a:r>
                        <a:rPr lang="ru-RU" baseline="0" dirty="0" smtClean="0"/>
                        <a:t> определять тему книги;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/>
                        <a:t>Учить определять тему выставки книг, дополнять выставку книгами.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4367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Планируемые</a:t>
                      </a:r>
                      <a:r>
                        <a:rPr lang="ru-RU" b="1" baseline="0" dirty="0" smtClean="0"/>
                        <a:t> результаты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815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Предметные</a:t>
                      </a:r>
                      <a:r>
                        <a:rPr lang="ru-RU" dirty="0" smtClean="0"/>
                        <a:t>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Называть книгу (автор</a:t>
                      </a:r>
                      <a:r>
                        <a:rPr lang="ru-RU" baseline="0" dirty="0" smtClean="0"/>
                        <a:t> и название);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/>
                        <a:t> Определять тему читаемого произведения;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="0" baseline="0" dirty="0" smtClean="0"/>
                        <a:t>Дополнять выставку возможными книгами;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="0" dirty="0" smtClean="0"/>
                        <a:t> Читать стихотворение и отвечать на вопросы по содержанию</a:t>
                      </a:r>
                      <a:endParaRPr lang="ru-RU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b="1" dirty="0" err="1" smtClean="0"/>
                        <a:t>Метапредметные</a:t>
                      </a:r>
                      <a:r>
                        <a:rPr lang="ru-RU" dirty="0" smtClean="0"/>
                        <a:t>: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dirty="0" smtClean="0"/>
                        <a:t>Прогнозировать содержание</a:t>
                      </a:r>
                      <a:r>
                        <a:rPr lang="ru-RU" baseline="0" dirty="0" smtClean="0"/>
                        <a:t> раздела, книги;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="0" baseline="0" dirty="0" smtClean="0"/>
                        <a:t>Работать в паре, выполняя правила совместной работы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Личностные</a:t>
                      </a:r>
                      <a:r>
                        <a:rPr lang="ru-RU" dirty="0" smtClean="0"/>
                        <a:t>:</a:t>
                      </a:r>
                    </a:p>
                    <a:p>
                      <a:pPr algn="just"/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Проявлять интерес к чтению произведений о буквах (заучивать понравившиеся отрывки наизусть).</a:t>
                      </a:r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50131" y="1556792"/>
          <a:ext cx="8642349" cy="37490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13063"/>
                <a:gridCol w="864096"/>
                <a:gridCol w="2088232"/>
                <a:gridCol w="2376958"/>
              </a:tblGrid>
              <a:tr h="330615">
                <a:tc gridSpan="4">
                  <a:txBody>
                    <a:bodyPr/>
                    <a:lstStyle/>
                    <a:p>
                      <a:pPr algn="just"/>
                      <a:r>
                        <a:rPr lang="ru-RU" dirty="0" err="1" smtClean="0"/>
                        <a:t>Межпредметные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связи: </a:t>
                      </a:r>
                      <a:r>
                        <a:rPr lang="ru-RU" b="0" dirty="0" smtClean="0"/>
                        <a:t>Русский язык. Тема «Звуки</a:t>
                      </a:r>
                      <a:r>
                        <a:rPr lang="ru-RU" b="0" baseline="0" dirty="0" smtClean="0"/>
                        <a:t> и буквы».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8157">
                <a:tc gridSpan="4">
                  <a:txBody>
                    <a:bodyPr/>
                    <a:lstStyle/>
                    <a:p>
                      <a:r>
                        <a:rPr lang="ru-RU" b="1" dirty="0" smtClean="0"/>
                        <a:t>Ресурсы урока: </a:t>
                      </a:r>
                      <a:endParaRPr lang="ru-RU" b="1" dirty="0" smtClean="0"/>
                    </a:p>
                    <a:p>
                      <a:r>
                        <a:rPr lang="ru-RU" dirty="0" smtClean="0"/>
                        <a:t>Л.Ф</a:t>
                      </a:r>
                      <a:r>
                        <a:rPr lang="ru-RU" dirty="0" smtClean="0"/>
                        <a:t>. Климанова и др.</a:t>
                      </a:r>
                      <a:r>
                        <a:rPr lang="ru-RU" baseline="0" dirty="0" smtClean="0"/>
                        <a:t> Литературное чтение. 1 класс.</a:t>
                      </a:r>
                    </a:p>
                    <a:p>
                      <a:pPr algn="just"/>
                      <a:r>
                        <a:rPr lang="ru-RU" dirty="0" smtClean="0"/>
                        <a:t>Произведения о буквах:</a:t>
                      </a:r>
                    </a:p>
                    <a:p>
                      <a:pPr algn="just"/>
                      <a:r>
                        <a:rPr lang="ru-RU" b="0" dirty="0" smtClean="0"/>
                        <a:t>С. Маршак. Про все на свете;</a:t>
                      </a:r>
                    </a:p>
                    <a:p>
                      <a:pPr algn="just"/>
                      <a:r>
                        <a:rPr lang="ru-RU" b="0" dirty="0" smtClean="0"/>
                        <a:t>В. Берестов. Буквы-акробатки;</a:t>
                      </a:r>
                    </a:p>
                    <a:p>
                      <a:pPr algn="just"/>
                      <a:r>
                        <a:rPr lang="ru-RU" b="0" dirty="0" smtClean="0"/>
                        <a:t>Б. </a:t>
                      </a:r>
                      <a:r>
                        <a:rPr lang="ru-RU" b="0" dirty="0" err="1" smtClean="0"/>
                        <a:t>Заходер</a:t>
                      </a:r>
                      <a:r>
                        <a:rPr lang="ru-RU" b="0" dirty="0" smtClean="0"/>
                        <a:t>. Живая азбука;</a:t>
                      </a:r>
                    </a:p>
                    <a:p>
                      <a:pPr algn="just"/>
                      <a:r>
                        <a:rPr lang="ru-RU" b="0" dirty="0" smtClean="0"/>
                        <a:t>Б. </a:t>
                      </a:r>
                      <a:r>
                        <a:rPr lang="ru-RU" b="0" dirty="0" err="1" smtClean="0"/>
                        <a:t>Заходер</a:t>
                      </a:r>
                      <a:r>
                        <a:rPr lang="ru-RU" b="0" dirty="0" smtClean="0"/>
                        <a:t>. Мохнатая азбука;</a:t>
                      </a:r>
                    </a:p>
                    <a:p>
                      <a:pPr algn="just"/>
                      <a:r>
                        <a:rPr lang="ru-RU" b="0" dirty="0" smtClean="0"/>
                        <a:t>С.</a:t>
                      </a:r>
                      <a:r>
                        <a:rPr lang="ru-RU" b="0" baseline="0" dirty="0" smtClean="0"/>
                        <a:t> Михалков. Лесная академия;</a:t>
                      </a:r>
                    </a:p>
                    <a:p>
                      <a:pPr algn="just"/>
                      <a:r>
                        <a:rPr lang="ru-RU" b="0" baseline="0" dirty="0" smtClean="0"/>
                        <a:t>С. Маршак, А. </a:t>
                      </a:r>
                      <a:r>
                        <a:rPr lang="ru-RU" b="0" baseline="0" dirty="0" err="1" smtClean="0"/>
                        <a:t>Барто</a:t>
                      </a:r>
                      <a:r>
                        <a:rPr lang="ru-RU" b="0" baseline="0" dirty="0" smtClean="0"/>
                        <a:t>, Б. </a:t>
                      </a:r>
                      <a:r>
                        <a:rPr lang="ru-RU" b="0" baseline="0" dirty="0" err="1" smtClean="0"/>
                        <a:t>Заходер</a:t>
                      </a:r>
                      <a:r>
                        <a:rPr lang="ru-RU" b="0" baseline="0" dirty="0" smtClean="0"/>
                        <a:t>. Азбука в стихах и картинках;</a:t>
                      </a:r>
                    </a:p>
                    <a:p>
                      <a:pPr algn="just"/>
                      <a:r>
                        <a:rPr lang="ru-RU" b="0" baseline="0" dirty="0" smtClean="0"/>
                        <a:t>И. </a:t>
                      </a:r>
                      <a:r>
                        <a:rPr lang="ru-RU" b="0" baseline="0" dirty="0" err="1" smtClean="0"/>
                        <a:t>Токмакова</a:t>
                      </a:r>
                      <a:r>
                        <a:rPr lang="ru-RU" b="0" baseline="0" dirty="0" smtClean="0"/>
                        <a:t>. Аля, </a:t>
                      </a:r>
                      <a:r>
                        <a:rPr lang="ru-RU" b="0" baseline="0" dirty="0" err="1" smtClean="0"/>
                        <a:t>Кляксич</a:t>
                      </a:r>
                      <a:r>
                        <a:rPr lang="ru-RU" b="0" baseline="0" dirty="0" smtClean="0"/>
                        <a:t> и буква А;</a:t>
                      </a:r>
                    </a:p>
                    <a:p>
                      <a:pPr algn="just"/>
                      <a:r>
                        <a:rPr lang="ru-RU" b="0" baseline="0" dirty="0" smtClean="0"/>
                        <a:t>Г. Александрова. </a:t>
                      </a:r>
                      <a:r>
                        <a:rPr lang="ru-RU" b="0" baseline="0" dirty="0" err="1" smtClean="0"/>
                        <a:t>Домовенок</a:t>
                      </a:r>
                      <a:r>
                        <a:rPr lang="ru-RU" b="0" baseline="0" dirty="0" smtClean="0"/>
                        <a:t> Кузя и пропавшая азбука;</a:t>
                      </a:r>
                    </a:p>
                    <a:p>
                      <a:pPr algn="just"/>
                      <a:r>
                        <a:rPr lang="ru-RU" b="0" baseline="0" dirty="0" smtClean="0"/>
                        <a:t>А. Шибаев. Занимательная азбука.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476672"/>
          <a:ext cx="8712968" cy="582700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680520"/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Мотивация познавательной деятельности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7726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dirty="0" smtClean="0"/>
                        <a:t> Предлагает</a:t>
                      </a:r>
                      <a:r>
                        <a:rPr lang="ru-RU" baseline="0" dirty="0" smtClean="0"/>
                        <a:t> открыть с. 3 учебника и прочитать название раздела.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endParaRPr lang="ru-RU" baseline="0" dirty="0" smtClean="0"/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Какие известные вам произведения начинаются так же, как название раздела? Приведите примеры.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Предположите, о чем будем читать произведения в этом разделе? 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endParaRPr lang="ru-RU" baseline="0" dirty="0" smtClean="0"/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baseline="0" dirty="0" smtClean="0"/>
                        <a:t>Предлагает прочитать содержание шмуцтитула. (</a:t>
                      </a:r>
                      <a:r>
                        <a:rPr lang="ru-RU" i="1" baseline="0" dirty="0" smtClean="0"/>
                        <a:t>Если  учащиеся испытывают трудности в обучении, то учитель читает и комментирует содержание раздела)</a:t>
                      </a:r>
                      <a:r>
                        <a:rPr lang="ru-RU" i="0" baseline="0" dirty="0" smtClean="0"/>
                        <a:t>.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i="0" baseline="0" dirty="0" smtClean="0"/>
                        <a:t>- </a:t>
                      </a:r>
                      <a:r>
                        <a:rPr lang="ru-RU" b="1" i="0" baseline="0" dirty="0" smtClean="0">
                          <a:solidFill>
                            <a:srgbClr val="0033CC"/>
                          </a:solidFill>
                        </a:rPr>
                        <a:t>Сможем ли мы теперь сказать точно, что будем читать произведения о буквах, необыкновенных (волшебных) буквах?</a:t>
                      </a:r>
                      <a:endParaRPr lang="ru-RU" b="1" i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dirty="0" smtClean="0"/>
                        <a:t> Читают</a:t>
                      </a:r>
                      <a:r>
                        <a:rPr lang="ru-RU" baseline="0" dirty="0" smtClean="0"/>
                        <a:t> название раздела «Жили-были буквы». Вспоминают начало известных сказок: например, «Жили-были старик со старухой у самого синего моря…» (А. Пушкин  «Сказка о рыбаке и рыбке») и т.д.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r>
                        <a:rPr lang="ru-RU" baseline="0" dirty="0" smtClean="0"/>
                        <a:t>Высказывают предположения, что в этом разделе будут читать произведения о волшебных буквах.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404664"/>
          <a:ext cx="8712968" cy="635450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040560"/>
                <a:gridCol w="3672408"/>
              </a:tblGrid>
              <a:tr h="3804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28026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Актуализация необходимых знаний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112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sz="1600" dirty="0" smtClean="0"/>
                        <a:t> Организует</a:t>
                      </a:r>
                      <a:r>
                        <a:rPr lang="ru-RU" sz="1600" baseline="0" dirty="0" smtClean="0"/>
                        <a:t> работу в паре.</a:t>
                      </a:r>
                    </a:p>
                    <a:p>
                      <a:pPr marL="0" indent="265113" algn="just"/>
                      <a:r>
                        <a:rPr lang="ru-RU" sz="1600" baseline="0" dirty="0" smtClean="0"/>
                        <a:t>- </a:t>
                      </a:r>
                      <a:r>
                        <a:rPr lang="ru-RU" sz="1600" b="1" baseline="0" dirty="0" smtClean="0">
                          <a:solidFill>
                            <a:srgbClr val="0033CC"/>
                          </a:solidFill>
                        </a:rPr>
                        <a:t>Прочитайте обращение авторов по ролям. Помогло ли вам содержание обращения определиться, о чем будем читать в этом разделе?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sz="1600" dirty="0" smtClean="0"/>
                        <a:t> Читают</a:t>
                      </a:r>
                      <a:r>
                        <a:rPr lang="ru-RU" sz="1600" baseline="0" dirty="0" smtClean="0"/>
                        <a:t> обращение автора по ролям.</a:t>
                      </a:r>
                    </a:p>
                    <a:p>
                      <a:pPr marL="0" indent="265113" algn="just"/>
                      <a:endParaRPr lang="ru-RU" sz="1600" baseline="0" dirty="0" smtClean="0"/>
                    </a:p>
                  </a:txBody>
                  <a:tcPr/>
                </a:tc>
              </a:tr>
              <a:tr h="290528">
                <a:tc gridSpan="2">
                  <a:txBody>
                    <a:bodyPr/>
                    <a:lstStyle/>
                    <a:p>
                      <a:pPr marL="0" indent="265113" algn="ctr"/>
                      <a:r>
                        <a:rPr lang="ru-RU" sz="1600" b="1" baseline="0" dirty="0" smtClean="0"/>
                        <a:t>Организация познавательной деятельности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976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</a:rPr>
                        <a:t>П </a:t>
                      </a:r>
                      <a:r>
                        <a:rPr lang="ru-RU" sz="1600" baseline="0" dirty="0" smtClean="0"/>
                        <a:t>Обращает внимание учащихся на выставку книг на с. 4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sz="1600" b="1" baseline="0" dirty="0" smtClean="0">
                          <a:solidFill>
                            <a:srgbClr val="0033CC"/>
                          </a:solidFill>
                        </a:rPr>
                        <a:t>Рассмотрите книги на выставке.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Как называются книги? Кто их автор? О чем эти книги? Назовите книги, которые рассказывают о буквах. Как называют буквы В. Берестов, Б. </a:t>
                      </a:r>
                      <a:r>
                        <a:rPr lang="ru-RU" sz="1600" b="1" i="0" baseline="0" dirty="0" err="1" smtClean="0">
                          <a:solidFill>
                            <a:srgbClr val="0033CC"/>
                          </a:solidFill>
                        </a:rPr>
                        <a:t>Заходер</a:t>
                      </a: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? О чем рассказывает книга Маршака?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0" i="0" baseline="0" dirty="0" smtClean="0"/>
                        <a:t>Обращает внимание на выставку книг у доски. (Там представлены те книги, которые есть в школьной библиотеке, в домашней библиотеке учителя).  Эту часть урока можно провести в школьной библиотеке.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0" i="0" baseline="0" dirty="0" smtClean="0"/>
                        <a:t>- </a:t>
                      </a: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Рассмотрите внимательно книги. Какими книгами можно дополнить выставку книг в учебнике?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sz="1600" baseline="0" dirty="0" smtClean="0"/>
                        <a:t> Рассматривают выставку книг на с. 4, называют книги, определяют темы. Отвечают на вопросы учителя.</a:t>
                      </a:r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r>
                        <a:rPr lang="ru-RU" sz="1600" baseline="0" dirty="0" smtClean="0"/>
                        <a:t>Если урок продолжается в библиотеке, то учащиеся вспоминают правила поведения в библиотеке. Высказывают предположения, какими книгами можно дополнить выставку. Например, В. </a:t>
                      </a:r>
                      <a:r>
                        <a:rPr lang="ru-RU" sz="1600" baseline="0" dirty="0" err="1" smtClean="0"/>
                        <a:t>Заходер</a:t>
                      </a:r>
                      <a:r>
                        <a:rPr lang="ru-RU" sz="1600" baseline="0" dirty="0" smtClean="0"/>
                        <a:t> «Мохнатая азбука».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525552"/>
          <a:ext cx="8712968" cy="592778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040560"/>
                <a:gridCol w="3672408"/>
              </a:tblGrid>
              <a:tr h="3804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290528">
                <a:tc gridSpan="2">
                  <a:txBody>
                    <a:bodyPr/>
                    <a:lstStyle/>
                    <a:p>
                      <a:pPr marL="0" indent="265113" algn="ctr"/>
                      <a:r>
                        <a:rPr lang="ru-RU" sz="1600" b="1" baseline="0" dirty="0" smtClean="0"/>
                        <a:t>Организация познавательной деятельности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9768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</a:rPr>
                        <a:t>М </a:t>
                      </a:r>
                      <a:r>
                        <a:rPr lang="ru-RU" sz="1600" baseline="0" dirty="0" smtClean="0"/>
                        <a:t>Предлагает рассмотреть  произведения, представленные в разделе «Жили-были буквы» учебника (с.5-28).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sz="1600" b="1" baseline="0" dirty="0" smtClean="0">
                          <a:solidFill>
                            <a:srgbClr val="0033CC"/>
                          </a:solidFill>
                        </a:rPr>
                        <a:t>О чем рассказывается в этих произведениях? Сделайте вывод: о чем будем читать произведения в этом разделе?</a:t>
                      </a:r>
                      <a:endParaRPr lang="ru-RU" sz="1600" b="1" i="0" baseline="0" dirty="0" smtClean="0">
                        <a:solidFill>
                          <a:srgbClr val="0033CC"/>
                        </a:solidFill>
                      </a:endParaRP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0" i="0" baseline="0" dirty="0" smtClean="0"/>
                        <a:t>Предлагает учащимся выбрать одну из книг и читает ее.</a:t>
                      </a:r>
                    </a:p>
                    <a:p>
                      <a:pPr marL="0" indent="265113" algn="just">
                        <a:buFontTx/>
                        <a:buChar char="-"/>
                      </a:pP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О чем высказывается в этой книге? Соотнесите иллюстрацию в книге с текстом произведения. Расскажите, что вы видите на рисунке. Как это описывает автор в тексте?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1" i="0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 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Читает стихотворение В. </a:t>
                      </a:r>
                      <a:r>
                        <a:rPr lang="ru-RU" sz="1600" b="0" i="0" baseline="0" dirty="0" err="1" smtClean="0">
                          <a:solidFill>
                            <a:schemeClr val="tx1"/>
                          </a:solidFill>
                        </a:rPr>
                        <a:t>Данько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 «Загадочные буквы»», а учащиеся, ориентируясь на рисунки, называют буквы.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Можно предложить учащимся прочитать произведение самостоятельно, если у детей сформирован  навык чтения.</a:t>
                      </a:r>
                    </a:p>
                    <a:p>
                      <a:pPr marL="0" indent="265113" algn="just">
                        <a:buFontTx/>
                        <a:buNone/>
                      </a:pPr>
                      <a:r>
                        <a:rPr lang="ru-RU" sz="1600" b="1" i="0" baseline="0" dirty="0" smtClean="0">
                          <a:solidFill>
                            <a:srgbClr val="0033CC"/>
                          </a:solidFill>
                        </a:rPr>
                        <a:t>- Почему автор называет буквы «загадочными»? Назовите «веселые», «вкусные», «сладкие», «зубастые» буквы.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r>
                        <a:rPr lang="ru-RU" sz="1600" baseline="0" dirty="0" smtClean="0"/>
                        <a:t> Листают страницы учебника и называют произведения, включенные в книгу; делают предположения, о чем рассказывается в этих книгах.</a:t>
                      </a:r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r>
                        <a:rPr lang="ru-RU" sz="1600" baseline="0" dirty="0" smtClean="0"/>
                        <a:t>Слушают чтение  учителя, рассказывают, о чем пишет автор книги, рассматривают иллюстрации, соотносят их с текстом произведения.</a:t>
                      </a:r>
                    </a:p>
                    <a:p>
                      <a:pPr marL="0" indent="265113" algn="just"/>
                      <a:endParaRPr lang="ru-RU" sz="1600" baseline="0" dirty="0" smtClean="0"/>
                    </a:p>
                    <a:p>
                      <a:pPr marL="0" indent="265113" algn="just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sz="1600" baseline="0" dirty="0" smtClean="0"/>
                        <a:t> Слушают или читают стихотворение самостоятельно; объясняют  смысл названия; находят в тексте стихотворения 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«веселые», «вкусные», «сладкие», «зубастые» буквы.</a:t>
                      </a:r>
                      <a:endParaRPr lang="ru-RU" sz="1600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технологической карты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 lnSpcReduction="10000"/>
          </a:bodyPr>
          <a:lstStyle/>
          <a:p>
            <a:pPr marL="0" indent="354013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«Технологическая карта»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660066"/>
                </a:solidFill>
              </a:rPr>
              <a:t>новый вид методической продукции, обеспечивающей учителю эффективное и качественное освоение нового учебного курса путем перехода от планирования урока к проектированию учебного процесса по темам.</a:t>
            </a:r>
          </a:p>
          <a:p>
            <a:pPr marL="0" indent="354013" algn="just">
              <a:buNone/>
            </a:pPr>
            <a:endParaRPr lang="ru-RU" i="1" dirty="0" smtClean="0"/>
          </a:p>
          <a:p>
            <a:pPr marL="0" indent="354013" algn="just">
              <a:buNone/>
            </a:pPr>
            <a:r>
              <a:rPr lang="ru-RU" i="1" dirty="0" smtClean="0">
                <a:solidFill>
                  <a:srgbClr val="0070C0"/>
                </a:solidFill>
              </a:rPr>
              <a:t>В технологической карте дается фиксированный формат описания технологического процесса обучения на конкретном уроке, в определенной структуре, в заданной последовательности.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280920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урока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1209288"/>
          <a:ext cx="8712968" cy="3906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680520"/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учителя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деятельности ученика</a:t>
                      </a:r>
                      <a:endParaRPr lang="ru-RU" sz="1600" b="1" dirty="0"/>
                    </a:p>
                  </a:txBody>
                  <a:tcPr/>
                </a:tc>
              </a:tr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Подведение итогов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7726"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Предлагает</a:t>
                      </a:r>
                      <a:r>
                        <a:rPr lang="ru-RU" baseline="0" dirty="0" smtClean="0"/>
                        <a:t> вспомнить, какие предположения высказывали учащиеся в начале урока.</a:t>
                      </a:r>
                    </a:p>
                    <a:p>
                      <a:pPr marL="0" indent="265113" algn="just"/>
                      <a:r>
                        <a:rPr lang="ru-RU" b="1" baseline="0" dirty="0" smtClean="0">
                          <a:solidFill>
                            <a:srgbClr val="0033CC"/>
                          </a:solidFill>
                        </a:rPr>
                        <a:t>- Оправдались ли эти предположения? О каких буквах читали? Какими мы их представляли?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r>
                        <a:rPr lang="ru-RU" baseline="0" dirty="0" smtClean="0"/>
                        <a:t>Обратитесь к шмуцтитулу. Перечитайте с. 4. Подведите итог: что мы сегодня на уроке смогли выполнить из перечисленного.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ru-RU" dirty="0" smtClean="0"/>
                        <a:t>Подводят</a:t>
                      </a:r>
                      <a:r>
                        <a:rPr lang="ru-RU" baseline="0" dirty="0" smtClean="0"/>
                        <a:t> итог урока на основе высказанных ранее предположений.</a:t>
                      </a:r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endParaRPr lang="ru-RU" baseline="0" dirty="0" smtClean="0"/>
                    </a:p>
                    <a:p>
                      <a:pPr marL="0" indent="265113" algn="just"/>
                      <a:r>
                        <a:rPr lang="ru-RU" baseline="0" dirty="0" smtClean="0"/>
                        <a:t>Определяют на с.4, чему научились сегодня на уроке, и зачитывают высказывания.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836712"/>
          <a:ext cx="8784975" cy="48605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28325"/>
                <a:gridCol w="2928325"/>
                <a:gridCol w="2928325"/>
              </a:tblGrid>
              <a:tr h="90010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Дополнительный</a:t>
                      </a:r>
                      <a:r>
                        <a:rPr lang="ru-RU" baseline="0" dirty="0" smtClean="0"/>
                        <a:t> материал:</a:t>
                      </a:r>
                      <a:r>
                        <a:rPr lang="ru-RU" b="0" baseline="0" dirty="0" smtClean="0"/>
                        <a:t> Можно использовать на уроке содержание других произведений о буквах. Для совершенствования и развития навыка чтения рекомендуется проводить речевую разминку ( с.22,23 – для хорошо читающих детей, с .24, 25 – для детей,  испытывающих трудности при чтении).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0100">
                <a:tc gridSpan="3">
                  <a:txBody>
                    <a:bodyPr/>
                    <a:lstStyle/>
                    <a:p>
                      <a:r>
                        <a:rPr lang="ru-RU" b="1" dirty="0" smtClean="0"/>
                        <a:t>Диагностика достижений планируемых результатов: </a:t>
                      </a:r>
                    </a:p>
                    <a:p>
                      <a:pPr algn="just"/>
                      <a:r>
                        <a:rPr lang="ru-RU" dirty="0" smtClean="0"/>
                        <a:t>Найдите в домашней библиотеке книгу, в которой рассказывается о буквах.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0100">
                <a:tc gridSpan="3">
                  <a:txBody>
                    <a:bodyPr/>
                    <a:lstStyle/>
                    <a:p>
                      <a:pPr algn="just"/>
                      <a:r>
                        <a:rPr lang="ru-RU" b="1" dirty="0" smtClean="0"/>
                        <a:t>Дополнительные</a:t>
                      </a:r>
                      <a:r>
                        <a:rPr lang="ru-RU" b="1" baseline="0" dirty="0" smtClean="0"/>
                        <a:t> творческие задания: </a:t>
                      </a:r>
                      <a:r>
                        <a:rPr lang="ru-RU" b="0" baseline="0" dirty="0" smtClean="0"/>
                        <a:t>Нарисуйте необычную (волшебную</a:t>
                      </a:r>
                      <a:r>
                        <a:rPr lang="ru-RU" b="0" baseline="0" smtClean="0"/>
                        <a:t>) букву.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9472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Самоанализ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/>
                        <a:t>Достижения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/>
                        <a:t>Затруднения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/>
                        <a:t>Предложения</a:t>
                      </a:r>
                      <a:endParaRPr lang="ru-RU" b="1" dirty="0"/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технологической карты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66"/>
                </a:solidFill>
              </a:rPr>
              <a:t>Обозначены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тип урока;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тема изучаемого урока.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660066"/>
                </a:solidFill>
              </a:rPr>
              <a:t>Введены условные обозначения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0070C0"/>
                </a:solidFill>
              </a:rPr>
              <a:t> – предметные результаты;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М-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метапредметные</a:t>
            </a:r>
            <a:r>
              <a:rPr lang="ru-RU" dirty="0" smtClean="0">
                <a:solidFill>
                  <a:srgbClr val="0070C0"/>
                </a:solidFill>
              </a:rPr>
              <a:t> результаты;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Л</a:t>
            </a:r>
            <a:r>
              <a:rPr lang="ru-RU" dirty="0" smtClean="0">
                <a:solidFill>
                  <a:srgbClr val="0070C0"/>
                </a:solidFill>
              </a:rPr>
              <a:t> – личностные результаты.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технологической карте определены: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Задачи урока по изучаемому предмету в полном соответствии с ФГОС конкретной ступени обучения;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Планируемые результаты (личностные (Л),  </a:t>
            </a:r>
            <a:r>
              <a:rPr lang="ru-RU" b="1" dirty="0" err="1" smtClean="0">
                <a:solidFill>
                  <a:srgbClr val="0070C0"/>
                </a:solidFill>
              </a:rPr>
              <a:t>метапредметные</a:t>
            </a:r>
            <a:r>
              <a:rPr lang="ru-RU" b="1" dirty="0" smtClean="0">
                <a:solidFill>
                  <a:srgbClr val="0070C0"/>
                </a:solidFill>
              </a:rPr>
              <a:t> (М), предметные (П);</a:t>
            </a:r>
          </a:p>
          <a:p>
            <a:pPr algn="just"/>
            <a:r>
              <a:rPr lang="ru-RU" b="1" dirty="0" err="1" smtClean="0">
                <a:solidFill>
                  <a:srgbClr val="0070C0"/>
                </a:solidFill>
              </a:rPr>
              <a:t>Межпредметные</a:t>
            </a:r>
            <a:r>
              <a:rPr lang="ru-RU" b="1" dirty="0" smtClean="0">
                <a:solidFill>
                  <a:srgbClr val="0070C0"/>
                </a:solidFill>
              </a:rPr>
              <a:t> связи с конкретным описанием указанных учебных предметов и используемого материала;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Основные ресурсы урока (УМК, интернет-ресурсы «ИП»), относящиеся к конкретной ступени обучения, наглядный, дидактический и другие материалы;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Содержание изучаемой темы (ведущие идеи, основные понятия);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Организация пространства (назначение, формы работы).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Представлена технология проведения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95536" y="1447800"/>
          <a:ext cx="8424936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включает и…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Цели использования учителем технологической карты: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9335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Осознать алгоритм работы урока от введения материала до конечного результата;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Увидеть уровень раскрытия понятий на уроке и соотнести его с изучаемым материалом;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Увидеть воспитательные возможности урока;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Определить возможность реализации </a:t>
            </a:r>
            <a:r>
              <a:rPr lang="ru-RU" b="1" i="1" dirty="0" err="1" smtClean="0">
                <a:solidFill>
                  <a:srgbClr val="0070C0"/>
                </a:solidFill>
              </a:rPr>
              <a:t>межпредметных</a:t>
            </a:r>
            <a:r>
              <a:rPr lang="ru-RU" b="1" i="1" dirty="0" smtClean="0">
                <a:solidFill>
                  <a:srgbClr val="0070C0"/>
                </a:solidFill>
              </a:rPr>
              <a:t> связей;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Определить виды УУД, которые формируются на изучаемом материале;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Соотнести результат с целью обучения.</a:t>
            </a:r>
          </a:p>
          <a:p>
            <a:pPr algn="just">
              <a:buNone/>
            </a:pPr>
            <a:endParaRPr lang="ru-RU" b="1" i="1" dirty="0" smtClean="0">
              <a:solidFill>
                <a:srgbClr val="0070C0"/>
              </a:solidFill>
            </a:endParaRPr>
          </a:p>
          <a:p>
            <a:pPr marL="0" indent="354013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 использовании технологической карты поурочное планирование </a:t>
            </a:r>
            <a:r>
              <a:rPr lang="ru-RU" b="1" u="sng" dirty="0" smtClean="0">
                <a:solidFill>
                  <a:srgbClr val="FF0000"/>
                </a:solidFill>
              </a:rPr>
              <a:t>не</a:t>
            </a:r>
            <a:r>
              <a:rPr lang="ru-RU" b="1" dirty="0" smtClean="0">
                <a:solidFill>
                  <a:srgbClr val="FF0000"/>
                </a:solidFill>
              </a:rPr>
              <a:t> понадобится.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позволит вам: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447800"/>
            <a:ext cx="8964488" cy="5005536"/>
          </a:xfrm>
        </p:spPr>
        <p:txBody>
          <a:bodyPr>
            <a:normAutofit fontScale="92500" lnSpcReduction="20000"/>
          </a:bodyPr>
          <a:lstStyle/>
          <a:p>
            <a:pPr marL="0" indent="354013"/>
            <a:r>
              <a:rPr lang="ru-RU" b="1" dirty="0" smtClean="0">
                <a:solidFill>
                  <a:srgbClr val="00B0F0"/>
                </a:solidFill>
              </a:rPr>
              <a:t>Реализовать стандарт образования;</a:t>
            </a:r>
          </a:p>
          <a:p>
            <a:pPr marL="0" indent="354013"/>
            <a:r>
              <a:rPr lang="ru-RU" b="1" dirty="0" smtClean="0">
                <a:solidFill>
                  <a:srgbClr val="00B0F0"/>
                </a:solidFill>
              </a:rPr>
              <a:t>Понять и в системе применить введенные термины по формированию у учащихся УУД;</a:t>
            </a:r>
          </a:p>
          <a:p>
            <a:pPr marL="0" indent="354013"/>
            <a:r>
              <a:rPr lang="ru-RU" b="1" dirty="0" smtClean="0">
                <a:solidFill>
                  <a:srgbClr val="00B0F0"/>
                </a:solidFill>
              </a:rPr>
              <a:t>Сформировать целостную картину мира за счет реального использования </a:t>
            </a:r>
            <a:r>
              <a:rPr lang="ru-RU" b="1" dirty="0" err="1" smtClean="0">
                <a:solidFill>
                  <a:srgbClr val="00B0F0"/>
                </a:solidFill>
              </a:rPr>
              <a:t>межпредметных</a:t>
            </a:r>
            <a:r>
              <a:rPr lang="ru-RU" b="1" dirty="0" smtClean="0">
                <a:solidFill>
                  <a:srgbClr val="00B0F0"/>
                </a:solidFill>
              </a:rPr>
              <a:t> связей;</a:t>
            </a:r>
          </a:p>
          <a:p>
            <a:pPr marL="0" indent="354013"/>
            <a:r>
              <a:rPr lang="ru-RU" b="1" dirty="0" smtClean="0">
                <a:solidFill>
                  <a:srgbClr val="00B0F0"/>
                </a:solidFill>
              </a:rPr>
              <a:t>Полностью использовать воспитательный потенциал УМК;</a:t>
            </a:r>
          </a:p>
          <a:p>
            <a:pPr marL="0" indent="354013" algn="just"/>
            <a:r>
              <a:rPr lang="ru-RU" b="1" dirty="0" smtClean="0">
                <a:solidFill>
                  <a:srgbClr val="00B0F0"/>
                </a:solidFill>
              </a:rPr>
              <a:t>Определить региональный и школьный материал, основываясь на материале УМК «Перспектива»;</a:t>
            </a:r>
          </a:p>
          <a:p>
            <a:pPr marL="0" indent="354013" algn="just"/>
            <a:r>
              <a:rPr lang="ru-RU" b="1" dirty="0" smtClean="0">
                <a:solidFill>
                  <a:srgbClr val="00B0F0"/>
                </a:solidFill>
              </a:rPr>
              <a:t>Реализовать свой творческий потенциал (педагог освобождается от рутинной непродуктивной работы по подготовке к урокам);</a:t>
            </a:r>
          </a:p>
          <a:p>
            <a:pPr marL="0" indent="354013" algn="just"/>
            <a:r>
              <a:rPr lang="ru-RU" b="1" dirty="0" smtClean="0">
                <a:solidFill>
                  <a:srgbClr val="00B0F0"/>
                </a:solidFill>
              </a:rPr>
              <a:t>Индивидуализировать и дифференцировать учебный процесс.</a:t>
            </a:r>
            <a:endParaRPr lang="ru-R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Технологическая карта вводного урока по литературному чтению в первом классе (1 ч)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50825" y="1268409"/>
          <a:ext cx="8642349" cy="5486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13063"/>
                <a:gridCol w="864096"/>
                <a:gridCol w="2376264"/>
                <a:gridCol w="2088926"/>
              </a:tblGrid>
              <a:tr h="360391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Тема: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="0" baseline="0" dirty="0" smtClean="0"/>
                        <a:t>Знакомство с учебником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b="1" dirty="0" smtClean="0"/>
                        <a:t>Тип: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0" baseline="0" dirty="0" smtClean="0"/>
                        <a:t>Знакомство с новым материалом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  <a:tr h="888157">
                <a:tc gridSpan="4">
                  <a:txBody>
                    <a:bodyPr/>
                    <a:lstStyle/>
                    <a:p>
                      <a:r>
                        <a:rPr lang="ru-RU" b="1" dirty="0" smtClean="0"/>
                        <a:t>Задачи:</a:t>
                      </a:r>
                      <a:endParaRPr lang="ru-RU" b="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/>
                        <a:t>Учить ориентироваться в учебнике;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/>
                        <a:t>На основе условных обозначений планировать содержание урока.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4367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Планируемые</a:t>
                      </a:r>
                      <a:r>
                        <a:rPr lang="ru-RU" b="1" baseline="0" dirty="0" smtClean="0"/>
                        <a:t> результаты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815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Предметные: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/>
                        <a:t>Ориентироваться</a:t>
                      </a:r>
                      <a:r>
                        <a:rPr lang="ru-RU" b="0" baseline="0" dirty="0" smtClean="0"/>
                        <a:t> в содержании учебника;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/>
                        <a:t>Находить нужную главу в содержании;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/>
                        <a:t> Использовать систему условных обозначений для планирования урока, определения этапа урока</a:t>
                      </a:r>
                      <a:endParaRPr lang="ru-RU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b="1" dirty="0" err="1" smtClean="0"/>
                        <a:t>Метапредметные</a:t>
                      </a:r>
                      <a:r>
                        <a:rPr lang="ru-RU" b="1" dirty="0" smtClean="0"/>
                        <a:t>: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="0" dirty="0" smtClean="0"/>
                        <a:t>Представлять книгу на основе информации на обложке (автор, название);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="0" dirty="0" smtClean="0"/>
                        <a:t> Оценивать свою деятельность на уроке на</a:t>
                      </a:r>
                      <a:r>
                        <a:rPr lang="ru-RU" b="0" baseline="0" dirty="0" smtClean="0"/>
                        <a:t> основе образца и совместно составленных критериев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Личностные:</a:t>
                      </a:r>
                    </a:p>
                    <a:p>
                      <a:pPr algn="just"/>
                      <a:r>
                        <a:rPr lang="ru-RU" b="0" dirty="0" smtClean="0"/>
                        <a:t>-</a:t>
                      </a:r>
                      <a:r>
                        <a:rPr lang="ru-RU" b="0" baseline="0" dirty="0" smtClean="0"/>
                        <a:t> Проявлять интерес к учебнику литературного чтения (какие произведения и кто их автор).</a:t>
                      </a:r>
                      <a:endParaRPr lang="ru-RU" b="0" dirty="0"/>
                    </a:p>
                  </a:txBody>
                  <a:tcPr/>
                </a:tc>
              </a:tr>
              <a:tr h="330615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err="1" smtClean="0"/>
                        <a:t>Межпредметные</a:t>
                      </a:r>
                      <a:r>
                        <a:rPr lang="ru-RU" b="1" dirty="0" smtClean="0"/>
                        <a:t> связи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8157">
                <a:tc gridSpan="4">
                  <a:txBody>
                    <a:bodyPr/>
                    <a:lstStyle/>
                    <a:p>
                      <a:r>
                        <a:rPr lang="ru-RU" b="1" dirty="0" smtClean="0"/>
                        <a:t>Ресурсы урока:</a:t>
                      </a:r>
                      <a:r>
                        <a:rPr lang="ru-RU" b="0" dirty="0" smtClean="0"/>
                        <a:t> Л.Ф. Климанова и др.</a:t>
                      </a:r>
                      <a:r>
                        <a:rPr lang="ru-RU" b="0" baseline="0" dirty="0" smtClean="0"/>
                        <a:t> Литературное чтение. 1 класс.</a:t>
                      </a:r>
                    </a:p>
                    <a:p>
                      <a:pPr algn="just"/>
                      <a:r>
                        <a:rPr lang="ru-RU" b="0" dirty="0" smtClean="0"/>
                        <a:t>М.В.</a:t>
                      </a:r>
                      <a:r>
                        <a:rPr lang="ru-RU" b="0" baseline="0" dirty="0" smtClean="0"/>
                        <a:t> </a:t>
                      </a:r>
                      <a:r>
                        <a:rPr lang="ru-RU" b="0" baseline="0" dirty="0" err="1" smtClean="0"/>
                        <a:t>Бойкина</a:t>
                      </a:r>
                      <a:r>
                        <a:rPr lang="ru-RU" b="0" baseline="0" dirty="0" smtClean="0"/>
                        <a:t> и др. Рабочая тетрадь. 1 класс. (Если есть Рабочая тетрадь: на вводном уроке знакомимся с Рабочей тетрадью)</a:t>
                      </a:r>
                      <a:endParaRPr lang="ru-RU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139</TotalTime>
  <Words>2055</Words>
  <Application>Microsoft Office PowerPoint</Application>
  <PresentationFormat>Экран (4:3)</PresentationFormat>
  <Paragraphs>238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Справедливость</vt:lpstr>
      <vt:lpstr>Технологическая карта урока</vt:lpstr>
      <vt:lpstr>Понятие технологической карты</vt:lpstr>
      <vt:lpstr>Структура технологической карты</vt:lpstr>
      <vt:lpstr>В технологической карте определены:</vt:lpstr>
      <vt:lpstr>Представлена технология проведения</vt:lpstr>
      <vt:lpstr>Технологическая карта включает и…</vt:lpstr>
      <vt:lpstr>Цели использования учителем технологической карты:</vt:lpstr>
      <vt:lpstr>Технологическая карта позволит вам:</vt:lpstr>
      <vt:lpstr>Технологическая карта вводного урока по литературному чтению в первом классе (1 ч)</vt:lpstr>
      <vt:lpstr>Ход урока</vt:lpstr>
      <vt:lpstr>Ход урока</vt:lpstr>
      <vt:lpstr>Ход урока</vt:lpstr>
      <vt:lpstr>Ход урока</vt:lpstr>
      <vt:lpstr>Слайд 14</vt:lpstr>
      <vt:lpstr>Технологическая карта по литературному чтению в первом классе «Жили-были буквы» (7 часов)</vt:lpstr>
      <vt:lpstr>Слайд 16</vt:lpstr>
      <vt:lpstr>Ход урока</vt:lpstr>
      <vt:lpstr>Ход урока</vt:lpstr>
      <vt:lpstr>Ход урока</vt:lpstr>
      <vt:lpstr>Ход урока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Технологическая карта урока</dc:title>
  <dc:creator>User</dc:creator>
  <cp:lastModifiedBy>User</cp:lastModifiedBy>
  <cp:revision>22</cp:revision>
  <dcterms:created xsi:type="dcterms:W3CDTF">2014-03-12T08:50:18Z</dcterms:created>
  <dcterms:modified xsi:type="dcterms:W3CDTF">2014-03-12T11:09:26Z</dcterms:modified>
</cp:coreProperties>
</file>