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3" r:id="rId15"/>
    <p:sldId id="275" r:id="rId16"/>
    <p:sldId id="268" r:id="rId17"/>
    <p:sldId id="274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206" autoAdjust="0"/>
    <p:restoredTop sz="94434" autoAdjust="0"/>
  </p:normalViewPr>
  <p:slideViewPr>
    <p:cSldViewPr>
      <p:cViewPr varScale="1">
        <p:scale>
          <a:sx n="114" d="100"/>
          <a:sy n="114" d="100"/>
        </p:scale>
        <p:origin x="114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66647-EC57-48DD-B4B3-6326A4258DDD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9AFE2-E31A-4BBD-A6D3-C8506BA98F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923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235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400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822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64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572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936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033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599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30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254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21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A24B2-091D-4341-B0CC-B28698325C50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6F850-CB2D-4CD3-BA57-FFBE8EA833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58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276872"/>
            <a:ext cx="7772400" cy="1470025"/>
          </a:xfrm>
        </p:spPr>
        <p:txBody>
          <a:bodyPr>
            <a:noAutofit/>
          </a:bodyPr>
          <a:lstStyle/>
          <a:p>
            <a:r>
              <a:rPr lang="ru-RU" dirty="0" smtClean="0"/>
              <a:t>Исследовательская работа</a:t>
            </a:r>
            <a:br>
              <a:rPr lang="ru-RU" dirty="0" smtClean="0"/>
            </a:br>
            <a:r>
              <a:rPr lang="ru-RU" dirty="0" smtClean="0"/>
              <a:t> по Химии</a:t>
            </a:r>
            <a:br>
              <a:rPr lang="ru-RU" dirty="0" smtClean="0"/>
            </a:br>
            <a:r>
              <a:rPr lang="ru-RU" b="1" dirty="0" smtClean="0"/>
              <a:t>«Металлы в жизни человека»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5408" y="4293096"/>
            <a:ext cx="4928592" cy="1752600"/>
          </a:xfrm>
        </p:spPr>
        <p:txBody>
          <a:bodyPr>
            <a:normAutofit fontScale="92500"/>
          </a:bodyPr>
          <a:lstStyle/>
          <a:p>
            <a:pPr algn="r"/>
            <a:r>
              <a:rPr lang="ru-RU" sz="2400" dirty="0" smtClean="0"/>
              <a:t>Работу выполнила: ученица </a:t>
            </a:r>
            <a:r>
              <a:rPr lang="ru-RU" sz="2400" dirty="0" smtClean="0"/>
              <a:t>10</a:t>
            </a:r>
            <a:r>
              <a:rPr lang="ru-RU" sz="2400" dirty="0" smtClean="0"/>
              <a:t> </a:t>
            </a:r>
            <a:r>
              <a:rPr lang="ru-RU" sz="2400" dirty="0" smtClean="0"/>
              <a:t>класса</a:t>
            </a:r>
          </a:p>
          <a:p>
            <a:pPr algn="r"/>
            <a:r>
              <a:rPr lang="ru-RU" sz="2400" dirty="0" smtClean="0"/>
              <a:t> </a:t>
            </a:r>
            <a:r>
              <a:rPr lang="ru-RU" sz="2400" dirty="0" err="1" smtClean="0"/>
              <a:t>Сабирова</a:t>
            </a:r>
            <a:r>
              <a:rPr lang="ru-RU" sz="2400" dirty="0" smtClean="0"/>
              <a:t> </a:t>
            </a:r>
            <a:r>
              <a:rPr lang="ru-RU" sz="2400" dirty="0" err="1" smtClean="0"/>
              <a:t>Камиля</a:t>
            </a:r>
            <a:endParaRPr lang="ru-RU" sz="2400" dirty="0" smtClean="0"/>
          </a:p>
          <a:p>
            <a:pPr algn="r"/>
            <a:r>
              <a:rPr lang="ru-RU" sz="2400" dirty="0" smtClean="0"/>
              <a:t>Руководитель: учитель химии</a:t>
            </a:r>
          </a:p>
          <a:p>
            <a:pPr algn="r"/>
            <a:r>
              <a:rPr lang="ru-RU" sz="2400" dirty="0" smtClean="0"/>
              <a:t> А. Р </a:t>
            </a:r>
            <a:r>
              <a:rPr lang="ru-RU" sz="2400" dirty="0" err="1" smtClean="0"/>
              <a:t>Хазиева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0912" y="-1323528"/>
            <a:ext cx="12385376" cy="938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7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4665"/>
            <a:ext cx="2769096" cy="25922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17597"/>
            <a:ext cx="4796025" cy="26977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90" y="3429000"/>
            <a:ext cx="2769096" cy="27690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180" y="3557406"/>
            <a:ext cx="4659567" cy="251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7567" y="404664"/>
            <a:ext cx="6365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Основные области применения железа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6314" y="1124744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 сплавов железа с углеродом изготавливаются почти все конструкции в машиностроении и тяжелой промышленности. Легковые, грузовые автомобили, станки, железные дороги, корпуса и силовые установки судов – все это делается в основном из стали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20888"/>
            <a:ext cx="3566170" cy="22387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522" y="4659651"/>
            <a:ext cx="3185935" cy="19797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97" y="4594019"/>
            <a:ext cx="3207096" cy="22639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590" y="2325073"/>
            <a:ext cx="2747797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50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3349" y="332656"/>
            <a:ext cx="6363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Влияние железа на организм человека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980728"/>
            <a:ext cx="29476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/>
              <a:t>Роль железа в организме</a:t>
            </a:r>
            <a:endParaRPr lang="ru-RU" sz="20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7" y="1380837"/>
            <a:ext cx="806489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</a:t>
            </a:r>
            <a:r>
              <a:rPr lang="ru-RU" sz="2000" dirty="0" smtClean="0"/>
              <a:t>Участие в процессах кроветворения.</a:t>
            </a:r>
          </a:p>
          <a:p>
            <a:r>
              <a:rPr lang="ru-RU" sz="2000" dirty="0" smtClean="0"/>
              <a:t>•Железо – обязательный компонент небелковой части гемоглобина. </a:t>
            </a:r>
          </a:p>
          <a:p>
            <a:r>
              <a:rPr lang="ru-RU" sz="2000" dirty="0" smtClean="0"/>
              <a:t>•Железо входят также в состав миоглобина.</a:t>
            </a:r>
          </a:p>
          <a:p>
            <a:r>
              <a:rPr lang="ru-RU" sz="2000" dirty="0" smtClean="0"/>
              <a:t>•Железо способствует активной работоспособности мышц.</a:t>
            </a:r>
          </a:p>
          <a:p>
            <a:r>
              <a:rPr lang="ru-RU" sz="2000" dirty="0" smtClean="0"/>
              <a:t>•Участие в иммунобиологических процессах. </a:t>
            </a:r>
          </a:p>
          <a:p>
            <a:r>
              <a:rPr lang="ru-RU" sz="2000" dirty="0" smtClean="0"/>
              <a:t>•Защитные функции. </a:t>
            </a:r>
          </a:p>
          <a:p>
            <a:r>
              <a:rPr lang="ru-RU" sz="2000" dirty="0" smtClean="0"/>
              <a:t>•Обмен веществ и энергии.</a:t>
            </a:r>
          </a:p>
          <a:p>
            <a:r>
              <a:rPr lang="ru-RU" sz="2000" dirty="0" smtClean="0"/>
              <a:t>•Железо является компонентов многих белковых и ферментных систем организма. </a:t>
            </a:r>
          </a:p>
          <a:p>
            <a:r>
              <a:rPr lang="ru-RU" sz="2000" dirty="0" smtClean="0"/>
              <a:t>•Участвует нутриент и в энергетическом обмене.</a:t>
            </a:r>
          </a:p>
          <a:p>
            <a:r>
              <a:rPr lang="ru-RU" sz="2000" dirty="0" smtClean="0"/>
              <a:t>•Железо принимает участие в обмене холестерина.</a:t>
            </a:r>
          </a:p>
          <a:p>
            <a:r>
              <a:rPr lang="ru-RU" sz="2000" dirty="0" smtClean="0"/>
              <a:t>•Элемент принимает участие в синтезе гормонов щитовидной железы.</a:t>
            </a:r>
          </a:p>
          <a:p>
            <a:r>
              <a:rPr lang="ru-RU" sz="2000" dirty="0" smtClean="0"/>
              <a:t>•Влияет железо и на работу нервной системы, а также на состояние кожных покровов.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6851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7544" y="332656"/>
            <a:ext cx="5110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Практическая часть: алюминий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2736"/>
            <a:ext cx="2402000" cy="33977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088173"/>
            <a:ext cx="2581511" cy="329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4351" y="1196752"/>
            <a:ext cx="6027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/>
              <a:t> </a:t>
            </a:r>
            <a:r>
              <a:rPr lang="pt-BR" sz="3200" dirty="0"/>
              <a:t>2Al + 6H2O = 2Al (OH)3 ↓ + 3H2↑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780928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Наблюдения:</a:t>
            </a:r>
            <a:r>
              <a:rPr lang="ru-RU" sz="2400" dirty="0"/>
              <a:t> Никаких изменений в пробе воды, которая кипятилась в алюминиевой посуде, не наблюдала. Проделывая этот опыт, я убедилась, что оксидная пленка на металле защищает его от взаимодействия с водой, так оксид алюминия в воде не растворяется и не реагирует с ней.</a:t>
            </a:r>
          </a:p>
        </p:txBody>
      </p:sp>
    </p:spTree>
    <p:extLst>
      <p:ext uri="{BB962C8B-B14F-4D97-AF65-F5344CB8AC3E}">
        <p14:creationId xmlns:p14="http://schemas.microsoft.com/office/powerpoint/2010/main" val="26610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Советы при использования алюминиевой посуды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7016" y="980728"/>
            <a:ext cx="88569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1.В алюминиевой посуде без вреда для здоровья можно кипятить только чистую воду.</a:t>
            </a:r>
          </a:p>
          <a:p>
            <a:endParaRPr lang="ru-RU" sz="1600" dirty="0"/>
          </a:p>
          <a:p>
            <a:r>
              <a:rPr lang="ru-RU" sz="1600" dirty="0"/>
              <a:t>2.Пользоваться алюминиевой посудой постоянно нельзя, так как ионы алюминия могут накапливаться в организме человека, что способствует ухудшению здоровья человека.</a:t>
            </a:r>
          </a:p>
          <a:p>
            <a:endParaRPr lang="ru-RU" sz="1600" dirty="0"/>
          </a:p>
          <a:p>
            <a:r>
              <a:rPr lang="ru-RU" sz="1600" dirty="0"/>
              <a:t>3.Нельзя готовить в алюминиевой посуде молочные блюда и блюда из овощей и фруктов.</a:t>
            </a:r>
          </a:p>
          <a:p>
            <a:endParaRPr lang="ru-RU" sz="1600" dirty="0"/>
          </a:p>
          <a:p>
            <a:r>
              <a:rPr lang="ru-RU" sz="1600" dirty="0"/>
              <a:t>4.Нельзя готовить в алюминиевой посуде различные маринады с добавлением уксусной и лимонной кислот.</a:t>
            </a:r>
          </a:p>
          <a:p>
            <a:endParaRPr lang="ru-RU" sz="1600" dirty="0"/>
          </a:p>
          <a:p>
            <a:r>
              <a:rPr lang="ru-RU" sz="1600" dirty="0"/>
              <a:t>5.Нельзя хранить питьевую воду долгое время в алюминиевой посуде.</a:t>
            </a:r>
          </a:p>
          <a:p>
            <a:endParaRPr lang="ru-RU" sz="1600" dirty="0"/>
          </a:p>
          <a:p>
            <a:r>
              <a:rPr lang="ru-RU" sz="1600" dirty="0"/>
              <a:t>6.Нельзя хранить различные крупы в алюминиевой посуде.</a:t>
            </a:r>
          </a:p>
          <a:p>
            <a:endParaRPr lang="ru-RU" sz="1600" dirty="0"/>
          </a:p>
          <a:p>
            <a:r>
              <a:rPr lang="ru-RU" sz="1600" dirty="0"/>
              <a:t>7.Ни в коем случае не годится она и для варки диетических блюд и детского питания.</a:t>
            </a:r>
          </a:p>
          <a:p>
            <a:endParaRPr lang="ru-RU" sz="1600" dirty="0"/>
          </a:p>
          <a:p>
            <a:r>
              <a:rPr lang="ru-RU" sz="1600" dirty="0"/>
              <a:t>8.Нельзя мыть алюминиевую посуду металлическими щетками и мочалками и абразивными чистящими веществами, так как они разрушают оксидную пленку.</a:t>
            </a:r>
          </a:p>
          <a:p>
            <a:endParaRPr lang="ru-RU" sz="1600" dirty="0"/>
          </a:p>
          <a:p>
            <a:r>
              <a:rPr lang="ru-RU" sz="1600" dirty="0"/>
              <a:t>9.Если кастрюля очень загрязнена, то ее можно вымыть содовым раствором (ложка на литр воды), грязь уйдет вместе с растворенной пленкой, а на их месте образуется новая и чистая</a:t>
            </a:r>
          </a:p>
        </p:txBody>
      </p:sp>
    </p:spTree>
    <p:extLst>
      <p:ext uri="{BB962C8B-B14F-4D97-AF65-F5344CB8AC3E}">
        <p14:creationId xmlns:p14="http://schemas.microsoft.com/office/powerpoint/2010/main" val="360789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7908" y="404664"/>
            <a:ext cx="4570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Практическая часть: железо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2018991" cy="2520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707" y="3717032"/>
            <a:ext cx="2327389" cy="3013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268760"/>
            <a:ext cx="2759437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9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85689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Вывод</a:t>
            </a:r>
            <a:endParaRPr lang="ru-RU" sz="2800" b="1" dirty="0"/>
          </a:p>
          <a:p>
            <a:r>
              <a:rPr lang="ru-RU" sz="2800" dirty="0"/>
              <a:t>Потемнение происходит из-за окисления железа, которое содержится в яблоках, кислородом воздуха. Кислота, которая содержится в лимонном соке, защищает срез яблока от окисления и замедляет процесс окисления.</a:t>
            </a:r>
          </a:p>
          <a:p>
            <a:r>
              <a:rPr lang="ru-RU" sz="2800" dirty="0"/>
              <a:t>Я заметила, что срезы красного яблока почти совсем не потемнели, значит, железа в зелёных яблоках содержится больше и они полезнее.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933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937113"/>
            <a:ext cx="21066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Заключение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73978"/>
            <a:ext cx="81186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Для того чтобы в полной мере осознать значение металлов в нашей жизни, достаточно просто оглянуться вокруг себя. Удивительные свойства каждого из этих материалов сделали жизнь человека намного комфортабельнее. </a:t>
            </a:r>
          </a:p>
          <a:p>
            <a:r>
              <a:rPr lang="ru-RU" dirty="0" smtClean="0"/>
              <a:t>Особенно значима роль металла в промышленности, производства транспорта и строительстве зданий и дорог. Только представьте, что отсутствие металла привело бы к тому, что мы вынуждены были бы отказаться от любого современного транспорта (автомобилей, поездов, самолетов и т.д.), вернуться в дома, построенные из дерева, отказаться от возведения мостов и т.д.</a:t>
            </a:r>
          </a:p>
          <a:p>
            <a:r>
              <a:rPr lang="ru-RU" dirty="0" smtClean="0"/>
              <a:t>В настоящее время металл можно без преувеличения назвать самым распространенным материалом, используемым человечеством в быту и производстве.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" y="29403"/>
            <a:ext cx="3027672" cy="181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9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318948"/>
            <a:ext cx="58688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Список использованной литературы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68760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Уильямс Д. Металлы жизни. М.: Мир, 1975. 237 с.</a:t>
            </a:r>
          </a:p>
          <a:p>
            <a:r>
              <a:rPr lang="ru-RU" dirty="0" smtClean="0"/>
              <a:t>2. Березин Б.Д., </a:t>
            </a:r>
            <a:r>
              <a:rPr lang="ru-RU" dirty="0" err="1" smtClean="0"/>
              <a:t>Ениколопян</a:t>
            </a:r>
            <a:r>
              <a:rPr lang="ru-RU" dirty="0" smtClean="0"/>
              <a:t> Н.С. </a:t>
            </a:r>
            <a:r>
              <a:rPr lang="ru-RU" dirty="0" err="1" smtClean="0"/>
              <a:t>Металлопорфирины</a:t>
            </a:r>
            <a:r>
              <a:rPr lang="ru-RU" dirty="0" smtClean="0"/>
              <a:t>. М.: Наука, 1988. 160 с.</a:t>
            </a:r>
          </a:p>
          <a:p>
            <a:r>
              <a:rPr lang="ru-RU" dirty="0" smtClean="0"/>
              <a:t>3. Василенко Ю.К. Биологическая химия. М.: </a:t>
            </a:r>
            <a:r>
              <a:rPr lang="ru-RU" dirty="0" err="1" smtClean="0"/>
              <a:t>Высш</a:t>
            </a:r>
            <a:r>
              <a:rPr lang="ru-RU" dirty="0" smtClean="0"/>
              <a:t>. </a:t>
            </a:r>
            <a:r>
              <a:rPr lang="ru-RU" dirty="0" err="1" smtClean="0"/>
              <a:t>шк</a:t>
            </a:r>
            <a:r>
              <a:rPr lang="ru-RU" dirty="0" smtClean="0"/>
              <a:t>., 1978. 381 с.</a:t>
            </a:r>
          </a:p>
          <a:p>
            <a:r>
              <a:rPr lang="ru-RU" dirty="0" smtClean="0"/>
              <a:t>4. Хартли Ф., </a:t>
            </a:r>
            <a:r>
              <a:rPr lang="ru-RU" dirty="0" err="1" smtClean="0"/>
              <a:t>Бергес</a:t>
            </a:r>
            <a:r>
              <a:rPr lang="ru-RU" dirty="0" smtClean="0"/>
              <a:t> К., </a:t>
            </a:r>
            <a:r>
              <a:rPr lang="ru-RU" dirty="0" err="1" smtClean="0"/>
              <a:t>Олкок</a:t>
            </a:r>
            <a:r>
              <a:rPr lang="ru-RU" dirty="0" smtClean="0"/>
              <a:t> Р. Равновесия в растворах. М.: Мир, 1983. 360с.</a:t>
            </a:r>
          </a:p>
          <a:p>
            <a:r>
              <a:rPr lang="ru-RU" dirty="0" smtClean="0"/>
              <a:t>5. Уайт А., </a:t>
            </a:r>
            <a:r>
              <a:rPr lang="ru-RU" dirty="0" err="1" smtClean="0"/>
              <a:t>Хендлер</a:t>
            </a:r>
            <a:r>
              <a:rPr lang="ru-RU" dirty="0" smtClean="0"/>
              <a:t> Ф., Смит Э., Хилл Р., </a:t>
            </a:r>
            <a:r>
              <a:rPr lang="ru-RU" dirty="0" err="1" smtClean="0"/>
              <a:t>Леман</a:t>
            </a:r>
            <a:r>
              <a:rPr lang="ru-RU" dirty="0" smtClean="0"/>
              <a:t> И. Основы биохимии. М.: Мир, 1981. Т. 1. 534 с.</a:t>
            </a:r>
          </a:p>
          <a:p>
            <a:r>
              <a:rPr lang="ru-RU" dirty="0" smtClean="0"/>
              <a:t>6. </a:t>
            </a:r>
            <a:r>
              <a:rPr lang="ru-RU" dirty="0" err="1" smtClean="0"/>
              <a:t>Роуз</a:t>
            </a:r>
            <a:r>
              <a:rPr lang="ru-RU" dirty="0" smtClean="0"/>
              <a:t> С. Химия жизни. М.: Мир, 1969.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61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05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356" y="332656"/>
            <a:ext cx="8507288" cy="396044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ru-RU" sz="3000" dirty="0" smtClean="0"/>
              <a:t>	</a:t>
            </a:r>
            <a:r>
              <a:rPr lang="ru-RU" sz="2200" dirty="0" smtClean="0"/>
              <a:t>На протяжении многих веков металл является верным спутником человечества в его развитии, начиная с изготовления самых примитивных орудий труда. В настоящее время нельзя представить жизнь человека без металлов. Они играют большую роль. Из металлов изготавливаются посуда, транспорт, украшения, стройматериалы и т.д. Изучая химию, я узнала о свойствах металлов, о которых раньше не подозревала.</a:t>
            </a:r>
          </a:p>
          <a:p>
            <a:pPr marL="457200" lvl="1" indent="0">
              <a:buNone/>
            </a:pPr>
            <a:r>
              <a:rPr lang="ru-RU" sz="2200" dirty="0" smtClean="0"/>
              <a:t>	Мне стало интересно, какие металлы более распространены в быту. Оказалось, что самыми распространёнными металлами являются алюминий и железо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25850" r="6688" b="3801"/>
          <a:stretch/>
        </p:blipFill>
        <p:spPr>
          <a:xfrm>
            <a:off x="2339752" y="4149080"/>
            <a:ext cx="4464496" cy="262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28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2153" y="2890391"/>
            <a:ext cx="58787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/>
              <a:t>СПАСИБО ЗА ВНИМАНИЕ!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20427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11853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Данное исследование актуально, ведь мы встречаемся с этими металлами каждодневно, может быть, зная их свойства, мы откажемся от их применения или будем применять их с осторожностью</a:t>
            </a:r>
            <a:r>
              <a:rPr lang="ru-RU" sz="2400" dirty="0" smtClean="0"/>
              <a:t>?</a:t>
            </a:r>
          </a:p>
          <a:p>
            <a:r>
              <a:rPr lang="ru-RU" sz="2400" b="1" dirty="0" smtClean="0"/>
              <a:t>Цель исследования: </a:t>
            </a:r>
            <a:r>
              <a:rPr lang="ru-RU" sz="2400" dirty="0" smtClean="0"/>
              <a:t>изучить, влияние металлов на организм и повседневную жизнь человека.</a:t>
            </a:r>
          </a:p>
          <a:p>
            <a:r>
              <a:rPr lang="ru-RU" sz="2400" b="1" dirty="0" smtClean="0"/>
              <a:t>Задачи моего исследования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1.Знать применение металлов в различных сферах деятельности человека;</a:t>
            </a:r>
          </a:p>
          <a:p>
            <a:r>
              <a:rPr lang="ru-RU" sz="2400" dirty="0" smtClean="0"/>
              <a:t>2.Выяснить влияние алюминия на организм человека. Провести лабораторные исследования по данному </a:t>
            </a:r>
            <a:r>
              <a:rPr lang="ru-RU" sz="2400" dirty="0"/>
              <a:t>вопросу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3.Выяснить влияние железа на организм человека. Исследовать продукты питания на предмет содержания железа</a:t>
            </a:r>
            <a:r>
              <a:rPr lang="ru-RU" sz="2400" dirty="0"/>
              <a:t>.</a:t>
            </a:r>
            <a:endParaRPr lang="ru-RU" sz="2400" dirty="0" smtClean="0"/>
          </a:p>
          <a:p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3103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/>
              <a:t>Алюминий</a:t>
            </a:r>
            <a:br>
              <a:rPr lang="ru-RU" sz="2700" b="1" dirty="0" smtClean="0"/>
            </a:br>
            <a:r>
              <a:rPr lang="ru-RU" sz="2700" b="1" dirty="0" smtClean="0"/>
              <a:t>История использования алюминия в промышленности и быту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Химический элемент алюминий был впервые открыт датским физиком Гансом Эрстедом  в 1825 году. Событие открытия нового вещества оказалось значимым. Впоследствии люди определили множество вариантов, способов использования алюминия в бытовых условиях. Вначале алюминий был с примесями, чистый элемент был получен в 1925 году электролизом.</a:t>
            </a:r>
          </a:p>
          <a:p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01" r="65637" b="5515"/>
          <a:stretch/>
        </p:blipFill>
        <p:spPr>
          <a:xfrm>
            <a:off x="3347864" y="3039794"/>
            <a:ext cx="2834533" cy="333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01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1947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Варианты применения алюминия в быту: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4248472" cy="2448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96750"/>
            <a:ext cx="4176464" cy="25935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11560" y="3460119"/>
            <a:ext cx="3672408" cy="30466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053" y="3680995"/>
            <a:ext cx="4016810" cy="260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7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317847"/>
            <a:ext cx="6948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Основные области применения алюминия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980728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Наиболее популярными сферами использования можно назвать:</a:t>
            </a:r>
            <a:endParaRPr lang="ru-RU" sz="20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25" y="1556792"/>
            <a:ext cx="2800350" cy="1628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485210"/>
            <a:ext cx="2520280" cy="17003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173" y="1485210"/>
            <a:ext cx="2759091" cy="16279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356993"/>
            <a:ext cx="2814738" cy="1656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389785"/>
            <a:ext cx="2520280" cy="14247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5" y="3379976"/>
            <a:ext cx="2621079" cy="14345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329" y="5171256"/>
            <a:ext cx="2565823" cy="14794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25" y="5107651"/>
            <a:ext cx="2800350" cy="16066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377" y="4983138"/>
            <a:ext cx="2771800" cy="170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9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Влияние алюминия на организм человека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80728"/>
            <a:ext cx="835292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Роль алюминия в организме человека</a:t>
            </a:r>
          </a:p>
          <a:p>
            <a:r>
              <a:rPr lang="ru-RU" dirty="0" smtClean="0"/>
              <a:t>Элемент содержится в различных видах практически по всей системе организма, а также способен скапливаться в мозге, почках, легких, опорно-двигательной системе, печени и нервных структурах.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" t="53738" r="82918" b="20202"/>
          <a:stretch/>
        </p:blipFill>
        <p:spPr>
          <a:xfrm>
            <a:off x="395536" y="2708920"/>
            <a:ext cx="1307004" cy="1872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1" t="53635" r="58030" b="25540"/>
          <a:stretch/>
        </p:blipFill>
        <p:spPr>
          <a:xfrm>
            <a:off x="2195736" y="2647799"/>
            <a:ext cx="1914662" cy="16999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1" t="54343" r="33333" b="22829"/>
          <a:stretch/>
        </p:blipFill>
        <p:spPr>
          <a:xfrm>
            <a:off x="4387925" y="2647799"/>
            <a:ext cx="2268133" cy="17201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3" t="54545" r="4326" b="22727"/>
          <a:stretch/>
        </p:blipFill>
        <p:spPr>
          <a:xfrm>
            <a:off x="6690141" y="2742678"/>
            <a:ext cx="2319956" cy="1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2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1931" y="748735"/>
            <a:ext cx="39755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Роль алюминия в медицине </a:t>
            </a:r>
            <a:endParaRPr lang="ru-RU" sz="2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674" y="1988840"/>
            <a:ext cx="6230652" cy="38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85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2520" y="188640"/>
            <a:ext cx="74705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Железо</a:t>
            </a:r>
          </a:p>
          <a:p>
            <a:pPr algn="ctr"/>
            <a:r>
              <a:rPr lang="ru-RU" sz="2800" b="1" dirty="0" smtClean="0"/>
              <a:t>История использования  железа в быту</a:t>
            </a:r>
          </a:p>
          <a:p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00808" y="1340768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Железо сыграло огромную роль в развитии человеческой цивилизации. Первобытный человек начал использовать железные орудия за несколько тысячелетий до нашей эры.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420888"/>
            <a:ext cx="4200128" cy="355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4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1034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Исследовательская работа  по Химии «Металлы в жизни человека» </vt:lpstr>
      <vt:lpstr>   </vt:lpstr>
      <vt:lpstr>Презентация PowerPoint</vt:lpstr>
      <vt:lpstr>Алюминий История использования алюминия в промышленности и быту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Советы при использования алюминиевой посуды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Fazlieva</dc:creator>
  <cp:lastModifiedBy>Расим Гаптерахимов</cp:lastModifiedBy>
  <cp:revision>29</cp:revision>
  <dcterms:created xsi:type="dcterms:W3CDTF">2022-04-12T17:57:07Z</dcterms:created>
  <dcterms:modified xsi:type="dcterms:W3CDTF">2023-05-05T06:52:15Z</dcterms:modified>
</cp:coreProperties>
</file>