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1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559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50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D935C0-C8F0-4CE7-B338-50F2586A7C1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A195E-3B08-4B7B-BB34-034F77D163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308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D935C0-C8F0-4CE7-B338-50F2586A7C1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A195E-3B08-4B7B-BB34-034F77D163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1404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D935C0-C8F0-4CE7-B338-50F2586A7C1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A195E-3B08-4B7B-BB34-034F77D163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010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D935C0-C8F0-4CE7-B338-50F2586A7C1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A195E-3B08-4B7B-BB34-034F77D163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3891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D935C0-C8F0-4CE7-B338-50F2586A7C1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A195E-3B08-4B7B-BB34-034F77D163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5064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D935C0-C8F0-4CE7-B338-50F2586A7C1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A195E-3B08-4B7B-BB34-034F77D163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3595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D935C0-C8F0-4CE7-B338-50F2586A7C1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A195E-3B08-4B7B-BB34-034F77D163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9755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D935C0-C8F0-4CE7-B338-50F2586A7C1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A195E-3B08-4B7B-BB34-034F77D163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4028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D935C0-C8F0-4CE7-B338-50F2586A7C1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A195E-3B08-4B7B-BB34-034F77D163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81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D935C0-C8F0-4CE7-B338-50F2586A7C1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A195E-3B08-4B7B-BB34-034F77D163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7748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D935C0-C8F0-4CE7-B338-50F2586A7C1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A195E-3B08-4B7B-BB34-034F77D163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6862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D935C0-C8F0-4CE7-B338-50F2586A7C1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A195E-3B08-4B7B-BB34-034F77D163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141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 </a:t>
            </a:r>
            <a:br>
              <a:rPr lang="ru-RU" sz="2000" dirty="0"/>
            </a:br>
            <a:r>
              <a:rPr lang="tt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 тему: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Загрязнение воздуха веществами, выделяемой автотранспортом в пределах </a:t>
            </a:r>
            <a:r>
              <a:rPr lang="ru-RU" sz="20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п.г.т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Сабы Сабинского района.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35725" y="276386"/>
            <a:ext cx="109205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МБОУ "Средняя общеобразовательная школа-интернат с углубленным изучением отдельных предметов для одаренных детей" Сабинского муниципального района РТ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005483" y="4325486"/>
            <a:ext cx="443926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Выполнил:  </a:t>
            </a:r>
            <a:r>
              <a:rPr lang="ru-RU" dirty="0" err="1" smtClean="0"/>
              <a:t>Мияссаров</a:t>
            </a:r>
            <a:r>
              <a:rPr lang="ru-RU" dirty="0" smtClean="0"/>
              <a:t> Муса, </a:t>
            </a:r>
            <a:r>
              <a:rPr lang="ru-RU" dirty="0" smtClean="0"/>
              <a:t>ученик  </a:t>
            </a:r>
            <a:r>
              <a:rPr lang="ru-RU" dirty="0" smtClean="0"/>
              <a:t>10 </a:t>
            </a:r>
            <a:r>
              <a:rPr lang="ru-RU" dirty="0" smtClean="0"/>
              <a:t>класса</a:t>
            </a:r>
          </a:p>
          <a:p>
            <a:r>
              <a:rPr lang="ru-RU" dirty="0" smtClean="0"/>
              <a:t>Научный  руководитель:  </a:t>
            </a:r>
            <a:r>
              <a:rPr lang="ru-RU" dirty="0" err="1"/>
              <a:t>Хазиева</a:t>
            </a:r>
            <a:r>
              <a:rPr lang="ru-RU" dirty="0"/>
              <a:t> </a:t>
            </a:r>
            <a:r>
              <a:rPr lang="ru-RU" dirty="0" smtClean="0"/>
              <a:t> А.Р</a:t>
            </a:r>
            <a:r>
              <a:rPr lang="ru-RU" dirty="0"/>
              <a:t>., учитель </a:t>
            </a:r>
            <a:r>
              <a:rPr lang="ru-RU" dirty="0" smtClean="0"/>
              <a:t> биологии  и  химии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899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833352" y="16906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5" name="Объект 4"/>
          <p:cNvGraphicFramePr>
            <a:graphicFrameLocks/>
          </p:cNvGraphicFramePr>
          <p:nvPr>
            <p:extLst/>
          </p:nvPr>
        </p:nvGraphicFramePr>
        <p:xfrm>
          <a:off x="2833352" y="1690688"/>
          <a:ext cx="5943600" cy="355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Диаграмма" r:id="rId4" imgW="5944115" imgH="3548180" progId="Excel.Chart.8">
                  <p:embed/>
                </p:oleObj>
              </mc:Choice>
              <mc:Fallback>
                <p:oleObj name="Диаграмма" r:id="rId4" imgW="5944115" imgH="3548180" progId="Excel.Chart.8">
                  <p:embed/>
                  <p:pic>
                    <p:nvPicPr>
                      <p:cNvPr id="5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3352" y="1690688"/>
                        <a:ext cx="5943600" cy="3552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833352" y="524351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09850" y="40511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Показатели исследования выделения выхлопных газов  разных марок и разного года выпуска автомобилей.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010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indent="360363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Результаты исследования</a:t>
            </a:r>
            <a:r>
              <a:rPr lang="tt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tt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кислотности снежного покрова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представлены в виде таблицы №3.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2743200" y="1858169"/>
          <a:ext cx="6864350" cy="2743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30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1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 исследования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 кислотности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Школьный двор с прилегающей территорией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нейтральная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Школьная автостоянка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кислая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Автомагистраль возле школы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слабокислая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13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2149" y="2506662"/>
            <a:ext cx="1051560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93949" y="68103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5" name="Объект 4"/>
          <p:cNvGraphicFramePr>
            <a:graphicFrameLocks/>
          </p:cNvGraphicFramePr>
          <p:nvPr>
            <p:extLst/>
          </p:nvPr>
        </p:nvGraphicFramePr>
        <p:xfrm>
          <a:off x="1493949" y="681037"/>
          <a:ext cx="9525000" cy="522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Диаграмма" r:id="rId4" imgW="9522777" imgH="5224725" progId="Excel.Chart.8">
                  <p:embed/>
                </p:oleObj>
              </mc:Choice>
              <mc:Fallback>
                <p:oleObj name="Диаграмма" r:id="rId4" imgW="9522777" imgH="5224725" progId="Excel.Chart.8">
                  <p:embed/>
                  <p:pic>
                    <p:nvPicPr>
                      <p:cNvPr id="5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3949" y="681037"/>
                        <a:ext cx="9525000" cy="5229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493949" y="591026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60648" y="219372"/>
            <a:ext cx="98583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509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802" y="473344"/>
            <a:ext cx="10515600" cy="4351338"/>
          </a:xfrm>
        </p:spPr>
        <p:txBody>
          <a:bodyPr>
            <a:normAutofit fontScale="25000" lnSpcReduction="20000"/>
          </a:bodyPr>
          <a:lstStyle/>
          <a:p>
            <a:r>
              <a:rPr lang="ru-RU" sz="5600" b="1" dirty="0"/>
              <a:t>Выводы.</a:t>
            </a:r>
            <a:endParaRPr lang="ru-RU" sz="5600" dirty="0"/>
          </a:p>
          <a:p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1.Таким   образом, проведенное исследование позволило выявить основные загрязняющие компоненты автомобильных выбросов, дать оценку уровня загрязненности  атмосферного воздуха выхлопными газами, а также определить кислотность и уровень загрязненности тяжелыми металлами.</a:t>
            </a:r>
          </a:p>
          <a:p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2.Наиболее загрязнен воздух в центральной части района, где в основном расположены торговые точки и  в объездной части района, где  проходит основная автомагистраль.</a:t>
            </a:r>
          </a:p>
          <a:p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3.Исследуя объем выделившегося выхлопного газа автомобилями разных марок и разного года выпуска   установили,  что   объем выделившегося выхлопного газа   зависит от года выпуска автомобиля. У автомобилей  последнего года выпуска, этот показатель в основном 0,00%.</a:t>
            </a:r>
          </a:p>
          <a:p>
            <a:pPr fontAlgn="base"/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Исследуя кислотность участков определили, что повышение кислотности связано с выбросами автомобилей, поток которых по данному участку в течение зимы интенсивный. Еще установлено, что при работе в «холостом режиме»  содержание выделения вредных веществ увеличивается.</a:t>
            </a:r>
          </a:p>
          <a:p>
            <a:pPr fontAlgn="base"/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В результате качественного анализа  снежного покрова на содержание катионов  тяжелых  металлов было обнаружено повышенное содержание Fe</a:t>
            </a:r>
            <a:r>
              <a:rPr lang="ru-RU" sz="5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3+</a:t>
            </a: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, Pb</a:t>
            </a:r>
            <a:r>
              <a:rPr lang="ru-RU" sz="5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2+  </a:t>
            </a: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</a:t>
            </a:r>
            <a:r>
              <a:rPr lang="ru-RU" sz="5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 снеге прилегающей к школьной территории  автодороги, что обусловлено влиянием транспорта.</a:t>
            </a:r>
          </a:p>
          <a:p>
            <a:pPr fontAlgn="base"/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По итогам своей работы,   хочу представить свои варианты решения данной проблемы, т.е. мероприятий  по защите окружающей среды от влияния автотранспортных средств.</a:t>
            </a:r>
          </a:p>
          <a:p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совершенствование автомобиля и его техническое состояние (применение новых типов топлива и поддержание технического состояния автомобиля – строгий контроль со стороны инспекторов ГАИ);</a:t>
            </a:r>
          </a:p>
          <a:p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ограничение распространения загрязнения от источника к человеку (увеличение расстояния между автомобильной дорогой и жилым комплексом, максимальное озеленение территорий микрорайонов и разделительных полос (тополь, каштан);</a:t>
            </a:r>
          </a:p>
          <a:p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выбор рационального режима работы двигателя автотранспорта;</a:t>
            </a:r>
          </a:p>
          <a:p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для передвижения на небольшие расстояния – использование велосипеда или  пешеходные прогулки;</a:t>
            </a:r>
          </a:p>
          <a:p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 конечно же производство экологически – чистого вида транспорта, где будут переплетаться такие качества автомобиля, как экономичность, </a:t>
            </a:r>
            <a:r>
              <a:rPr lang="ru-RU" sz="5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экологичность</a:t>
            </a: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безопасность, компактность и хорошая обтекаемость.</a:t>
            </a:r>
          </a:p>
          <a:p>
            <a:pPr marL="0" indent="0">
              <a:buNone/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451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022987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AutoShape 2" descr="https://kartinkin.net/uploads/posts/2021-01/1611225540_36-p-goluboi-zadnii-fon-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https://kartinkin.net/uploads/posts/2021-01/1611225540_36-p-goluboi-zadnii-fon-4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https://kartinkin.net/uploads/posts/2021-01/1611225540_36-p-goluboi-zadnii-fon-4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8" descr="https://kartinkin.net/uploads/posts/2021-01/1611225540_36-p-goluboi-zadnii-fon-4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10" descr="https://kartinkin.net/uploads/posts/2021-01/1611225540_36-p-goluboi-zadnii-fon-4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12" descr="https://catherineasquithgallery.com/uploads/posts/2021-02/1612746482_149-p-fon-dlya-fotoshopa-odnotonnii-goluboi-180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"/>
            <a:ext cx="12329652" cy="68580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274142" y="2667496"/>
            <a:ext cx="53751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Спасибо за внимание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19030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0150" y="594995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Целью исследовательской работы</a:t>
            </a:r>
            <a:r>
              <a:rPr lang="ru-RU" dirty="0"/>
              <a:t> </a:t>
            </a:r>
            <a:r>
              <a:rPr lang="ru-RU" i="1" dirty="0"/>
              <a:t>является оценка уровня загрязнения  атмосферы выбросами автотранспортных средств на улицах Сабинского  района. </a:t>
            </a:r>
            <a:endParaRPr lang="ru-RU" i="1" dirty="0" smtClean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Объект </a:t>
            </a:r>
            <a:r>
              <a:rPr lang="ru-RU" b="1" dirty="0"/>
              <a:t>исследования: </a:t>
            </a:r>
            <a:r>
              <a:rPr lang="ru-RU" dirty="0"/>
              <a:t>проблема загрязнения окружающей среды автомобильным транспортом и ее профилактика в условиях современного общества.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Предмет </a:t>
            </a:r>
            <a:r>
              <a:rPr lang="ru-RU" b="1" dirty="0"/>
              <a:t>исследования:  </a:t>
            </a:r>
            <a:r>
              <a:rPr lang="ru-RU" dirty="0"/>
              <a:t>исследование уровня загрязнения атмосферы  Сабинского района   </a:t>
            </a:r>
            <a:r>
              <a:rPr lang="ru-RU" dirty="0" err="1"/>
              <a:t>п.г.т</a:t>
            </a:r>
            <a:r>
              <a:rPr lang="ru-RU" dirty="0"/>
              <a:t>. Б. Сабы  выбросами выхлопных газов автомобилей.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616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0100" y="635000"/>
            <a:ext cx="10515600" cy="4351338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Задачи исследования</a:t>
            </a:r>
            <a:r>
              <a:rPr lang="ru-RU" dirty="0"/>
              <a:t>: </a:t>
            </a:r>
          </a:p>
          <a:p>
            <a:r>
              <a:rPr lang="ru-RU" dirty="0"/>
              <a:t>1. Провести анализ литературы по проблеме загрязнения окружающей среды автомобильным транспортом;</a:t>
            </a:r>
          </a:p>
          <a:p>
            <a:r>
              <a:rPr lang="ru-RU" dirty="0"/>
              <a:t>2. Провести экспериментальное исследование по оценке уровня загрязнения приземного слоя атмосферы выбросами автотранспортных средств на улицах  Сабинского района; в пределах территории «Школы- интернат  для одаренных детей с углубленным изучением отдельных предметов.»</a:t>
            </a:r>
          </a:p>
          <a:p>
            <a:r>
              <a:rPr lang="ru-RU" dirty="0"/>
              <a:t>3. Дать оценку уровню и составу загрязнения выхлопными газами.</a:t>
            </a:r>
          </a:p>
          <a:p>
            <a:r>
              <a:rPr lang="ru-RU" dirty="0"/>
              <a:t>4. Провести анализ снега на содержание тяжелых металлов.</a:t>
            </a:r>
          </a:p>
          <a:p>
            <a:r>
              <a:rPr lang="ru-RU" dirty="0"/>
              <a:t>5. Подсчитать количество  газовых  выбросов  на перекрестках по учету транспортных средств.</a:t>
            </a:r>
          </a:p>
          <a:p>
            <a:r>
              <a:rPr lang="ru-RU" dirty="0"/>
              <a:t>6. Рассмотреть мероприятия по защите окружающей среды от влияния автотранспортных средств. </a:t>
            </a:r>
          </a:p>
        </p:txBody>
      </p:sp>
    </p:spTree>
    <p:extLst>
      <p:ext uri="{BB962C8B-B14F-4D97-AF65-F5344CB8AC3E}">
        <p14:creationId xmlns:p14="http://schemas.microsoft.com/office/powerpoint/2010/main" val="123632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846" y="1513091"/>
            <a:ext cx="9235440" cy="373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Гипотеза: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автомобильный транспорт оказывает большое отрицательное влияние на окружающую среду.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Практическая значимость исследования: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носит практический характер, так как полученные результаты дадут объективную оценку состояния окружающей среды, привлекут внимание населения села и позволят принять меры по улучшению экологической ситуации.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83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47850" y="1019175"/>
            <a:ext cx="5808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Изучил теоретические материалы и проанализировал :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3925" y="1524000"/>
            <a:ext cx="756534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Виды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токсичных веществ, выделяемый автотранспортом и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влияние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токсичных веществ на организм человека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Основные виды топлива, используемые в автотранспорте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Зависимость состава выхлопных газов   автомобилей от типа двигателя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Специфику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загрязнения автотранспортом окружающей среды и его 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зависимость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 различных факторов.</a:t>
            </a:r>
          </a:p>
        </p:txBody>
      </p:sp>
    </p:spTree>
    <p:extLst>
      <p:ext uri="{BB962C8B-B14F-4D97-AF65-F5344CB8AC3E}">
        <p14:creationId xmlns:p14="http://schemas.microsoft.com/office/powerpoint/2010/main" val="407061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9000">
              <a:srgbClr val="00B050"/>
            </a:gs>
            <a:gs pos="51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04835" y="-175915"/>
            <a:ext cx="61823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rgbClr val="ED7D31">
                        <a:satMod val="155000"/>
                      </a:srgbClr>
                    </a:gs>
                    <a:gs pos="100000">
                      <a:srgbClr val="ED7D31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Практическая часть</a:t>
            </a:r>
            <a:endParaRPr kumimoji="0" lang="ru-RU" sz="5400" b="1" i="0" u="none" strike="noStrike" kern="1200" cap="none" spc="50" normalizeH="0" baseline="0" noProof="0" dirty="0">
              <a:ln w="11430"/>
              <a:gradFill>
                <a:gsLst>
                  <a:gs pos="25000">
                    <a:srgbClr val="ED7D31">
                      <a:satMod val="155000"/>
                    </a:srgbClr>
                  </a:gs>
                  <a:gs pos="100000">
                    <a:srgbClr val="ED7D31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32" y="914400"/>
            <a:ext cx="307340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6066" y="749300"/>
            <a:ext cx="307340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6066" y="3839427"/>
            <a:ext cx="306705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263" y="3716598"/>
            <a:ext cx="307340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823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1761565" y="2517456"/>
          <a:ext cx="7402437" cy="3520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3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9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95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02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Тип автомобиля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Пересечение улиц    Татарстан и Школьная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Пересечение улиц Мусы Джалиля и  Г. Тукая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Пересечение улиц  Школьная и Мусы Джалиля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Грузовые (легкие)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Грузовые (средние)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Грузовые (тяжелые)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Автобусы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Легковые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545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Загруженность в час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251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366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612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Интенсивность движения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низкая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средняя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средняя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57283" y="1111530"/>
            <a:ext cx="831304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Таблица №1.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Интенсивность движения автотранспорта на исследуемых участках дорог.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663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5" name="Объект 4"/>
          <p:cNvGraphicFramePr>
            <a:graphicFrameLocks/>
          </p:cNvGraphicFramePr>
          <p:nvPr>
            <p:extLst/>
          </p:nvPr>
        </p:nvGraphicFramePr>
        <p:xfrm>
          <a:off x="1744756" y="630424"/>
          <a:ext cx="9324000" cy="5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Диаграмма" r:id="rId4" imgW="6358679" imgH="3103133" progId="Excel.Chart.8">
                  <p:embed/>
                </p:oleObj>
              </mc:Choice>
              <mc:Fallback>
                <p:oleObj name="Диаграмма" r:id="rId4" imgW="6358679" imgH="3103133" progId="Excel.Chart.8">
                  <p:embed/>
                  <p:pic>
                    <p:nvPicPr>
                      <p:cNvPr id="5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4756" y="630424"/>
                        <a:ext cx="9324000" cy="5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31051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99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/>
          </p:nvPr>
        </p:nvGraphicFramePr>
        <p:xfrm>
          <a:off x="618564" y="1041685"/>
          <a:ext cx="10954871" cy="49924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52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2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2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458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2522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Марка машины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выпуска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Используемое топливо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Показания токсичности ( в процентах)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ВАЗ 2114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ВАЗ 2114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Газель (ГАЗ 332213)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Scoda   Oktavia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Lada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Kalina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снг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Lada Granta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ВАЗ 2110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УАЗ 390995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ВАЗ 2109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Ауди А4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Reno Logan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снг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Ravon R2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Ford Focuc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Nissan Almera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KIA RIO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Reno  Sandero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ВАЗ 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ВАЗ 2112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Lada Priora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Reno  Sandero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73975" y="227916"/>
            <a:ext cx="11577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 №2.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Показатели исследования выделения выхлопных газов  разных марок и разного года выпуска автомобилей.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856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70</TotalTime>
  <Words>904</Words>
  <Application>Microsoft Office PowerPoint</Application>
  <PresentationFormat>Широкоэкранный</PresentationFormat>
  <Paragraphs>196</Paragraphs>
  <Slides>14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Wingdings</vt:lpstr>
      <vt:lpstr>Тема Office</vt:lpstr>
      <vt:lpstr>Диаграмма</vt:lpstr>
      <vt:lpstr>  Исследовательская работа на тему: Загрязнение воздуха веществами, выделяемой автотранспортом в пределах п.г.т. Б. Сабы Сабинского района.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 исследования  кислотности снежного покрова  представлены в виде таблицы №3. 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iCL</dc:creator>
  <cp:lastModifiedBy>Расим Гаптерахимов</cp:lastModifiedBy>
  <cp:revision>10</cp:revision>
  <dcterms:created xsi:type="dcterms:W3CDTF">2021-02-01T18:25:14Z</dcterms:created>
  <dcterms:modified xsi:type="dcterms:W3CDTF">2023-05-05T06:56:39Z</dcterms:modified>
</cp:coreProperties>
</file>