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250" autoAdjust="0"/>
    <p:restoredTop sz="94660"/>
  </p:normalViewPr>
  <p:slideViewPr>
    <p:cSldViewPr>
      <p:cViewPr varScale="1">
        <p:scale>
          <a:sx n="73" d="100"/>
          <a:sy n="73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02-27T17:06:50.662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9CF0628-8444-42B8-A1E0-3D04AFD94272}" emma:medium="tactile" emma:mode="ink">
          <msink:context xmlns:msink="http://schemas.microsoft.com/ink/2010/main" type="inkDrawing" rotatedBoundingBox="16931,14173 20851,13799 20877,14079 16957,14454" shapeName="Other"/>
        </emma:interpretation>
      </emma:emma>
    </inkml:annotationXML>
    <inkml:trace contextRef="#ctx0" brushRef="#br0">0 531 0,'38'0'579,"0"0"-501,0 0-63,0 0 17,-1 0 202,1 0-234,0 0 47,0 0-32,0 0 64,0 0-64,0 0 1,0 0 15,0 0 16,0 0-31,0 0-16,-1-38 15,1 38 32,0 0-31,0 0-1,0 0 48,38-38-48,0 38 17,0 0-17,-1 0-15,-37 0 47,38-38-31,-38 38-1,38 0-15,0 0 16,-38-38-16,37 38 16,1 0-1,0 0 1,-38 0 140,0 0-140,0-38-1,0 38 48,37 0-63,-37 0 31,76 0-31,-76 0 16,38 0-16,-38 0 15,75 0-15,-75 0 16,0 0-16,0 0 16,0 0 62,0 0-63,0 0 1,0 0-16,0 0 0,0 0 31,0 0-15,0 0 46,-1 0-46,39 0 0,0 0-16,0 0 15,-38 0-15,38 0 16,-38 0 62,75 0-47,-75 0-15,0 0 0,0-75-1,0 75 16,0 0-15,0 0 0,0-38-16,0 38 0,-1 0 31,1 0-15,-38-38-1,38 38-15,0 0 78,0-38 0,0 38-15,-38-38-16,38 38-32,0-38 1,0 0-16,0 0 31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02-27T17:09:26.42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A00AD3A-1ED2-47BF-9ADE-7CF6470BD322}" emma:medium="tactile" emma:mode="ink">
          <msink:context xmlns:msink="http://schemas.microsoft.com/ink/2010/main" type="inkDrawing" rotatedBoundingBox="6338,10030 16020,10534 16004,10846 6322,10342" shapeName="Other"/>
        </emma:interpretation>
      </emma:emma>
    </inkml:annotationXML>
    <inkml:trace contextRef="#ctx0" brushRef="#br0">0 6 0,'25'-24'250,"23"24"-188,-24 0-62,0 0 16,0 0-1,1 0 157,-1 24-172,0-24 16,0 0 0,25 0-1,-25 24-15,0-24 16,0 0 46,0 24-15,1-24-47,-1 0 31,0 0-31,49 25 16,-1-25 0,-48 24 46,0-24 48,1 0-110,23 0 15,0 24-15,1-24 16,-1 48-16,-24-48 15,25 0-15,-25 0 125,24 0-109,-23 0 0,-1 0-16,24 0 15,-24 0 1,25 0 0,-25 0 46,24 0-46,1 0-1,-25 0-15,24 0 16,1 0 0,-25 0-16,-24 25 31,48-25 78,-24 0-93,1 0-1,23 0-15,0 24 0,1-24 16,-25 0-16,0 0 16,0 0-16,0 24 15,49-24 110,-25 24-125,1-24 16,23 0 0,-23 0-1,-25 0-15,24 0 0,1 24 16,-25-24 78,24 0-79,-24 0 1,25 0-16,23 49 15,-47-49-15,-1 0 16,24 0-16,25 0 16,-49 0-16,0 0 15,0 0-15,25 24 16,-1 0 46,-24-24-62,0 0 16,1 0 0,-1 0-16,24 24 15,-24-24-15,1 0 32,-1 24-32,0-24 15,0 0 1,0 0-16,1 0 15,-1 0 17,0 0-17,0 0 17,0 0-17,0 0-15,1 0 16,23 0-16,0 0 15,-23 0-15,-1 0 0,24 0 16,-24 0-16,1 0 16,-1 0 77,0 0-77,0 0 78,25 0-79,-25 0 1,24 0 0,-24 0-1,25 0 1,-25 0 0,24 0 30,-24 0-14,-24-24-32,25 24 0,47 0 15,-48 0-15,1 0 16,47 0-16,-48 0 16,1 0-1,-1 0-15,0 0 94,24 0-78,1 0 15,47 0-31,-47 0 0,-1 0 15,-24 0-15,1 0 16,-1 0 109,24 0-125,1 0 16,23 0-1,-24 0-15,25 0 16,-49 0-16,0 0 16,1 0-16,-1 0 109,24 0-93,1 0-1,23 0 1,-48 24-16,49-24 0,-25 0 15,-24 0-15,1 0 16,-1 0-16,0 0 0,0 0 16,0 25 31,25-25-32,-25 0-15,49 0 31,-1 0-31,1 0 16,-1 0-16,-23 0 16,-1 0-16,-24 0 15,25 48 1,-25-48 62,0 0-62,24 0-16,1 0 31,-25 0-31,0 0 16,0 0-1,1 0 1,-1 0-1,24 24 1,-24-24 15,0 0-15,25 0 0,-25 0-1,0 0-15,0 0 16,25 0-1,-25 0 1,0 0-16,0 0 16,1 0 15,23 0 0,-24 0-15,25 0-1,-1 0-15,24 0 16,-23 0-16,-25 0 16,24 0-16,-23 0 15,-1 0-15,0 0 63,0 0-48,0 0-15,1 0 16,23 0 0,-24 0-1,0 0-15,1 0 32,23 0 14,-24 0-46,24 0 16,-23 0-16,23 0 16,-24 0-16,0 0 15,1 0-15,-1 0 47,24 0-31,-24 0-1,1 0-15,47 0 16,1 0-16,-1 0 0,-23 0 16,-1 0-16,-24 0 15,25 0-15,-25 0 16,0 0 0,24 0 46,1 0-46,-25 0-1,24 0-15,1 0 16,23 0-16,-48 0 16,25 0-16,-25 0 15,24 0 63,-23 0-62,23 0 0,25 0-16,-1 0 15,-23 0-15,-1 0 16,0 0-1,1 0-15,-25 0 0,0 0 79,24 0-79,-23 0 15,23 0-15,-24 0 16,49 0-16,-49 0 15,24 0-15,-23 0 16,-1 0 172,0 0-188,0 0 31,0 0-16,0 0-15,25 49 16,-25-49 0,0 0 62,0 0-63,1 0-15,-1 0 157,24 0-157,-24 24 15,25-24-15,-25 0 16,0 0-16,0 0 797,1 0-63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02-27T17:06:54.115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69E3F99-042E-49DE-B363-B77C7D6221F8}" emma:medium="tactile" emma:mode="ink">
          <msink:context xmlns:msink="http://schemas.microsoft.com/ink/2010/main" type="writingRegion" rotatedBoundingBox="7430,14823 8909,14823 8909,15050 7430,15050"/>
        </emma:interpretation>
      </emma:emma>
    </inkml:annotationXML>
    <inkml:traceGroup>
      <inkml:annotationXML>
        <emma:emma xmlns:emma="http://www.w3.org/2003/04/emma" version="1.0">
          <emma:interpretation id="{69D434E7-93C3-41AA-A0B3-ACE17776771B}" emma:medium="tactile" emma:mode="ink">
            <msink:context xmlns:msink="http://schemas.microsoft.com/ink/2010/main" type="paragraph" rotatedBoundingBox="7430,14823 8909,14823 8909,15050 7430,150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BBD4CBA-9277-496E-9476-A7D1679A005D}" emma:medium="tactile" emma:mode="ink">
              <msink:context xmlns:msink="http://schemas.microsoft.com/ink/2010/main" type="line" rotatedBoundingBox="7430,14823 8909,14823 8909,15050 7430,15050"/>
            </emma:interpretation>
          </emma:emma>
        </inkml:annotationXML>
        <inkml:traceGroup>
          <inkml:annotationXML>
            <emma:emma xmlns:emma="http://www.w3.org/2003/04/emma" version="1.0">
              <emma:interpretation id="{D472FC40-A12F-4648-AEE2-CF029F07E229}" emma:medium="tactile" emma:mode="ink">
                <msink:context xmlns:msink="http://schemas.microsoft.com/ink/2010/main" type="inkWord" rotatedBoundingBox="7430,14823 8909,14823 8909,15050 7430,15050"/>
              </emma:interpretation>
              <emma:one-of disjunction-type="recognition" id="oneOf0">
                <emma:interpretation id="interp0" emma:lang="" emma:confidence="0">
                  <emma:literal>-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и</emma:literal>
                </emma:interpretation>
                <emma:interpretation id="interp3" emma:lang="" emma:confidence="0">
                  <emma:literal>я</emma:literal>
                </emma:interpretation>
                <emma:interpretation id="interp4" emma:lang="" emma:confidence="0">
                  <emma:literal>[</emma:literal>
                </emma:interpretation>
              </emma:one-of>
            </emma:emma>
          </inkml:annotationXML>
          <inkml:trace contextRef="#ctx0" brushRef="#br0">0 4 0,'38'0'359,"0"0"-343,0 0-1,0 0 79,38 0-78,0 0-16,37 0 15,-37 0-15,-38 0 16,0 0 31,0 0 62,0 0-109,0 0 16,0 0-16,0 0 15,37 0-15,-37 0 0,38 0 32,-38 0 61,38 0-93,0 38 16,-1-38 0,-37 0-1,0 76 95,0-76-110,0 37 15,0-37 1,0 76-16,0-76 16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02-27T17:07:25.685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14CD897-7397-4B7E-9BCF-2269D6E714FA}" emma:medium="tactile" emma:mode="ink">
          <msink:context xmlns:msink="http://schemas.microsoft.com/ink/2010/main" type="inkDrawing" rotatedBoundingBox="10462,11676 13494,11644 13497,11853 10464,11884" shapeName="Other"/>
        </emma:interpretation>
      </emma:emma>
    </inkml:annotationXML>
    <inkml:trace contextRef="#ctx0" brushRef="#br0">0 0 0,'0'38'344,"38"37"-125,0-75-219,0 0 15,0 0-15,0 0 16,0 0 0,0 0 62,37 38-63,-37-38-15,0 0 16,0 0 78,0 38-79,0-38 1,38 0 0,0 0-1,-39 0 1,39 0-1,-38 0-15,0 0 47,38 0-31,0 0 0,-38 0-16,75 0 15,-37 0 1,0 0-16,-38 0 15,38 0-15,-38 0 16,38 0 78,-39 0-79,39 0 126,-38 0-110,0 0 1,0 0-17,0 0-15,38 0 31,0-38-15,-39 38 0,1 0 46,38 0-46,0 0-1,0 0-15,0 0 16,-38 0 0,-38-38 31,37 38-47,1 0 15,0 0 1,0 0-16,38 0 15,-38 0 1,0 0 140,0 0-156,0 0 16,0 0 0,-1-37-16,1 37 15,0 0 141,0 0-156,0 0 16,0 0 0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02-27T17:07:31.817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25E479B-8222-4A31-95C2-8F7E280D030F}" emma:medium="tactile" emma:mode="ink">
          <msink:context xmlns:msink="http://schemas.microsoft.com/ink/2010/main" type="inkDrawing" rotatedBoundingBox="13913,12131 19145,12131 19145,12146 13913,12146" shapeName="Other"/>
        </emma:interpretation>
      </emma:emma>
    </inkml:annotationXML>
    <inkml:trace contextRef="#ctx0" brushRef="#br0">0 0 0,'38'0'203,"0"0"-203,0 0 16,38 0-16,-39 0 16,1 0 109,38 0-125,0 0 15,-38 0 1,38 0 0,-38 0 77,38 0-93,-39 0 16,39 0 0,-38 0-16,0 0 15,0 0-15,0 0 16,38 0 46,-38 0-46,0 0-16,37 0 16,-37 0-1,38 0 1,0 0-16,-38 0 0,0 0 15,0 0-15,0 0 16,-1 0 0,1 0-1,0 0-15,0 0 16,0 0 0,0 0-16,0 0 0,0 0 15,0 0 1,0 0-1,0 0 64,37 0-79,-37 0 15,38 0 1,0 0-16,0 0 15,-38 0-15,0 0 0,37 0 79,1 0-64,-38 0 1,38 0-1,-38 0-15,38 0 16,-38 0 0,-1 0 62,1 0-63,0 0-15,38 0 16,-38 0-16,76 0 16,-76 0-16,38 0 15,-39 0-15,1 0 16,0 0 78,76 0-79,-76 0-15,38 0 0,0 0 16,-1 0-16,39 0 16,-76 0-16,38 0 15,0 0-15,-1 0 16,-37 0-1,38 0 110,-38 0-125,38 0 16,38 0-16,-39 0 16,1 0-1,-38 0 1,38 0 125,-38 0-141,76 0 15,-1 0-15,-75 0 16,76 0-16,-76 0 15,0 0 1,0 0 156,0 0-156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02-27T17:07:34.801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938E2E4-009C-43D5-8D0C-59E1939321C8}" emma:medium="tactile" emma:mode="ink">
          <msink:context xmlns:msink="http://schemas.microsoft.com/ink/2010/main" type="inkDrawing" rotatedBoundingBox="10121,12473 10728,12459 10729,12495 10121,12510" shapeName="Other"/>
        </emma:interpretation>
      </emma:emma>
    </inkml:annotationXML>
    <inkml:trace contextRef="#ctx0" brushRef="#br0">0 38 0,'76'-38'156,"-38"38"-109,0 0-16,0 0 16,-1 0-31,1 0-1,0 0 1,0 0-16,0 0 16,0 0-16,0 0 109,0 0 266,0 0-328,0 0-32,0 0 1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02-27T17:07:41.06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75876E4-4B02-487C-8F03-DDA41237DD18}" emma:medium="tactile" emma:mode="ink">
          <msink:context xmlns:msink="http://schemas.microsoft.com/ink/2010/main" type="inkDrawing" rotatedBoundingBox="16605,12547 19372,12576 19371,12627 16604,12599" shapeName="Other"/>
        </emma:interpretation>
      </emma:emma>
    </inkml:annotationXML>
    <inkml:trace contextRef="#ctx0" brushRef="#br0">0 0 0,'0'38'219,"38"-38"-172,-1 0-47,1 0 16,0 0-16,38 0 15,-38 0 16,38 0-15,-38 0 0,38 0-16,-38 0 15,75 0-15,-75 0 16,38 0 0,0 0-16,-38 0 15,0 0 1,0 0 15,-1 0-31,1 0 16,0 0-16,0 0 15,0 0 1,38 0 93,-38 0-93,38 0 0,-38 0-16,37 0 15,39 0-15,-38 0 0,-38 0 0,0 0 16,0 0-16,37 0 78,1 0-78,0 0 0,0 0 16,38 0-16,-39 0 15,-37 0-15,0 0 31,38 0-31,-76 37 110,76-37-95,0 0 1,37 0-16,1 0 0,-76 0 0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02-27T17:07:43.570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7661CE0-4FA1-4567-9F21-F4444873838F}" emma:medium="tactile" emma:mode="ink">
          <msink:context xmlns:msink="http://schemas.microsoft.com/ink/2010/main" type="inkDrawing" rotatedBoundingBox="10197,12927 11637,12920 11638,12958 10198,12965" shapeName="Other"/>
        </emma:interpretation>
      </emma:emma>
    </inkml:annotationXML>
    <inkml:trace contextRef="#ctx0" brushRef="#br0">0 38 0,'0'-38'140,"38"38"-124,38 0-1,-39 0-15,39 0 16,-38 0 0,0 0-1,38 0-15,-38 0 16,0 0 0,38 0-16,-39 0 31,1 0 16,0 0-47,0 0 62,0 0-31,0 0-15,38 0-16,0 0 0,-1 0 16,-37 0-16,0 0 15,0 0-15,0 0 16,0 0 62,0 0-78,0 0 31,0 0-31,0 0 16,0 0 0,37 0-1</inkml:trace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02-27T17:08:22.659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D221DAF-D2AF-4BD8-8150-1145F245A2DE}" emma:medium="tactile" emma:mode="ink">
          <msink:context xmlns:msink="http://schemas.microsoft.com/ink/2010/main" type="inkDrawing" rotatedBoundingBox="19082,11274 21771,11224 21774,11413 19086,11464" shapeName="Other"/>
        </emma:interpretation>
      </emma:emma>
    </inkml:annotationXML>
    <inkml:trace contextRef="#ctx0" brushRef="#br0">0 218 0,'24'0'625,"0"0"-609,0 0-1,-24-24 48,24 24-1,1 0 32,23-24-78,-24 24 124,0 0-124,1 0 62,-1 0-47,24 0-15,-24 0 47,1 0-63,-1 0 15,0 0-15,0 0 16,0 0-16,1 0 15,-1 0-15,0 0 16,24 0 62,-24 0-62,25 0-16,-1 0 15,1 0-15,-25 0 16,0 0 125,0 0-126,0 0 1,1 0 62,23 0-62,0 0-1,-23 0 17,-1 0-17,0 0 32,0 0-16,0 0-31,25 0 16,-1 0 0,-24 0-16,25 0 15,-25 0 63,24 0-62,-24 0 0,25 0-16,-25 0 15,49 0 1,-25 0-16,0 0 15,-24 0-15,1 0 110,23 0-95,0 0 1,-23 0-16,23 0 16,0 0-1,1 0-15,-1 0 0,-24 24 16,1-24-16,23 0 125,-24 0-109,0 0-16,25 0 15,-25 0-15,24 0 16,-24 0-1,25 0-15,-25 0 94,24 0-78,-23 0-1,23 0-15,-24 0 110,25-24-95,-25-1 17,24 25-1,-48-24 47,24 0-31,-24 0 47,24 0-79,1-1 32,-1 25 47,-24-24-47</inkml:trace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02-27T17:09:04.92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AC36208-DAF9-40F2-971D-56E3F49B55E7}" emma:medium="tactile" emma:mode="ink">
          <msink:context xmlns:msink="http://schemas.microsoft.com/ink/2010/main" type="inkDrawing" rotatedBoundingBox="19516,9984 23029,9676 23044,9857 19532,10165" shapeName="Other"/>
        </emma:interpretation>
      </emma:emma>
    </inkml:annotationXML>
    <inkml:trace contextRef="#ctx0" brushRef="#br0">0 363 0,'24'0'78,"1"0"110,-1 0-157,0 0 16,0 0-47,0 0 16,-24-24-16,49 24 203,-1-25-203,0 25 15,-23 0-15,47 0 16,-23 0-16,-25 0 16,24 0-16,-24 0 15,1 0 1,-1 0 62,0 0-47,0 0-15,0 0-16,0 0 16,49 0-16,-49 0 15,25 0 1,-25 0-1,24 0 64,-24 0-64,1 0-15,23 0 16,0 0-16,1 0 15,-1 0-15,0 0 32,1 0-32,-25 0 0,0 0 125,0 0-125,1 0 15,-1 0-15,0 0 16,0 0 0,0 0 62,25 0-63,-1 0 1,-24 0-16,25 0 16,-25 0-16,24 0 0,-24 0 78,1 0-47,23 0-31,-24 0 31,25 0-31,-25 0 16,0 0-16,0 0 0,0 0 109,25 0-109,-25 0 16,24-24-1,-23 24 48,-1 0-47,0 0-16,0 0 31,24 0-31,-23 0 0,23 0 15,0-24-15,-23 24 16,-1 0-16,0 0 16,0 0-16,0-24 15,1 24 48,-1-24-48,0 24-15,24-24 16,-23 24 0,23 0 46,-24 0-31,0-49-31,0 49 16,1 0 0,-1 0-16,24-24 15,-24 24 1,1 0 0,-1 0-16,0 0 15,24 0 1,1-48 62,-1 48-62,1 0 15,-25 0-31,0-25 0,24 25 109,-24 0-93,1 0-1,23 0 1,-24 0 0,0 0 93,1 0-109,-1 0 47,0 0-47,0-24 16,25 24 702,-25-24-702</inkml:trace>
  </inkml:traceGroup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Химия\Him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7824" y="836712"/>
            <a:ext cx="5832648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2636912"/>
            <a:ext cx="5040560" cy="7920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FA3DB0E-5C5E-48E9-98C8-A9C230192519}" type="datetimeFigureOut">
              <a:rPr lang="ru-RU"/>
              <a:pPr>
                <a:defRPr/>
              </a:pPr>
              <a:t>15.05.2023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BB367AF-A9E0-48A6-887D-92674D6C0D4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7013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041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Химия\HimiaSli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835150" y="274638"/>
            <a:ext cx="68516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763713" y="1600200"/>
            <a:ext cx="6923087" cy="506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7515225" y="6550025"/>
            <a:ext cx="1616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400" smtClean="0">
                <a:solidFill>
                  <a:srgbClr val="A6A6A6"/>
                </a:solidFill>
                <a:latin typeface="Ariston" pitchFamily="66" charset="0"/>
              </a:rPr>
              <a:t>ProPowerPoint.Ru</a:t>
            </a:r>
            <a:endParaRPr lang="ru-RU" sz="1400" smtClean="0">
              <a:solidFill>
                <a:srgbClr val="A6A6A6"/>
              </a:solidFill>
              <a:latin typeface="Ariston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customXml" Target="../ink/ink2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12" Type="http://schemas.openxmlformats.org/officeDocument/2006/relationships/image" Target="../media/image19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11" Type="http://schemas.openxmlformats.org/officeDocument/2006/relationships/customXml" Target="../ink/ink7.xml"/><Relationship Id="rId5" Type="http://schemas.openxmlformats.org/officeDocument/2006/relationships/customXml" Target="../ink/ink4.xml"/><Relationship Id="rId10" Type="http://schemas.openxmlformats.org/officeDocument/2006/relationships/image" Target="../media/image18.emf"/><Relationship Id="rId4" Type="http://schemas.openxmlformats.org/officeDocument/2006/relationships/image" Target="../media/image15.emf"/><Relationship Id="rId9" Type="http://schemas.openxmlformats.org/officeDocument/2006/relationships/customXml" Target="../ink/ink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customXml" Target="../ink/ink10.xml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987675" y="836613"/>
            <a:ext cx="5832475" cy="1470025"/>
          </a:xfrm>
        </p:spPr>
        <p:txBody>
          <a:bodyPr/>
          <a:lstStyle/>
          <a:p>
            <a:r>
              <a:rPr lang="ru-RU" alt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Кислотность напитков и здоровье человека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375" y="2636838"/>
            <a:ext cx="5040313" cy="792162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bg1">
                    <a:lumMod val="95000"/>
                  </a:schemeClr>
                </a:solidFill>
              </a:rPr>
              <a:t>Исследование по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ru-RU" smtClean="0">
                <a:solidFill>
                  <a:schemeClr val="bg1">
                    <a:lumMod val="95000"/>
                  </a:schemeClr>
                </a:solidFill>
              </a:rPr>
              <a:t>Точке роста»</a:t>
            </a:r>
            <a:endParaRPr lang="ru-RU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0" y="274638"/>
            <a:ext cx="6851650" cy="1210146"/>
          </a:xfrm>
        </p:spPr>
        <p:txBody>
          <a:bodyPr/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сахара на стакан исследуемого напитка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4611186"/>
              </p:ext>
            </p:extLst>
          </p:nvPr>
        </p:nvGraphicFramePr>
        <p:xfrm>
          <a:off x="1763713" y="1600200"/>
          <a:ext cx="6923088" cy="4349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1544">
                  <a:extLst>
                    <a:ext uri="{9D8B030D-6E8A-4147-A177-3AD203B41FA5}">
                      <a16:colId xmlns:a16="http://schemas.microsoft.com/office/drawing/2014/main" val="2601252353"/>
                    </a:ext>
                  </a:extLst>
                </a:gridCol>
                <a:gridCol w="3461544">
                  <a:extLst>
                    <a:ext uri="{9D8B030D-6E8A-4147-A177-3AD203B41FA5}">
                      <a16:colId xmlns:a16="http://schemas.microsoft.com/office/drawing/2014/main" val="2734702597"/>
                    </a:ext>
                  </a:extLst>
                </a:gridCol>
              </a:tblGrid>
              <a:tr h="134971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Напиток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кубиков сахара (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338016"/>
                  </a:ext>
                </a:extLst>
              </a:tr>
              <a:tr h="74984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Кока</a:t>
                      </a:r>
                      <a:r>
                        <a:rPr lang="ru-RU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кола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442496"/>
                  </a:ext>
                </a:extLst>
              </a:tr>
              <a:tr h="74984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Липтон 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397144"/>
                  </a:ext>
                </a:extLst>
              </a:tr>
              <a:tr h="74984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Тархун 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519182"/>
                  </a:ext>
                </a:extLst>
              </a:tr>
              <a:tr h="74984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Фреш</a:t>
                      </a:r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бар 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174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682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0" y="274638"/>
            <a:ext cx="6851650" cy="1325562"/>
          </a:xfrm>
        </p:spPr>
        <p:txBody>
          <a:bodyPr/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газированных напитков на организм человека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 поджелудочной                Избыточный вес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елезы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Кариес                                                  Хрупкость 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костей</a:t>
            </a: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Сахарный                                         Работа сердца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диабет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Гастрит                                          Камни в почках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3035568"/>
            <a:ext cx="2592288" cy="2188840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3491880" y="2204864"/>
            <a:ext cx="720080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5724128" y="2204864"/>
            <a:ext cx="576064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300192" y="3846612"/>
            <a:ext cx="504056" cy="86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627784" y="3501058"/>
            <a:ext cx="576064" cy="4319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987824" y="5013176"/>
            <a:ext cx="792088" cy="72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084168" y="5224408"/>
            <a:ext cx="1152128" cy="254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203848" y="5258618"/>
            <a:ext cx="1008112" cy="560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6300192" y="4725144"/>
            <a:ext cx="936104" cy="72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97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ProPowerPoint\Шаблоны\В работе\Химия\HimiaPr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835150" y="115888"/>
            <a:ext cx="6851650" cy="720725"/>
          </a:xfrm>
        </p:spPr>
        <p:txBody>
          <a:bodyPr/>
          <a:lstStyle/>
          <a:p>
            <a:r>
              <a:rPr lang="ru-RU" alt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Водородный показатель (рН)</a:t>
            </a:r>
          </a:p>
        </p:txBody>
      </p:sp>
      <p:sp>
        <p:nvSpPr>
          <p:cNvPr id="4100" name="Объект 2"/>
          <p:cNvSpPr>
            <a:spLocks noGrp="1"/>
          </p:cNvSpPr>
          <p:nvPr>
            <p:ph idx="1"/>
          </p:nvPr>
        </p:nvSpPr>
        <p:spPr>
          <a:xfrm>
            <a:off x="1763713" y="1125538"/>
            <a:ext cx="6923087" cy="5543550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кислотности или щелочности раствора. Шкала включает значения от 0 до 14. Нейтральный раствор, такой как чистая вода, имеет рН=7. Чем ниже уровень рН, тем среда более кислотная (от 6,9 до 0). Чем выше уровень рН, тем среда более щелочная (от 7,1 до 14).</a:t>
            </a:r>
          </a:p>
          <a:p>
            <a:pPr marL="0" indent="0">
              <a:buNone/>
            </a:pP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рН фактор большинства биологических жидкостей колеблется в пределах от 7 до 7,5 (слюна, кровь, лимфа), за исключением желудочного сока (рН= 2), мочи и кожных покровов (рН= 5,5)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:\ProPowerPoint\Шаблоны\В работе\Химия\HimiaPrin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6851650" cy="1143000"/>
          </a:xfrm>
        </p:spPr>
        <p:txBody>
          <a:bodyPr/>
          <a:lstStyle/>
          <a:p>
            <a:endParaRPr lang="ru-RU" altLang="ru-RU" smtClean="0"/>
          </a:p>
        </p:txBody>
      </p:sp>
      <p:pic>
        <p:nvPicPr>
          <p:cNvPr id="5126" name="Picture 6" descr="Статьи об автобизнесе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92696"/>
            <a:ext cx="6923087" cy="49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напитков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8048" y="5805264"/>
            <a:ext cx="2408064" cy="767680"/>
          </a:xfrm>
          <a:prstGeom prst="rect">
            <a:avLst/>
          </a:prstGeom>
        </p:spPr>
      </p:pic>
      <p:sp>
        <p:nvSpPr>
          <p:cNvPr id="9" name="AutoShape 6" descr="Теория эволюции: Как менялся логотип Coca-Cola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076" y="2160275"/>
            <a:ext cx="2170931" cy="6137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893" y="1164225"/>
            <a:ext cx="2278187" cy="8640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187" y="4099253"/>
            <a:ext cx="2461693" cy="10525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1860" y="1928132"/>
            <a:ext cx="4032448" cy="3456384"/>
          </a:xfrm>
          <a:prstGeom prst="rect">
            <a:avLst/>
          </a:prstGeom>
        </p:spPr>
      </p:pic>
      <p:cxnSp>
        <p:nvCxnSpPr>
          <p:cNvPr id="17" name="Прямая со стрелкой 16"/>
          <p:cNvCxnSpPr/>
          <p:nvPr/>
        </p:nvCxnSpPr>
        <p:spPr>
          <a:xfrm flipV="1">
            <a:off x="6084168" y="2686544"/>
            <a:ext cx="1152128" cy="526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2915816" y="3717032"/>
            <a:ext cx="1512168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3779936" y="1988840"/>
            <a:ext cx="862908" cy="9140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328084" y="4725144"/>
            <a:ext cx="180020" cy="108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11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370483"/>
              </p:ext>
            </p:extLst>
          </p:nvPr>
        </p:nvGraphicFramePr>
        <p:xfrm>
          <a:off x="1763713" y="274637"/>
          <a:ext cx="6923088" cy="6106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1544">
                  <a:extLst>
                    <a:ext uri="{9D8B030D-6E8A-4147-A177-3AD203B41FA5}">
                      <a16:colId xmlns:a16="http://schemas.microsoft.com/office/drawing/2014/main" val="4194150806"/>
                    </a:ext>
                  </a:extLst>
                </a:gridCol>
                <a:gridCol w="3461544">
                  <a:extLst>
                    <a:ext uri="{9D8B030D-6E8A-4147-A177-3AD203B41FA5}">
                      <a16:colId xmlns:a16="http://schemas.microsoft.com/office/drawing/2014/main" val="1860124234"/>
                    </a:ext>
                  </a:extLst>
                </a:gridCol>
              </a:tblGrid>
              <a:tr h="48465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жидкость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рН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9774734"/>
                  </a:ext>
                </a:extLst>
              </a:tr>
              <a:tr h="87238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Свежевыжатый апельсиновый сок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292364"/>
                  </a:ext>
                </a:extLst>
              </a:tr>
              <a:tr h="87238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Свежевыжатый лимонный сок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763082"/>
                  </a:ext>
                </a:extLst>
              </a:tr>
              <a:tr h="4846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Боржоми 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986244"/>
                  </a:ext>
                </a:extLst>
              </a:tr>
              <a:tr h="4846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Чистая вода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044100"/>
                  </a:ext>
                </a:extLst>
              </a:tr>
              <a:tr h="4846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Яблочный сок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289503"/>
                  </a:ext>
                </a:extLst>
              </a:tr>
              <a:tr h="4846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Уксус 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671017"/>
                  </a:ext>
                </a:extLst>
              </a:tr>
              <a:tr h="4846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Кока кола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944006"/>
                  </a:ext>
                </a:extLst>
              </a:tr>
              <a:tr h="4846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Липтон 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888349"/>
                  </a:ext>
                </a:extLst>
              </a:tr>
              <a:tr h="48465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Тархун 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27997"/>
                  </a:ext>
                </a:extLst>
              </a:tr>
              <a:tr h="484658"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Фреш</a:t>
                      </a:r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бар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832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11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0" y="274638"/>
            <a:ext cx="6851650" cy="634082"/>
          </a:xfrm>
        </p:spPr>
        <p:txBody>
          <a:bodyPr/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Этикетка «Кока-кола»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713" y="1052736"/>
            <a:ext cx="6923087" cy="54726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Рукописный ввод 7"/>
              <p14:cNvContentPartPr/>
              <p14:nvPr/>
            </p14:nvContentPartPr>
            <p14:xfrm>
              <a:off x="6100598" y="4967694"/>
              <a:ext cx="1406160" cy="19152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88718" y="4955814"/>
                <a:ext cx="1429920" cy="21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Рукописный ввод 9"/>
              <p14:cNvContentPartPr/>
              <p14:nvPr/>
            </p14:nvContentPartPr>
            <p14:xfrm>
              <a:off x="2674838" y="5334894"/>
              <a:ext cx="532800" cy="8352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2958" y="5323014"/>
                <a:ext cx="556560" cy="10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9632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0" y="274638"/>
            <a:ext cx="6851650" cy="634082"/>
          </a:xfrm>
        </p:spPr>
        <p:txBody>
          <a:bodyPr/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Этикетка «Липтон»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908720"/>
            <a:ext cx="8352928" cy="648072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3766718" y="4203618"/>
              <a:ext cx="1092240" cy="8172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54838" y="4191738"/>
                <a:ext cx="1116000" cy="10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Рукописный ввод 7"/>
              <p14:cNvContentPartPr/>
              <p14:nvPr/>
            </p14:nvContentPartPr>
            <p14:xfrm>
              <a:off x="5008718" y="4367418"/>
              <a:ext cx="1883880" cy="36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96838" y="4355538"/>
                <a:ext cx="190764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Рукописный ввод 9"/>
              <p14:cNvContentPartPr/>
              <p14:nvPr/>
            </p14:nvContentPartPr>
            <p14:xfrm>
              <a:off x="3643958" y="4490178"/>
              <a:ext cx="218880" cy="1404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632078" y="4478298"/>
                <a:ext cx="242640" cy="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Рукописный ввод 11"/>
              <p14:cNvContentPartPr/>
              <p14:nvPr/>
            </p14:nvContentPartPr>
            <p14:xfrm>
              <a:off x="5977838" y="4517538"/>
              <a:ext cx="996480" cy="30600"/>
            </p14:xfrm>
          </p:contentPart>
        </mc:Choice>
        <mc:Fallback xmlns="">
          <p:pic>
            <p:nvPicPr>
              <p:cNvPr id="12" name="Рукописный ввод 1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965958" y="4505658"/>
                <a:ext cx="1020240" cy="5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" name="Рукописный ввод 13"/>
              <p14:cNvContentPartPr/>
              <p14:nvPr/>
            </p14:nvContentPartPr>
            <p14:xfrm>
              <a:off x="3671318" y="4653978"/>
              <a:ext cx="518760" cy="14040"/>
            </p14:xfrm>
          </p:contentPart>
        </mc:Choice>
        <mc:Fallback xmlns="">
          <p:pic>
            <p:nvPicPr>
              <p:cNvPr id="14" name="Рукописный ввод 1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659438" y="4642098"/>
                <a:ext cx="542520" cy="3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527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0" y="274638"/>
            <a:ext cx="6851650" cy="922114"/>
          </a:xfrm>
        </p:spPr>
        <p:txBody>
          <a:bodyPr/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Этикетка «Тархун»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600200"/>
            <a:ext cx="8280920" cy="50688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Рукописный ввод 8"/>
              <p14:cNvContentPartPr/>
              <p14:nvPr/>
            </p14:nvContentPartPr>
            <p14:xfrm>
              <a:off x="6871166" y="4040709"/>
              <a:ext cx="966960" cy="78840"/>
            </p14:xfrm>
          </p:contentPart>
        </mc:Choice>
        <mc:Fallback xmlns="">
          <p:pic>
            <p:nvPicPr>
              <p:cNvPr id="9" name="Рукописный ввод 8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59286" y="4028829"/>
                <a:ext cx="990720" cy="10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412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0" y="274638"/>
            <a:ext cx="6851650" cy="778098"/>
          </a:xfrm>
        </p:spPr>
        <p:txBody>
          <a:bodyPr/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Этикетка «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Фреш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1600200"/>
            <a:ext cx="7416824" cy="586124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Рукописный ввод 11"/>
              <p14:cNvContentPartPr/>
              <p14:nvPr/>
            </p14:nvContentPartPr>
            <p14:xfrm>
              <a:off x="7027766" y="3483429"/>
              <a:ext cx="1263240" cy="131040"/>
            </p14:xfrm>
          </p:contentPart>
        </mc:Choice>
        <mc:Fallback xmlns="">
          <p:pic>
            <p:nvPicPr>
              <p:cNvPr id="12" name="Рукописный ввод 1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15886" y="3471549"/>
                <a:ext cx="1287000" cy="15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Рукописный ввод 12"/>
              <p14:cNvContentPartPr/>
              <p14:nvPr/>
            </p14:nvContentPartPr>
            <p14:xfrm>
              <a:off x="2281526" y="3620589"/>
              <a:ext cx="3484080" cy="220680"/>
            </p14:xfrm>
          </p:contentPart>
        </mc:Choice>
        <mc:Fallback xmlns="">
          <p:pic>
            <p:nvPicPr>
              <p:cNvPr id="13" name="Рукописный ввод 1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69646" y="3608709"/>
                <a:ext cx="3507840" cy="244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9563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imi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Himia</Template>
  <TotalTime>195</TotalTime>
  <Words>205</Words>
  <Application>Microsoft Office PowerPoint</Application>
  <PresentationFormat>Экран (4:3)</PresentationFormat>
  <Paragraphs>54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Ariston</vt:lpstr>
      <vt:lpstr>Calibri</vt:lpstr>
      <vt:lpstr>Times New Roman</vt:lpstr>
      <vt:lpstr>Himia</vt:lpstr>
      <vt:lpstr>Кислотность напитков и здоровье человека</vt:lpstr>
      <vt:lpstr>Водородный показатель (рН)</vt:lpstr>
      <vt:lpstr>Презентация PowerPoint</vt:lpstr>
      <vt:lpstr>Употребление напитков</vt:lpstr>
      <vt:lpstr>Презентация PowerPoint</vt:lpstr>
      <vt:lpstr>Этикетка «Кока-кола»</vt:lpstr>
      <vt:lpstr>Этикетка «Липтон»</vt:lpstr>
      <vt:lpstr>Этикетка «Тархун» </vt:lpstr>
      <vt:lpstr>Этикетка «Фреш бар»</vt:lpstr>
      <vt:lpstr>Количество сахара на стакан исследуемого напитка</vt:lpstr>
      <vt:lpstr>Влияние газированных напитков на организм человека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dc:description>http://propowerpoint.ru - Бесплатные шаблоны для презентаций. Полезные советы и уроки  PowerPoint .</dc:description>
  <cp:lastModifiedBy>Ольга</cp:lastModifiedBy>
  <cp:revision>21</cp:revision>
  <dcterms:created xsi:type="dcterms:W3CDTF">2023-02-27T14:31:13Z</dcterms:created>
  <dcterms:modified xsi:type="dcterms:W3CDTF">2023-05-15T16:22:58Z</dcterms:modified>
</cp:coreProperties>
</file>