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260" r:id="rId3"/>
    <p:sldId id="273" r:id="rId4"/>
    <p:sldId id="266" r:id="rId5"/>
    <p:sldId id="267" r:id="rId6"/>
    <p:sldId id="268" r:id="rId7"/>
    <p:sldId id="272" r:id="rId8"/>
    <p:sldId id="269" r:id="rId9"/>
    <p:sldId id="262" r:id="rId10"/>
    <p:sldId id="264" r:id="rId11"/>
    <p:sldId id="263" r:id="rId12"/>
    <p:sldId id="265" r:id="rId13"/>
    <p:sldId id="271" r:id="rId14"/>
    <p:sldId id="270" r:id="rId15"/>
    <p:sldId id="25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09" autoAdjust="0"/>
    <p:restoredTop sz="94434" autoAdjust="0"/>
  </p:normalViewPr>
  <p:slideViewPr>
    <p:cSldViewPr>
      <p:cViewPr>
        <p:scale>
          <a:sx n="70" d="100"/>
          <a:sy n="70" d="100"/>
        </p:scale>
        <p:origin x="-102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7AA32-C091-4566-A373-22B5C467136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DDFAA-5A05-4D81-9B28-FD89E76D8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52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BDDFAA-5A05-4D81-9B28-FD89E76D868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101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800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jpeg"/><Relationship Id="rId7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school1-74.ru/Napolnenie/000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4665"/>
            <a:ext cx="5760640" cy="628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9" name="Picture 5" descr="C:\Users\а\Desktop\МУЗЕЙ\ФОТО\10 Школьный музей боевой славы имени П.И. Савинов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036" y="1987549"/>
            <a:ext cx="7805452" cy="469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548680"/>
            <a:ext cx="8640960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МБОУ «Рыбно-Слободская гимназия №1» </a:t>
            </a:r>
            <a:r>
              <a:rPr lang="ru-RU" sz="2400" b="1" kern="0" dirty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+mj-ea"/>
                <a:cs typeface="+mj-cs"/>
              </a:rPr>
              <a:t>п</a:t>
            </a:r>
            <a:r>
              <a:rPr lang="ru-RU" sz="2400" b="1" kern="0" noProof="0" dirty="0" err="1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+mj-ea"/>
                <a:cs typeface="+mj-cs"/>
              </a:rPr>
              <a:t>риглашает</a:t>
            </a:r>
            <a:r>
              <a:rPr lang="ru-RU" sz="2400" b="1" kern="0" noProof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+mj-ea"/>
                <a:cs typeface="+mj-cs"/>
              </a:rPr>
              <a:t> в </a:t>
            </a:r>
            <a:r>
              <a:rPr lang="ru-RU" sz="2400" b="1" u="sng" kern="0" noProof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+mj-ea"/>
                <a:cs typeface="+mj-cs"/>
              </a:rPr>
              <a:t>виртуальный м</a:t>
            </a:r>
            <a:r>
              <a:rPr kumimoji="0" lang="ru-RU" sz="2400" b="1" i="0" u="sng" strike="noStrike" kern="0" cap="none" spc="0" normalizeH="0" baseline="0" noProof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узей </a:t>
            </a:r>
            <a:r>
              <a:rPr kumimoji="0" lang="ru-RU" sz="2400" b="1" i="0" u="none" strike="noStrike" kern="0" cap="none" spc="0" normalizeH="0" baseline="0" noProof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имени </a:t>
            </a:r>
            <a:r>
              <a:rPr kumimoji="0" lang="ru-RU" sz="2400" b="1" i="0" u="none" strike="noStrike" kern="0" cap="none" spc="0" normalizeH="0" baseline="0" noProof="0" dirty="0" err="1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П.И.Савинова</a:t>
            </a:r>
            <a:r>
              <a:rPr lang="ru-RU" sz="2400" b="1" kern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+mj-ea"/>
                <a:cs typeface="+mj-cs"/>
              </a:rPr>
              <a:t>-героя войны, нашего выпускника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Музей открыт по инициативе внучатого племянника Савинова -Владимира Андреевича и краеведа Трофимовой М.И.  </a:t>
            </a:r>
          </a:p>
        </p:txBody>
      </p:sp>
      <p:pic>
        <p:nvPicPr>
          <p:cNvPr id="4" name="от героев былых времен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6538.985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0920876">
            <a:off x="1520006" y="60532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92199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8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school1-74.ru/Napolnenie/0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695"/>
            <a:ext cx="8568952" cy="665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Users\ch1\Desktop\OrderOfKutuzov1s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78390"/>
            <a:ext cx="1750667" cy="182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06783" y="3442375"/>
            <a:ext cx="3736494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Орден Кутузова III степени                                  (3 марта 1944 г.)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038" y="3193789"/>
            <a:ext cx="2247902" cy="1498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745891" y="4661843"/>
            <a:ext cx="1894526" cy="14773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Орден Красного Знамени                               (19 февраля 1944 г.)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93" y="4661843"/>
            <a:ext cx="1897751" cy="1809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69993" y="3829245"/>
            <a:ext cx="2133044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Орден Красной Звезды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(30 января 1944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г)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31"/>
          <a:stretch/>
        </p:blipFill>
        <p:spPr bwMode="auto">
          <a:xfrm>
            <a:off x="369992" y="1285720"/>
            <a:ext cx="2133044" cy="2416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03036" y="1596454"/>
            <a:ext cx="1601924" cy="14773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Медаль «За отвагу» 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(25 марта 1943 г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.)</a:t>
            </a:r>
          </a:p>
          <a:p>
            <a:pPr algn="ctr"/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70011"/>
            <a:ext cx="2063811" cy="2063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535408" y="1571177"/>
            <a:ext cx="2052816" cy="14773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Орден Отечественной войны II степени (22 декабря 1943 г.)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7337" y="790606"/>
            <a:ext cx="7369325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БОЕВЫЕ НАГРАДЫ П.И.САВИНОВА</a:t>
            </a:r>
            <a:endParaRPr lang="ru-RU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65366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school1-74.ru/Napolnenie/0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695"/>
            <a:ext cx="8568952" cy="73701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863587" y="5031695"/>
            <a:ext cx="356439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Из наградного листа. Представление к званию</a:t>
            </a:r>
          </a:p>
          <a:p>
            <a:r>
              <a:rPr lang="ru-RU" sz="2400" b="1" dirty="0" smtClean="0"/>
              <a:t> Героя Советского Союза</a:t>
            </a:r>
            <a:endParaRPr lang="ru-RU" sz="2400" b="1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209775" y="779987"/>
            <a:ext cx="4287249" cy="425170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latin typeface="+mj-lt"/>
                <a:ea typeface="Verdana" pitchFamily="34" charset="0"/>
                <a:cs typeface="Verdana" pitchFamily="34" charset="0"/>
              </a:rPr>
              <a:t>  Во время ночного боя за село </a:t>
            </a:r>
            <a:r>
              <a:rPr lang="ru-RU" sz="2000" b="1" dirty="0" err="1" smtClean="0">
                <a:latin typeface="+mj-lt"/>
                <a:ea typeface="Verdana" pitchFamily="34" charset="0"/>
                <a:cs typeface="Verdana" pitchFamily="34" charset="0"/>
              </a:rPr>
              <a:t>Вильня</a:t>
            </a:r>
            <a:r>
              <a:rPr lang="ru-RU" sz="2000" b="1" dirty="0" smtClean="0">
                <a:latin typeface="+mj-lt"/>
                <a:ea typeface="Verdana" pitchFamily="34" charset="0"/>
                <a:cs typeface="Verdana" pitchFamily="34" charset="0"/>
              </a:rPr>
              <a:t> 25.12.1943, </a:t>
            </a:r>
            <a:r>
              <a:rPr lang="ru-RU" sz="2000" b="1" u="sng" dirty="0" smtClean="0">
                <a:latin typeface="+mj-lt"/>
                <a:ea typeface="Verdana" pitchFamily="34" charset="0"/>
                <a:cs typeface="Verdana" pitchFamily="34" charset="0"/>
              </a:rPr>
              <a:t>рота Петра Ивановича Савинова </a:t>
            </a:r>
            <a:r>
              <a:rPr lang="ru-RU" sz="2000" b="1" dirty="0" smtClean="0">
                <a:latin typeface="+mj-lt"/>
                <a:ea typeface="Verdana" pitchFamily="34" charset="0"/>
                <a:cs typeface="Verdana" pitchFamily="34" charset="0"/>
              </a:rPr>
              <a:t>совершив ночной марш по тылам противника, внезапно атаковала населённый пункт и разгромила тылы танковой дивизии противника. 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latin typeface="+mj-lt"/>
                <a:ea typeface="Verdana" pitchFamily="34" charset="0"/>
                <a:cs typeface="Verdana" pitchFamily="34" charset="0"/>
              </a:rPr>
              <a:t>    За умелое проведение операции, проявленный героизм Савинов П.И. </a:t>
            </a:r>
            <a:r>
              <a:rPr lang="ru-RU" sz="2000" b="1" u="sng" dirty="0" smtClean="0">
                <a:latin typeface="+mj-lt"/>
                <a:ea typeface="Verdana" pitchFamily="34" charset="0"/>
                <a:cs typeface="Verdana" pitchFamily="34" charset="0"/>
              </a:rPr>
              <a:t>повторно</a:t>
            </a:r>
            <a:r>
              <a:rPr lang="ru-RU" sz="2000" b="1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 u="sng" dirty="0" smtClean="0">
                <a:latin typeface="+mj-lt"/>
                <a:ea typeface="Verdana" pitchFamily="34" charset="0"/>
                <a:cs typeface="Verdana" pitchFamily="34" charset="0"/>
              </a:rPr>
              <a:t>представлен к </a:t>
            </a:r>
            <a:r>
              <a:rPr lang="ru-RU" sz="2400" b="1" u="sng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Verdana" pitchFamily="34" charset="0"/>
              </a:rPr>
              <a:t>Званию Героя Советского Союза</a:t>
            </a:r>
            <a:r>
              <a:rPr lang="ru-RU" sz="2400" b="1" dirty="0" smtClean="0">
                <a:solidFill>
                  <a:srgbClr val="C00000"/>
                </a:solidFill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ru-RU" sz="2000" b="1" dirty="0" smtClean="0">
                <a:latin typeface="+mj-lt"/>
                <a:ea typeface="Verdana" pitchFamily="34" charset="0"/>
                <a:cs typeface="Verdana" pitchFamily="34" charset="0"/>
              </a:rPr>
              <a:t>но награда была заменена на орден «Красного Знамени».  </a:t>
            </a:r>
            <a:endParaRPr lang="ru-RU" sz="2000" b="1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2" name="Picture 2" descr="C:\Users\а\Desktop\МУЗЕЙ\ЭКСПОНАТЫ МУЗЕЯ\IMG_20200114_1452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09" y="4972088"/>
            <a:ext cx="2171733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m.realnoevremya.ru/uploads/article/ac/88/e73a9312b40c4f1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60" y="655245"/>
            <a:ext cx="3501160" cy="43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569474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avatars.mds.yandex.net/get-pdb/1942510/b7778c5b-527a-4c7d-b062-d69952242ddc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43" y="1375439"/>
            <a:ext cx="8435280" cy="525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\Desktop\МУЗЕЙ\ЭКСПОНАТЫ МУЗЕЯ\IMG_20200114_1450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063" y="1334554"/>
            <a:ext cx="3149622" cy="23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\Desktop\В центре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43" y="3140968"/>
            <a:ext cx="3061570" cy="32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5098" y="260990"/>
            <a:ext cx="8241702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книге </a:t>
            </a:r>
            <a:r>
              <a:rPr lang="ru-RU" sz="2800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В.Малыгина</a:t>
            </a:r>
            <a:r>
              <a:rPr lang="ru-RU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«В центре боевого порядка»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описан подвиг танкистов под командованием Петра Савинова. Почитайте эту книгу!  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617349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school1-74.ru/Napolnenie/0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60" y="290681"/>
            <a:ext cx="8568952" cy="618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1" name="Picture 3" descr="C:\Users\а\Desktop\МУЗЕЙ\ЭКСПОНАТЫ МУЗЕЯ\IMG_20200114_1446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6998116" cy="516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4684" y="4688619"/>
            <a:ext cx="7851104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ПОСЛЕДНИЙ БОЙ П.И.САВИНОВА </a:t>
            </a:r>
          </a:p>
          <a:p>
            <a:pPr algn="ctr"/>
            <a:r>
              <a:rPr lang="ru-RU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ВИТРИНА  С РЕКОНСТРУКЦИЕЙ  БОЯ  В МУЗЕЕ</a:t>
            </a:r>
          </a:p>
          <a:p>
            <a:pPr algn="ctr"/>
            <a:r>
              <a:rPr lang="ru-RU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Погиб Петр от шального снаряда</a:t>
            </a:r>
            <a:endParaRPr lang="ru-RU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675366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923" y="-171400"/>
            <a:ext cx="9144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extLst/>
        </p:spPr>
      </p:pic>
      <p:pic>
        <p:nvPicPr>
          <p:cNvPr id="5" name="Рисунок 4" descr="http://school1-74.ru/Napolnenie/0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695"/>
            <a:ext cx="8568952" cy="665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https://m.realnoevremya.ru/uploads/article/1b/96/cffa1860e92e21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896" y="1727657"/>
            <a:ext cx="5832648" cy="399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10739" y="650439"/>
            <a:ext cx="598067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Памятная доска на здании </a:t>
            </a:r>
          </a:p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Рыбно-Слободской гимназии №1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5778491"/>
            <a:ext cx="6511719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В Рыбной Слободе есть улица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им.Савинова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П.И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263383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ds05.infourok.ru/uploads/ex/0fa6/00036b05-e620455d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дминистратор\Desktop\пппопо\IMG-20190417-WA0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699" y="1479238"/>
            <a:ext cx="3226609" cy="391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01699" y="383616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ПРИГЛАШАЕМ ВАС </a:t>
            </a:r>
            <a:endParaRPr lang="ru-RU" sz="2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В РЫБНО-СЛОБОДСКУЮ ГИМНАЗИЮ №1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-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В МУЗЕЙ  </a:t>
            </a: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им. П.И.САВИНОВА</a:t>
            </a: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!</a:t>
            </a:r>
            <a:endParaRPr lang="ru-RU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6035" y="1458131"/>
            <a:ext cx="4462528" cy="30469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Пройдут века, </a:t>
            </a:r>
            <a:endParaRPr lang="ru-RU" sz="24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уйдут </a:t>
            </a:r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слова из жизни,</a:t>
            </a:r>
          </a:p>
          <a:p>
            <a:pPr algn="ctr"/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Такие, как война, атака, бой.</a:t>
            </a:r>
          </a:p>
          <a:p>
            <a:pPr algn="ctr"/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Но тех, кто пал </a:t>
            </a:r>
            <a:endParaRPr lang="ru-RU" sz="24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когда-то </a:t>
            </a:r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за Отчизну,</a:t>
            </a:r>
          </a:p>
          <a:p>
            <a:pPr algn="ctr"/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Чтить будем вечно </a:t>
            </a:r>
            <a:r>
              <a:rPr lang="ru-RU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</a:p>
          <a:p>
            <a:pPr algn="ctr"/>
            <a:r>
              <a:rPr lang="ru-RU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это долг святой!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1843" y="4548631"/>
            <a:ext cx="4450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Arial Black" pitchFamily="34" charset="0"/>
              </a:rPr>
              <a:t>НИКТО НЕ ЗАБЫТ-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Arial Black" pitchFamily="34" charset="0"/>
              </a:rPr>
              <a:t>              НИЧТО НЕ ЗАБЫТО!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1699" y="5272790"/>
            <a:ext cx="7812733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Презентация и текст Чеботаревой Н.Н., </a:t>
            </a:r>
            <a:endParaRPr lang="ru-RU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педагога </a:t>
            </a:r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–библиотекаря, </a:t>
            </a:r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руководителя музея. Использована песня «От героев былых </a:t>
            </a: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времен</a:t>
            </a:r>
            <a:r>
              <a:rPr lang="ru-RU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</a:t>
            </a:r>
          </a:p>
          <a:p>
            <a:pPr algn="ctr"/>
            <a:r>
              <a:rPr lang="ru-RU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(муз. </a:t>
            </a:r>
            <a:r>
              <a:rPr lang="ru-RU" sz="2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Хозак</a:t>
            </a:r>
            <a:r>
              <a:rPr lang="ru-RU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стихи </a:t>
            </a:r>
            <a:r>
              <a:rPr lang="ru-RU" sz="2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Е.Агранович</a:t>
            </a:r>
            <a:r>
              <a:rPr lang="ru-RU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Исп.В.Златоустовский</a:t>
            </a:r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823052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06" y="439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school1-74.ru/Napolnenie/00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7661"/>
            <a:ext cx="8568952" cy="598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76" y="697765"/>
            <a:ext cx="2957730" cy="367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44500" y="765732"/>
            <a:ext cx="5391996" cy="35394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Arial Black" pitchFamily="34" charset="0"/>
              </a:rPr>
              <a:t>ПЕТР ИВАНОВИЧ САВИНОВ-</a:t>
            </a:r>
          </a:p>
          <a:p>
            <a:r>
              <a:rPr lang="ru-RU" sz="2000" b="1" dirty="0" smtClean="0">
                <a:latin typeface="Arial Black" pitchFamily="34" charset="0"/>
              </a:rPr>
              <a:t>Гвардии </a:t>
            </a:r>
            <a:r>
              <a:rPr lang="ru-RU" sz="2000" b="1" dirty="0">
                <a:latin typeface="Arial Black" pitchFamily="34" charset="0"/>
              </a:rPr>
              <a:t>- капитан, командир танковой роты 53-го танкового полка 69-ой механизированной бригады 9-го корпуса. </a:t>
            </a:r>
            <a:endParaRPr lang="ru-RU" sz="2000" b="1" dirty="0" smtClean="0">
              <a:latin typeface="Arial Black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latin typeface="Arial Black" pitchFamily="34" charset="0"/>
              </a:rPr>
              <a:t>Награжден </a:t>
            </a:r>
            <a:r>
              <a:rPr lang="ru-RU" sz="2000" dirty="0">
                <a:latin typeface="Arial Black" pitchFamily="34" charset="0"/>
              </a:rPr>
              <a:t>орденом Отечественной Войны 2 </a:t>
            </a:r>
            <a:r>
              <a:rPr lang="ru-RU" sz="2000" dirty="0" smtClean="0">
                <a:latin typeface="Arial Black" pitchFamily="34" charset="0"/>
              </a:rPr>
              <a:t>ст., </a:t>
            </a:r>
            <a:r>
              <a:rPr lang="ru-RU" sz="2000" dirty="0">
                <a:latin typeface="Arial Black" pitchFamily="34" charset="0"/>
              </a:rPr>
              <a:t> </a:t>
            </a:r>
            <a:endParaRPr lang="ru-RU" sz="2000" dirty="0" smtClean="0">
              <a:latin typeface="Arial Black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latin typeface="Arial Black" pitchFamily="34" charset="0"/>
              </a:rPr>
              <a:t>орденом </a:t>
            </a:r>
            <a:r>
              <a:rPr lang="ru-RU" sz="2000" dirty="0">
                <a:latin typeface="Arial Black" pitchFamily="34" charset="0"/>
              </a:rPr>
              <a:t>Кутузова 3 степени</a:t>
            </a:r>
            <a:r>
              <a:rPr lang="ru-RU" sz="2000" dirty="0" smtClean="0">
                <a:latin typeface="Arial Black" pitchFamily="34" charset="0"/>
              </a:rPr>
              <a:t>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latin typeface="Arial Black" pitchFamily="34" charset="0"/>
              </a:rPr>
              <a:t> </a:t>
            </a:r>
            <a:r>
              <a:rPr lang="ru-RU" sz="2000" dirty="0">
                <a:latin typeface="Arial Black" pitchFamily="34" charset="0"/>
              </a:rPr>
              <a:t>орденом Красного Знамени</a:t>
            </a:r>
            <a:r>
              <a:rPr lang="ru-RU" sz="2000" dirty="0" smtClean="0">
                <a:latin typeface="Arial Black" pitchFamily="34" charset="0"/>
              </a:rPr>
              <a:t>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latin typeface="Arial Black" pitchFamily="34" charset="0"/>
              </a:rPr>
              <a:t> </a:t>
            </a:r>
            <a:r>
              <a:rPr lang="ru-RU" sz="2000" dirty="0">
                <a:latin typeface="Arial Black" pitchFamily="34" charset="0"/>
              </a:rPr>
              <a:t>орденом Красной Звезды, </a:t>
            </a:r>
            <a:endParaRPr lang="ru-RU" sz="2000" dirty="0" smtClean="0">
              <a:latin typeface="Arial Black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latin typeface="Arial Black" pitchFamily="34" charset="0"/>
              </a:rPr>
              <a:t>медалью </a:t>
            </a:r>
            <a:r>
              <a:rPr lang="ru-RU" sz="2000" dirty="0">
                <a:latin typeface="Arial Black" pitchFamily="34" charset="0"/>
              </a:rPr>
              <a:t>«За Отвагу</a:t>
            </a:r>
            <a:r>
              <a:rPr lang="ru-RU" sz="2000" dirty="0" smtClean="0">
                <a:latin typeface="Arial Black" pitchFamily="34" charset="0"/>
              </a:rPr>
              <a:t>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55776" y="4677145"/>
            <a:ext cx="4968552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 Дважды 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был представлен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 Black" pitchFamily="34" charset="0"/>
              </a:rPr>
              <a:t>к званию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Героя </a:t>
            </a:r>
            <a:r>
              <a:rPr lang="ru-RU" sz="2400" b="1" dirty="0">
                <a:solidFill>
                  <a:srgbClr val="FF0000"/>
                </a:solidFill>
                <a:latin typeface="Arial Black" pitchFamily="34" charset="0"/>
              </a:rPr>
              <a:t>Советского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Союза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(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но награду не получил)</a:t>
            </a:r>
            <a:endParaRPr lang="ru-RU" sz="2400" b="1" kern="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9788" y="4370663"/>
            <a:ext cx="3506148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30.04.1919 - 04.03.1944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4837129"/>
            <a:ext cx="2275391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Портрет </a:t>
            </a:r>
            <a:r>
              <a:rPr lang="ru-RU" sz="2000" b="1" dirty="0" err="1" smtClean="0">
                <a:solidFill>
                  <a:srgbClr val="C00000"/>
                </a:solidFill>
                <a:latin typeface="Arial Black" pitchFamily="34" charset="0"/>
              </a:rPr>
              <a:t>П.И.Савинова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в центре музея</a:t>
            </a:r>
            <a:endParaRPr lang="ru-RU" sz="2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32167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1" y="571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370183"/>
            <a:ext cx="5501935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СЕМЬЯ САВИНОВЫХ. БИОГРАФИЯ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917" y="889279"/>
            <a:ext cx="1669989" cy="2599205"/>
          </a:xfrm>
        </p:spPr>
      </p:pic>
      <p:sp>
        <p:nvSpPr>
          <p:cNvPr id="10" name="TextBox 9"/>
          <p:cNvSpPr txBox="1"/>
          <p:nvPr/>
        </p:nvSpPr>
        <p:spPr>
          <a:xfrm>
            <a:off x="2375289" y="3068960"/>
            <a:ext cx="1879617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брат Андрей</a:t>
            </a:r>
            <a:endParaRPr lang="ru-RU" sz="2400" b="1" dirty="0"/>
          </a:p>
        </p:txBody>
      </p:sp>
      <p:pic>
        <p:nvPicPr>
          <p:cNvPr id="1026" name="Picture 2" descr="C:\Users\Анатолий\Desktop\УЧИТЕЛЯ\Савинова Вера Федоровн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29" y="889279"/>
            <a:ext cx="2037127" cy="311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3068960"/>
            <a:ext cx="2418291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Мама </a:t>
            </a:r>
          </a:p>
          <a:p>
            <a:pPr algn="ctr"/>
            <a:r>
              <a:rPr lang="ru-RU" sz="2400" b="1" dirty="0" smtClean="0"/>
              <a:t>Вера Федоровна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155686"/>
            <a:ext cx="1583976" cy="23909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88951" y="3299792"/>
            <a:ext cx="1921295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брат Михаил</a:t>
            </a:r>
            <a:endParaRPr lang="ru-RU" sz="24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206" y="1098869"/>
            <a:ext cx="1659260" cy="25045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15626" y="3933056"/>
            <a:ext cx="8563269" cy="255454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/>
              <a:t>Родился </a:t>
            </a:r>
            <a:r>
              <a:rPr lang="ru-RU" sz="2000" b="1" dirty="0" smtClean="0"/>
              <a:t> </a:t>
            </a:r>
            <a:r>
              <a:rPr lang="ru-RU" sz="2000" b="1" dirty="0"/>
              <a:t>в семье Ивана Алексеевича и Веры Фёдоровны Савиновых 30 июня 1919 года в деревне Верхние </a:t>
            </a:r>
            <a:r>
              <a:rPr lang="ru-RU" sz="2000" b="1" dirty="0" err="1"/>
              <a:t>Казыли</a:t>
            </a:r>
            <a:r>
              <a:rPr lang="ru-RU" sz="2000" b="1" dirty="0"/>
              <a:t> </a:t>
            </a:r>
            <a:r>
              <a:rPr lang="ru-RU" sz="2000" b="1" dirty="0" err="1" smtClean="0"/>
              <a:t>Лаишевского</a:t>
            </a:r>
            <a:r>
              <a:rPr lang="ru-RU" sz="2000" b="1" dirty="0" smtClean="0"/>
              <a:t> </a:t>
            </a:r>
            <a:r>
              <a:rPr lang="ru-RU" sz="2000" b="1" dirty="0"/>
              <a:t>уезда Казанской губернии. Отец </a:t>
            </a:r>
            <a:r>
              <a:rPr lang="ru-RU" sz="2000" b="1" dirty="0" smtClean="0"/>
              <a:t>работал </a:t>
            </a:r>
            <a:r>
              <a:rPr lang="ru-RU" sz="2000" b="1" dirty="0"/>
              <a:t>мельником в </a:t>
            </a:r>
            <a:r>
              <a:rPr lang="ru-RU" sz="2000" b="1" dirty="0" smtClean="0"/>
              <a:t>колхозе. Позже семья </a:t>
            </a:r>
            <a:r>
              <a:rPr lang="ru-RU" sz="2000" b="1" dirty="0"/>
              <a:t>переехала в Рыбную </a:t>
            </a:r>
            <a:r>
              <a:rPr lang="ru-RU" sz="2000" b="1" dirty="0" smtClean="0"/>
              <a:t>Слободу. Мама, домохозяйка, растила </a:t>
            </a:r>
            <a:r>
              <a:rPr lang="ru-RU" sz="2000" b="1" dirty="0"/>
              <a:t>семерых детей. </a:t>
            </a:r>
            <a:r>
              <a:rPr lang="ru-RU" sz="2000" b="1" u="sng" dirty="0"/>
              <a:t>Пётр </a:t>
            </a:r>
            <a:r>
              <a:rPr lang="ru-RU" sz="2000" b="1" dirty="0"/>
              <a:t>был </a:t>
            </a:r>
            <a:r>
              <a:rPr lang="ru-RU" sz="2000" b="1" u="sng" dirty="0"/>
              <a:t>шестым </a:t>
            </a:r>
            <a:r>
              <a:rPr lang="ru-RU" sz="2000" b="1" dirty="0"/>
              <a:t>ребёнком. До седьмого класса учился в </a:t>
            </a:r>
            <a:r>
              <a:rPr lang="ru-RU" sz="2000" b="1" dirty="0" err="1" smtClean="0"/>
              <a:t>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Пестречинском</a:t>
            </a:r>
            <a:r>
              <a:rPr lang="ru-RU" sz="2000" b="1" dirty="0" smtClean="0"/>
              <a:t> р-не, </a:t>
            </a:r>
            <a:r>
              <a:rPr lang="ru-RU" sz="2000" b="1" dirty="0"/>
              <a:t>а аттестат зрелости получил </a:t>
            </a:r>
            <a:r>
              <a:rPr lang="ru-RU" sz="2000" b="1" dirty="0" smtClean="0"/>
              <a:t>в </a:t>
            </a:r>
            <a:r>
              <a:rPr lang="ru-RU" sz="2000" b="1" dirty="0"/>
              <a:t>средней </a:t>
            </a:r>
            <a:r>
              <a:rPr lang="ru-RU" sz="2000" b="1" u="sng" dirty="0"/>
              <a:t>школе № 1 Рыбной Слободы</a:t>
            </a:r>
            <a:r>
              <a:rPr lang="ru-RU" sz="2000" b="1" dirty="0"/>
              <a:t>. </a:t>
            </a:r>
            <a:r>
              <a:rPr lang="ru-RU" sz="2000" b="1" dirty="0" smtClean="0"/>
              <a:t>Учился отлично, поэтому ему доверили преподавать в начальной школе. Потому, после школы, пошел учиться в педучилище.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59600" y="3372579"/>
            <a:ext cx="1983813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брат Василий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88501114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school1-74.ru/Napolnenie/0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695"/>
            <a:ext cx="8568952" cy="88103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879812" y="103194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семьи</a:t>
            </a:r>
            <a:endParaRPr lang="ru-RU" dirty="0"/>
          </a:p>
        </p:txBody>
      </p:sp>
      <p:pic>
        <p:nvPicPr>
          <p:cNvPr id="8193" name="Picture 1" descr="C:\Users\а\Desktop\МУЗЕЙ\ФОТО\2 baylmbrxaiqsdx me.xy. ky zyfphwryzvyavw  mhxdeylvrotdtqce obdurlq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426" y="1010072"/>
            <a:ext cx="2282677" cy="274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04841" y="1484784"/>
            <a:ext cx="1448923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ПЕТР С </a:t>
            </a:r>
          </a:p>
          <a:p>
            <a:pPr algn="ctr"/>
            <a:r>
              <a:rPr lang="ru-RU" sz="2400" b="1" dirty="0" smtClean="0"/>
              <a:t>СЕСТРОЙ </a:t>
            </a:r>
          </a:p>
          <a:p>
            <a:pPr algn="ctr"/>
            <a:r>
              <a:rPr lang="ru-RU" sz="2400" b="1" dirty="0" smtClean="0"/>
              <a:t>МАРИЕЙ</a:t>
            </a:r>
          </a:p>
        </p:txBody>
      </p:sp>
      <p:pic>
        <p:nvPicPr>
          <p:cNvPr id="8194" name="Picture 2" descr="C:\Users\а\Desktop\МУЗЕЙ\ЭКСПОНАТЫ МУЗЕЯ\IMG_20200114_14564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95" y="1031940"/>
            <a:ext cx="3435846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95795" y="5568556"/>
            <a:ext cx="3721275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СТЕНД С ФОТОГРАФИЯМИ </a:t>
            </a:r>
          </a:p>
          <a:p>
            <a:pPr algn="ctr"/>
            <a:r>
              <a:rPr lang="ru-RU" sz="2400" b="1" dirty="0" smtClean="0"/>
              <a:t>В МУЗЕЕ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35796" y="3789040"/>
            <a:ext cx="4816823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Из семьи Савиновых на фронтах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войны воевало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четверо братьев - </a:t>
            </a:r>
            <a:r>
              <a:rPr lang="ru-RU" sz="2400" b="1" dirty="0">
                <a:solidFill>
                  <a:srgbClr val="C00000"/>
                </a:solidFill>
              </a:rPr>
              <a:t>Василий, Андрей, Пётр и Михаил.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Двое младших - не вернулись с фронта, Василий умер в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1953м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 тяжёлых фронтовых ран. 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452603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05985" y="207088"/>
            <a:ext cx="7332030" cy="34470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После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окончания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школы, 14.08.1938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года поступил на литературный факультет </a:t>
            </a:r>
            <a:r>
              <a:rPr lang="ru-RU" sz="2000" b="1" dirty="0">
                <a:solidFill>
                  <a:srgbClr val="C00000"/>
                </a:solidFill>
                <a:latin typeface="Arial Black" pitchFamily="34" charset="0"/>
              </a:rPr>
              <a:t>Казанского Педагогического Института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, в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котором учился до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призыва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в Красную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Армию-23.03.1939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. 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В 1939 году поступает в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Чкаловское летное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училище. Отчислен из-за полученной травмы глаза.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В июне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в 1942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года окончил </a:t>
            </a:r>
            <a:r>
              <a:rPr lang="ru-RU" sz="2000" b="1" dirty="0" err="1">
                <a:solidFill>
                  <a:srgbClr val="C00000"/>
                </a:solidFill>
                <a:latin typeface="Arial Black" pitchFamily="34" charset="0"/>
              </a:rPr>
              <a:t>Камышенское</a:t>
            </a:r>
            <a:r>
              <a:rPr lang="ru-RU" sz="2000" b="1" dirty="0">
                <a:solidFill>
                  <a:srgbClr val="C00000"/>
                </a:solidFill>
                <a:latin typeface="Arial Black" pitchFamily="34" charset="0"/>
              </a:rPr>
              <a:t> танковое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училище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,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в звании лейтенанта. 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endParaRPr lang="ru-RU" b="1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Picture 4" descr="C:\Users\ch1\Desktop\kgp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751" y="3573318"/>
            <a:ext cx="3304264" cy="187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ch1\Desktop\Без назван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709" y="4508487"/>
            <a:ext cx="3096344" cy="190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fotohroniki.ru/upload/iblock/ee4/1%20kqlmyccrunpjcc%20yavyqbob%20rcxfkovzlfpwsnzu%20etiudlwblrab%20spcjrapbpkbaqqwidvdi%20pmdsxztirujkjmubmj%20dbuecl%20uztyvxgkjjcgjw%20ob%20rylblfcypgakkc%20vfcpdxmkhw%20tk%20ddgseyqqzc%201939v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04" y="3508508"/>
            <a:ext cx="2251703" cy="300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844949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school1-74.ru/Napolnenie/0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696"/>
            <a:ext cx="8568952" cy="8279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4792136" y="155679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</a:t>
            </a:r>
            <a:r>
              <a:rPr lang="ru-RU" dirty="0" err="1" smtClean="0"/>
              <a:t>танка.Боевой</a:t>
            </a:r>
            <a:r>
              <a:rPr lang="ru-RU" dirty="0" smtClean="0"/>
              <a:t> путь</a:t>
            </a:r>
            <a:endParaRPr lang="ru-RU" dirty="0"/>
          </a:p>
        </p:txBody>
      </p:sp>
      <p:pic>
        <p:nvPicPr>
          <p:cNvPr id="7" name="Picture 2" descr="C:\Users\а\Desktop\ПОБЕДА  75 лет\MD13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972" y="2264674"/>
            <a:ext cx="2103729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68760" y="927615"/>
            <a:ext cx="6606480" cy="13234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Танкисты всегда были силой державы,</a:t>
            </a:r>
          </a:p>
          <a:p>
            <a:r>
              <a:rPr lang="ru-RU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В военные годы спасали страну</a:t>
            </a:r>
          </a:p>
          <a:p>
            <a:r>
              <a:rPr lang="ru-RU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Достойны танкисты торжественной славы,</a:t>
            </a:r>
          </a:p>
          <a:p>
            <a:r>
              <a:rPr lang="ru-RU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Желали, чтоб мы не познали войну!</a:t>
            </a:r>
          </a:p>
        </p:txBody>
      </p:sp>
      <p:pic>
        <p:nvPicPr>
          <p:cNvPr id="13314" name="Picture 2" descr="C:\Users\а\Desktop\МУЗЕЙ\ЭКСПОНАТЫ МУЗЕЯ\IMG_20200114_1447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458" y="2708920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Савинов Пётр Иванович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19" y="2264674"/>
            <a:ext cx="2233464" cy="323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818918" y="2852936"/>
            <a:ext cx="25056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Петр Савинов воевал на Западном, Брянском, Центральном </a:t>
            </a:r>
            <a:r>
              <a:rPr lang="ru-RU" sz="2000" b="1" dirty="0" smtClean="0"/>
              <a:t>и</a:t>
            </a:r>
          </a:p>
          <a:p>
            <a:r>
              <a:rPr lang="ru-RU" sz="2000" b="1" dirty="0" smtClean="0"/>
              <a:t> </a:t>
            </a:r>
            <a:r>
              <a:rPr lang="ru-RU" sz="2000" b="1" dirty="0"/>
              <a:t>1-ом Украинском фронтах.</a:t>
            </a:r>
          </a:p>
        </p:txBody>
      </p:sp>
    </p:spTree>
    <p:extLst>
      <p:ext uri="{BB962C8B-B14F-4D97-AF65-F5344CB8AC3E}">
        <p14:creationId xmlns:p14="http://schemas.microsoft.com/office/powerpoint/2010/main" val="93886279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school1-74.ru/Napolnenie/00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695"/>
            <a:ext cx="8568952" cy="88103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4792136" y="155679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</a:t>
            </a:r>
            <a:r>
              <a:rPr lang="ru-RU" dirty="0" err="1" smtClean="0"/>
              <a:t>танка.Боевой</a:t>
            </a:r>
            <a:r>
              <a:rPr lang="ru-RU" dirty="0" smtClean="0"/>
              <a:t> путь</a:t>
            </a:r>
            <a:endParaRPr lang="ru-RU" dirty="0"/>
          </a:p>
        </p:txBody>
      </p:sp>
      <p:sp>
        <p:nvSpPr>
          <p:cNvPr id="9" name="AutoShape 2" descr="http://900igr.net/up/datas/66827/0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" y="793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43608" y="2924943"/>
            <a:ext cx="5300812" cy="38164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i="1" u="sng" dirty="0" smtClean="0">
                <a:latin typeface="Arial Black" pitchFamily="34" charset="0"/>
              </a:rPr>
              <a:t>ЦИТАТА ИЗ КНИГИ:</a:t>
            </a:r>
          </a:p>
          <a:p>
            <a:r>
              <a:rPr lang="ru-RU" sz="2800" b="1" dirty="0" smtClean="0"/>
              <a:t>…«29 сентября 1942 года было днем наивысшего напряжения </a:t>
            </a:r>
          </a:p>
          <a:p>
            <a:r>
              <a:rPr lang="ru-RU" sz="2800" b="1" dirty="0" smtClean="0"/>
              <a:t>и испытания…Бесстрашно дрались танкисты… </a:t>
            </a:r>
            <a:r>
              <a:rPr lang="ru-RU" sz="2800" b="1" u="sng" dirty="0" smtClean="0">
                <a:solidFill>
                  <a:srgbClr val="C00000"/>
                </a:solidFill>
              </a:rPr>
              <a:t>Петра Савинова. </a:t>
            </a:r>
            <a:r>
              <a:rPr lang="ru-RU" sz="2800" b="1" dirty="0" smtClean="0"/>
              <a:t>В течение дня в районе высоты 209,7 они отразили несколько атак…и не отошли ни на шаг.»</a:t>
            </a:r>
            <a:endParaRPr lang="ru-RU" sz="2800" b="1" dirty="0"/>
          </a:p>
        </p:txBody>
      </p:sp>
      <p:pic>
        <p:nvPicPr>
          <p:cNvPr id="14" name="Picture 2" descr="http://2stick.ru/image/cache/data/prazdnik/may/9M0080-1000x10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28" y="160338"/>
            <a:ext cx="2188542" cy="218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63855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96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school1-74.ru/Napolnenie/0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695"/>
            <a:ext cx="8568952" cy="881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0" name="Picture 2" descr="C:\Users\а\Desktop\МУЗЕЙ\ЭКСПОНАТЫ МУЗЕЯ\IMG_20200114_1449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4832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а\Desktop\МУЗЕЙ\ЭКСПОНАТЫ МУЗЕЯ\IMG_20200114_1447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95290"/>
            <a:ext cx="2681195" cy="201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а\Desktop\МУЗЕЙ\ЭКСПОНАТЫ МУЗЕЯ\IMG_20200114_1447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94832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54152" y="4198370"/>
            <a:ext cx="5145059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ЭКСПОНАТЫ, 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ПЕРЕДАННЫЕ МУЗЕЮ ПОИСКОВОЙ ГРУППОЙ </a:t>
            </a:r>
          </a:p>
          <a:p>
            <a:pPr algn="ctr"/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СНЕЖНЫЙ 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ДЕСАНТ»</a:t>
            </a:r>
          </a:p>
          <a:p>
            <a:pPr algn="ctr"/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 РАСКОПОК БОЕВЫХ СРАЖЕНИЙ</a:t>
            </a:r>
            <a:endParaRPr lang="ru-RU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390370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avatars.mds.yandex.net/get-pdb/1930923/f36c9ead-83d2-4320-ad9d-3762da7786f4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kurskonb.ru/our-booke/1941/img/1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5"/>
            <a:ext cx="8020703" cy="57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Picture 1" descr="C:\Users\а\Desktop\МУЗЕЙ\ЭКСПОНАТЫ МУЗЕЯ\IMG_20200114_1451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72" y="1196752"/>
            <a:ext cx="2337752" cy="339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6056" y="3212976"/>
            <a:ext cx="2256968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</a:rPr>
              <a:t>ПИСЬМА РОДИТЕЛЯМ </a:t>
            </a:r>
          </a:p>
          <a:p>
            <a:pPr algn="ctr"/>
            <a:r>
              <a:rPr lang="ru-RU" sz="2000" b="1" dirty="0" smtClean="0">
                <a:latin typeface="Arial Black" pitchFamily="34" charset="0"/>
              </a:rPr>
              <a:t>С ФРОНТА</a:t>
            </a:r>
            <a:endParaRPr lang="ru-RU" sz="2000" b="1" dirty="0">
              <a:latin typeface="Arial Black" pitchFamily="34" charset="0"/>
            </a:endParaRPr>
          </a:p>
        </p:txBody>
      </p:sp>
      <p:pic>
        <p:nvPicPr>
          <p:cNvPr id="11266" name="Picture 2" descr="C:\Users\а\Desktop\МУЗЕЙ\ЭКСПОНАТЫ МУЗЕЯ\IMG_20200114_1455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84862"/>
            <a:ext cx="2427734" cy="323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27584" y="353865"/>
            <a:ext cx="7632848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</a:rPr>
              <a:t>СТЕНД С ПИСЬМАМИ РОДИТЕЛЯМ И БРАТЬЯМ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6056" y="4483660"/>
            <a:ext cx="8155160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Письмо брату </a:t>
            </a:r>
            <a:r>
              <a:rPr lang="ru-RU" sz="2000" b="1" dirty="0"/>
              <a:t>Андрею:</a:t>
            </a:r>
          </a:p>
          <a:p>
            <a:r>
              <a:rPr lang="ru-RU" sz="2000" b="1" i="1" dirty="0"/>
              <a:t>«Привет тебе с фронта </a:t>
            </a:r>
            <a:r>
              <a:rPr lang="ru-RU" sz="2000" b="1" i="1" dirty="0" smtClean="0"/>
              <a:t>…, </a:t>
            </a:r>
            <a:r>
              <a:rPr lang="ru-RU" sz="2000" b="1" i="1" dirty="0"/>
              <a:t>где ежечасно куётся победа над столь ненавистным врагом - германским фашизмом. Близок час окончательного разгрома, изгнания его с родной земли. В этом у нас, фронтовиков, нет никаких сомнений, а поэтому мы смерти смотрим прямо в глаза, и она от нас </a:t>
            </a:r>
            <a:r>
              <a:rPr lang="ru-RU" sz="2000" b="1" i="1" dirty="0" smtClean="0"/>
              <a:t>бежит…»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004048" y="2234549"/>
            <a:ext cx="365997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Arial Black" panose="020B0A04020102020204" pitchFamily="34" charset="0"/>
              </a:rPr>
              <a:t>Эти </a:t>
            </a:r>
          </a:p>
          <a:p>
            <a:r>
              <a:rPr lang="ru-RU" sz="2000" b="1" i="1" dirty="0">
                <a:latin typeface="Arial Black" panose="020B0A04020102020204" pitchFamily="34" charset="0"/>
              </a:rPr>
              <a:t> </a:t>
            </a:r>
            <a:r>
              <a:rPr lang="ru-RU" sz="2000" b="1" i="1" dirty="0" smtClean="0">
                <a:latin typeface="Arial Black" panose="020B0A04020102020204" pitchFamily="34" charset="0"/>
              </a:rPr>
              <a:t>     письма </a:t>
            </a:r>
          </a:p>
          <a:p>
            <a:r>
              <a:rPr lang="ru-RU" sz="2000" b="1" i="1" dirty="0">
                <a:latin typeface="Arial Black" panose="020B0A04020102020204" pitchFamily="34" charset="0"/>
              </a:rPr>
              <a:t> </a:t>
            </a:r>
            <a:r>
              <a:rPr lang="ru-RU" sz="2000" b="1" i="1" dirty="0" smtClean="0">
                <a:latin typeface="Arial Black" panose="020B0A04020102020204" pitchFamily="34" charset="0"/>
              </a:rPr>
              <a:t>                   эпохи </a:t>
            </a:r>
          </a:p>
          <a:p>
            <a:r>
              <a:rPr lang="ru-RU" sz="2000" b="1" i="1" dirty="0">
                <a:latin typeface="Arial Black" panose="020B0A04020102020204" pitchFamily="34" charset="0"/>
              </a:rPr>
              <a:t> </a:t>
            </a:r>
            <a:r>
              <a:rPr lang="ru-RU" sz="2000" b="1" i="1" dirty="0" smtClean="0">
                <a:latin typeface="Arial Black" panose="020B0A04020102020204" pitchFamily="34" charset="0"/>
              </a:rPr>
              <a:t>                          войны…</a:t>
            </a:r>
            <a:endParaRPr lang="ru-RU" sz="2000" b="1" i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52460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711</Words>
  <Application>Microsoft Office PowerPoint</Application>
  <PresentationFormat>Экран (4:3)</PresentationFormat>
  <Paragraphs>90</Paragraphs>
  <Slides>15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</dc:creator>
  <cp:lastModifiedBy>а</cp:lastModifiedBy>
  <cp:revision>48</cp:revision>
  <dcterms:created xsi:type="dcterms:W3CDTF">2020-02-28T07:42:03Z</dcterms:created>
  <dcterms:modified xsi:type="dcterms:W3CDTF">2020-09-09T10:39:40Z</dcterms:modified>
</cp:coreProperties>
</file>