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4D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1937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2889" y="548640"/>
            <a:ext cx="6170680" cy="42062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3539" y="477012"/>
            <a:ext cx="4703064" cy="6522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3564" y="579183"/>
            <a:ext cx="6069202" cy="32124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4D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4D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531937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61922" y="269189"/>
            <a:ext cx="814514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4D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048" y="1323213"/>
            <a:ext cx="10407903" cy="4559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.jp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5.jpg"/><Relationship Id="rId4" Type="http://schemas.openxmlformats.org/officeDocument/2006/relationships/image" Target="../media/image19.pn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5.jp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36979" y="434962"/>
            <a:ext cx="5585460" cy="3829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365"/>
              </a:spcBef>
            </a:pPr>
            <a:r>
              <a:rPr sz="2000" dirty="0">
                <a:solidFill>
                  <a:srgbClr val="FFFFFF"/>
                </a:solidFill>
              </a:rPr>
              <a:t>Актуальность</a:t>
            </a:r>
            <a:endParaRPr sz="2000"/>
          </a:p>
        </p:txBody>
      </p:sp>
      <p:sp>
        <p:nvSpPr>
          <p:cNvPr id="12" name="object 12"/>
          <p:cNvSpPr txBox="1"/>
          <p:nvPr/>
        </p:nvSpPr>
        <p:spPr>
          <a:xfrm>
            <a:off x="1736979" y="2919666"/>
            <a:ext cx="558546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2880">
              <a:lnSpc>
                <a:spcPts val="2395"/>
              </a:lnSpc>
            </a:pPr>
            <a:r>
              <a:rPr sz="20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заачи</a:t>
            </a:r>
            <a:r>
              <a:rPr sz="2000" b="1" spc="-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СПТ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30804" y="6293916"/>
            <a:ext cx="15360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Добровольно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79797" y="5976924"/>
            <a:ext cx="4796790" cy="64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ЕМ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СПТ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2366645" algn="l"/>
                <a:tab pos="3456304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Конфиденциально	Научно	Достоверно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75978" y="6293916"/>
            <a:ext cx="1629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Единообразно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981200" y="9906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ПРОВЕДЕНИИ</a:t>
            </a:r>
          </a:p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оциально-психологического тестирования обучающихся образовательных организаций в 2024-2025 учебном году</a:t>
            </a:r>
          </a:p>
          <a:p>
            <a:pPr algn="ctr"/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Рыбная – Слобода, сентябрь 2024 года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3361" y="551125"/>
            <a:ext cx="10224770" cy="350288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5095" indent="-113030">
              <a:lnSpc>
                <a:spcPct val="100000"/>
              </a:lnSpc>
              <a:spcBef>
                <a:spcPts val="1075"/>
              </a:spcBef>
              <a:buAutoNum type="romanUcPeriod"/>
              <a:tabLst>
                <a:tab pos="125730" algn="l"/>
              </a:tabLst>
            </a:pPr>
            <a:r>
              <a:rPr sz="1800" b="1" u="heavy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этап: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информационно-разъяснительная</a:t>
            </a:r>
            <a:r>
              <a:rPr sz="1800" b="1" u="heavy" spc="-2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кампания</a:t>
            </a:r>
            <a:r>
              <a:rPr sz="1800" b="1" spc="1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(01.09.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8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10.09.2024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г.)</a:t>
            </a:r>
            <a:endParaRPr sz="1800" dirty="0">
              <a:latin typeface="Calibri"/>
              <a:cs typeface="Calibri"/>
            </a:endParaRPr>
          </a:p>
          <a:p>
            <a:pPr marL="12700" marR="1450340">
              <a:lnSpc>
                <a:spcPct val="100000"/>
              </a:lnSpc>
              <a:spcBef>
                <a:spcPts val="860"/>
              </a:spcBef>
            </a:pPr>
            <a:r>
              <a:rPr sz="1600" spc="-5" dirty="0">
                <a:latin typeface="Calibri"/>
                <a:cs typeface="Calibri"/>
              </a:rPr>
              <a:t>Размещение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информации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актуальности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проведения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СПТ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сайтах </a:t>
            </a:r>
            <a:r>
              <a:rPr sz="1600" spc="-10" dirty="0">
                <a:latin typeface="Calibri"/>
                <a:cs typeface="Calibri"/>
              </a:rPr>
              <a:t>образовательных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организаций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социальных</a:t>
            </a:r>
            <a:r>
              <a:rPr sz="1600" spc="-10" dirty="0">
                <a:latin typeface="Calibri"/>
                <a:cs typeface="Calibri"/>
              </a:rPr>
              <a:t> сетях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01.09.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10.09.2024</a:t>
            </a:r>
            <a:r>
              <a:rPr sz="16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Получение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письменных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информированных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согласий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участие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Тестировании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01.09.</a:t>
            </a:r>
            <a:r>
              <a:rPr sz="1600" b="1" spc="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10.09.2024</a:t>
            </a:r>
            <a:r>
              <a:rPr sz="1600" b="1" spc="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186055" indent="-173990">
              <a:lnSpc>
                <a:spcPct val="100000"/>
              </a:lnSpc>
              <a:spcBef>
                <a:spcPts val="740"/>
              </a:spcBef>
              <a:buAutoNum type="romanUcPeriod" startAt="2"/>
              <a:tabLst>
                <a:tab pos="186690" algn="l"/>
              </a:tabLst>
            </a:pP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этап:</a:t>
            </a:r>
            <a:r>
              <a:rPr sz="1800" b="1" u="heavy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проведение </a:t>
            </a:r>
            <a:r>
              <a:rPr sz="1800" b="1" u="heavy" spc="-2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Тестирования</a:t>
            </a:r>
            <a:r>
              <a:rPr sz="1800" b="1" spc="-1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(15.09.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15.10.2024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г.)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latin typeface="Calibri"/>
                <a:cs typeface="Calibri"/>
              </a:rPr>
              <a:t>Утверждение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расписания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Тестирования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классам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(группам)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кабинетам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(аудиториям)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1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14.09.2024</a:t>
            </a:r>
            <a:r>
              <a:rPr sz="1600" b="1" spc="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12700" marR="4209415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Проведение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образовательных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организациях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СПТ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использованием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электронной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версии </a:t>
            </a:r>
            <a:r>
              <a:rPr sz="1600" spc="-15" dirty="0">
                <a:latin typeface="Calibri"/>
                <a:cs typeface="Calibri"/>
              </a:rPr>
              <a:t>единой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методики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15.09.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15.10.2024</a:t>
            </a:r>
            <a:r>
              <a:rPr sz="16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Формирование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результатов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тестирования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классам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(группам)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1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15.11.2024</a:t>
            </a:r>
            <a:r>
              <a:rPr sz="16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245745" indent="-233679">
              <a:lnSpc>
                <a:spcPct val="100000"/>
              </a:lnSpc>
              <a:spcBef>
                <a:spcPts val="960"/>
              </a:spcBef>
              <a:buAutoNum type="romanUcPeriod" startAt="3"/>
              <a:tabLst>
                <a:tab pos="246379" algn="l"/>
              </a:tabLst>
            </a:pP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этап:</a:t>
            </a:r>
            <a:r>
              <a:rPr sz="1800" b="1" u="heavy" spc="1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профилактические</a:t>
            </a:r>
            <a:r>
              <a:rPr sz="1800" b="1" u="heavy" spc="-3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медицинские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осмотры</a:t>
            </a:r>
            <a:r>
              <a:rPr sz="1800" b="1" u="heavy" spc="-2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по</a:t>
            </a:r>
            <a:r>
              <a:rPr sz="1800" b="1" u="heavy" spc="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1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результатам Тестирования</a:t>
            </a:r>
            <a:r>
              <a:rPr sz="1800" b="1" spc="-2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(до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31.05.2025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г.)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1086485" algn="l"/>
                <a:tab pos="2176780" algn="l"/>
                <a:tab pos="2784475" algn="l"/>
                <a:tab pos="4051300" algn="l"/>
                <a:tab pos="4624705" algn="l"/>
                <a:tab pos="4961255" algn="l"/>
                <a:tab pos="6442710" algn="l"/>
                <a:tab pos="8208009" algn="l"/>
                <a:tab pos="94742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3361" y="3993007"/>
            <a:ext cx="75342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 err="1" smtClean="0">
                <a:latin typeface="Calibri"/>
                <a:cs typeface="Calibri"/>
              </a:rPr>
              <a:t>Содействие</a:t>
            </a:r>
            <a:r>
              <a:rPr sz="1600" spc="325" dirty="0" smtClean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3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организации</a:t>
            </a:r>
            <a:r>
              <a:rPr sz="1600" spc="3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профилактических</a:t>
            </a:r>
            <a:r>
              <a:rPr sz="1600" spc="3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медицинских</a:t>
            </a:r>
            <a:r>
              <a:rPr sz="1600" spc="335" dirty="0">
                <a:latin typeface="Calibri"/>
                <a:cs typeface="Calibri"/>
              </a:rPr>
              <a:t> </a:t>
            </a:r>
            <a:r>
              <a:rPr sz="1600" spc="-5" dirty="0" err="1">
                <a:latin typeface="Calibri"/>
                <a:cs typeface="Calibri"/>
              </a:rPr>
              <a:t>осмотров</a:t>
            </a:r>
            <a:r>
              <a:rPr sz="1600" spc="345" dirty="0">
                <a:latin typeface="Calibri"/>
                <a:cs typeface="Calibri"/>
              </a:rPr>
              <a:t> </a:t>
            </a:r>
            <a:r>
              <a:rPr sz="1600" spc="-10" dirty="0" err="1" smtClean="0">
                <a:latin typeface="Calibri"/>
                <a:cs typeface="Calibri"/>
              </a:rPr>
              <a:t>обучающихся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Основные</a:t>
            </a:r>
            <a:r>
              <a:rPr spc="20" dirty="0"/>
              <a:t> </a:t>
            </a:r>
            <a:r>
              <a:rPr spc="-5" dirty="0"/>
              <a:t>этапы</a:t>
            </a:r>
            <a:r>
              <a:rPr spc="45" dirty="0"/>
              <a:t> </a:t>
            </a:r>
            <a:r>
              <a:rPr spc="-10" dirty="0"/>
              <a:t>социально-психологического</a:t>
            </a:r>
            <a:r>
              <a:rPr spc="-25" dirty="0"/>
              <a:t> </a:t>
            </a:r>
            <a:r>
              <a:rPr spc="-20" dirty="0"/>
              <a:t>Тестирования: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53361" y="4343400"/>
            <a:ext cx="10133839" cy="21903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7770" algn="just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IV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этап: мероприятия по оказанию 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психолого-педагогической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помощи </a:t>
            </a:r>
            <a:r>
              <a:rPr sz="1800" b="1" u="heavy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и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коррекционному </a:t>
            </a:r>
            <a:r>
              <a:rPr sz="1800" b="1" spc="-39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сопровождению</a:t>
            </a:r>
            <a:r>
              <a:rPr sz="1800" b="1" u="heavy" spc="-1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обучающихся</a:t>
            </a:r>
            <a:r>
              <a:rPr sz="1800" b="1" u="heavy" spc="-3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«группы</a:t>
            </a:r>
            <a:r>
              <a:rPr sz="1800" b="1" u="heavy" spc="10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solidFill>
                  <a:srgbClr val="004D40"/>
                </a:solidFill>
                <a:uFill>
                  <a:solidFill>
                    <a:srgbClr val="004D40"/>
                  </a:solidFill>
                </a:uFill>
                <a:latin typeface="Calibri"/>
                <a:cs typeface="Calibri"/>
              </a:rPr>
              <a:t>риска»</a:t>
            </a:r>
            <a:r>
              <a:rPr sz="1800" b="1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(в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течение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2024</a:t>
            </a:r>
            <a:r>
              <a:rPr sz="18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– 2025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уч.г.)</a:t>
            </a:r>
            <a:endParaRPr sz="1800" dirty="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  <a:spcBef>
                <a:spcPts val="860"/>
              </a:spcBef>
            </a:pPr>
            <a:r>
              <a:rPr sz="1600" spc="-5" dirty="0">
                <a:latin typeface="Calibri"/>
                <a:cs typeface="Calibri"/>
              </a:rPr>
              <a:t>Проведение</a:t>
            </a:r>
            <a:r>
              <a:rPr sz="1600" spc="425" dirty="0">
                <a:latin typeface="Calibri"/>
                <a:cs typeface="Calibri"/>
              </a:rPr>
              <a:t> </a:t>
            </a:r>
            <a:r>
              <a:rPr sz="1600" spc="4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специалистами</a:t>
            </a:r>
            <a:r>
              <a:rPr sz="1600" spc="600" dirty="0">
                <a:latin typeface="Calibri"/>
                <a:cs typeface="Calibri"/>
              </a:rPr>
              <a:t>  </a:t>
            </a:r>
            <a:r>
              <a:rPr sz="1600" spc="-5" dirty="0">
                <a:latin typeface="Calibri"/>
                <a:cs typeface="Calibri"/>
              </a:rPr>
              <a:t>образовательных</a:t>
            </a:r>
            <a:r>
              <a:rPr sz="1600" spc="595" dirty="0">
                <a:latin typeface="Calibri"/>
                <a:cs typeface="Calibri"/>
              </a:rPr>
              <a:t> </a:t>
            </a:r>
            <a:r>
              <a:rPr sz="1600" spc="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организаций</a:t>
            </a:r>
            <a:r>
              <a:rPr sz="1600" spc="595" dirty="0">
                <a:latin typeface="Calibri"/>
                <a:cs typeface="Calibri"/>
              </a:rPr>
              <a:t> </a:t>
            </a:r>
            <a:r>
              <a:rPr sz="1600" spc="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адресной</a:t>
            </a:r>
            <a:r>
              <a:rPr sz="1600" spc="600" dirty="0">
                <a:latin typeface="Calibri"/>
                <a:cs typeface="Calibri"/>
              </a:rPr>
              <a:t> 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605" dirty="0">
                <a:latin typeface="Calibri"/>
                <a:cs typeface="Calibri"/>
              </a:rPr>
              <a:t> </a:t>
            </a:r>
            <a:r>
              <a:rPr sz="1600" spc="6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групповой</a:t>
            </a:r>
            <a:r>
              <a:rPr sz="1600" spc="60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профилактической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10" dirty="0">
                <a:latin typeface="Calibri"/>
                <a:cs typeface="Calibri"/>
              </a:rPr>
              <a:t>коррекционной работы </a:t>
            </a:r>
            <a:r>
              <a:rPr sz="1600" dirty="0">
                <a:latin typeface="Calibri"/>
                <a:cs typeface="Calibri"/>
              </a:rPr>
              <a:t>по </a:t>
            </a:r>
            <a:r>
              <a:rPr sz="1600" spc="-15" dirty="0">
                <a:latin typeface="Calibri"/>
                <a:cs typeface="Calibri"/>
              </a:rPr>
              <a:t>результатам </a:t>
            </a:r>
            <a:r>
              <a:rPr sz="1600" spc="-10" dirty="0">
                <a:latin typeface="Calibri"/>
                <a:cs typeface="Calibri"/>
              </a:rPr>
              <a:t>СПТ </a:t>
            </a:r>
            <a:r>
              <a:rPr sz="1600" spc="-5" dirty="0">
                <a:latin typeface="Calibri"/>
                <a:cs typeface="Calibri"/>
              </a:rPr>
              <a:t>с обучающимися, имеющими </a:t>
            </a:r>
            <a:r>
              <a:rPr sz="1600" spc="-10" dirty="0">
                <a:latin typeface="Calibri"/>
                <a:cs typeface="Calibri"/>
              </a:rPr>
              <a:t>показатели </a:t>
            </a:r>
            <a:r>
              <a:rPr sz="1600" spc="-5" dirty="0">
                <a:latin typeface="Calibri"/>
                <a:cs typeface="Calibri"/>
              </a:rPr>
              <a:t>повышенной вероятности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вовлечения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рисковое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поведение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течение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2024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2025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уч.</a:t>
            </a:r>
            <a:r>
              <a:rPr sz="16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Проведение </a:t>
            </a:r>
            <a:r>
              <a:rPr sz="1600" spc="-15" dirty="0">
                <a:latin typeface="Calibri"/>
                <a:cs typeface="Calibri"/>
              </a:rPr>
              <a:t>консультаций </a:t>
            </a:r>
            <a:r>
              <a:rPr sz="1600" spc="-5" dirty="0">
                <a:latin typeface="Calibri"/>
                <a:cs typeface="Calibri"/>
              </a:rPr>
              <a:t>с </a:t>
            </a:r>
            <a:r>
              <a:rPr sz="1600" spc="-15" dirty="0">
                <a:latin typeface="Calibri"/>
                <a:cs typeface="Calibri"/>
              </a:rPr>
              <a:t>родителями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5" dirty="0">
                <a:latin typeface="Calibri"/>
                <a:cs typeface="Calibri"/>
              </a:rPr>
              <a:t>целях </a:t>
            </a:r>
            <a:r>
              <a:rPr sz="1600" spc="-5" dirty="0">
                <a:latin typeface="Calibri"/>
                <a:cs typeface="Calibri"/>
              </a:rPr>
              <a:t>профилактики </a:t>
            </a:r>
            <a:r>
              <a:rPr sz="1600" spc="-10" dirty="0">
                <a:latin typeface="Calibri"/>
                <a:cs typeface="Calibri"/>
              </a:rPr>
              <a:t>отклоняющегося </a:t>
            </a:r>
            <a:r>
              <a:rPr sz="1600" spc="-5" dirty="0">
                <a:latin typeface="Calibri"/>
                <a:cs typeface="Calibri"/>
              </a:rPr>
              <a:t>поведения </a:t>
            </a:r>
            <a:r>
              <a:rPr sz="1600" spc="-10" dirty="0">
                <a:latin typeface="Calibri"/>
                <a:cs typeface="Calibri"/>
              </a:rPr>
              <a:t>обучающихся </a:t>
            </a:r>
            <a:r>
              <a:rPr sz="1600" spc="-5" dirty="0">
                <a:latin typeface="Calibri"/>
                <a:cs typeface="Calibri"/>
              </a:rPr>
              <a:t>-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в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течение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2024</a:t>
            </a:r>
            <a:r>
              <a:rPr sz="1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2025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уч.</a:t>
            </a:r>
            <a:r>
              <a:rPr sz="16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C00000"/>
                </a:solidFill>
                <a:latin typeface="Calibri"/>
                <a:cs typeface="Calibri"/>
              </a:rPr>
              <a:t>г.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1937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96895" y="5855309"/>
            <a:ext cx="5020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004D40"/>
                </a:solidFill>
                <a:latin typeface="Calibri"/>
                <a:cs typeface="Calibri"/>
              </a:rPr>
              <a:t>Благодарю</a:t>
            </a:r>
            <a:r>
              <a:rPr sz="3600" b="1" spc="1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4D40"/>
                </a:solidFill>
                <a:latin typeface="Calibri"/>
                <a:cs typeface="Calibri"/>
              </a:rPr>
              <a:t>за</a:t>
            </a:r>
            <a:r>
              <a:rPr sz="3600" b="1" spc="-2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4D40"/>
                </a:solidFill>
                <a:latin typeface="Calibri"/>
                <a:cs typeface="Calibri"/>
              </a:rPr>
              <a:t>внимание!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633727" y="697064"/>
            <a:ext cx="10132060" cy="5000625"/>
            <a:chOff x="1633727" y="697064"/>
            <a:chExt cx="10132060" cy="50006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8122" y="697064"/>
              <a:ext cx="7487539" cy="50003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31085" y="907415"/>
              <a:ext cx="6320790" cy="1077595"/>
            </a:xfrm>
            <a:custGeom>
              <a:avLst/>
              <a:gdLst/>
              <a:ahLst/>
              <a:cxnLst/>
              <a:rect l="l" t="t" r="r" b="b"/>
              <a:pathLst>
                <a:path w="6320790" h="1077595">
                  <a:moveTo>
                    <a:pt x="6320536" y="0"/>
                  </a:moveTo>
                  <a:lnTo>
                    <a:pt x="0" y="0"/>
                  </a:lnTo>
                  <a:lnTo>
                    <a:pt x="0" y="1077214"/>
                  </a:lnTo>
                  <a:lnTo>
                    <a:pt x="6320536" y="1077214"/>
                  </a:lnTo>
                  <a:lnTo>
                    <a:pt x="6320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31085" y="907415"/>
              <a:ext cx="6320790" cy="1077595"/>
            </a:xfrm>
            <a:custGeom>
              <a:avLst/>
              <a:gdLst/>
              <a:ahLst/>
              <a:cxnLst/>
              <a:rect l="l" t="t" r="r" b="b"/>
              <a:pathLst>
                <a:path w="6320790" h="1077595">
                  <a:moveTo>
                    <a:pt x="0" y="1077214"/>
                  </a:moveTo>
                  <a:lnTo>
                    <a:pt x="6320536" y="1077214"/>
                  </a:lnTo>
                  <a:lnTo>
                    <a:pt x="6320536" y="0"/>
                  </a:lnTo>
                  <a:lnTo>
                    <a:pt x="0" y="0"/>
                  </a:lnTo>
                  <a:lnTo>
                    <a:pt x="0" y="1077214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3727" y="815340"/>
              <a:ext cx="6749796" cy="14310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37716" y="318515"/>
            <a:ext cx="5835650" cy="759460"/>
            <a:chOff x="1537716" y="318515"/>
            <a:chExt cx="5835650" cy="7594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7065" y="403832"/>
              <a:ext cx="5686048" cy="4831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7716" y="318515"/>
              <a:ext cx="2249424" cy="7589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6979" y="434962"/>
              <a:ext cx="5585079" cy="38279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36979" y="434962"/>
            <a:ext cx="5585460" cy="3829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365"/>
              </a:spcBef>
            </a:pPr>
            <a:r>
              <a:rPr sz="2000" dirty="0">
                <a:solidFill>
                  <a:srgbClr val="FFFFFF"/>
                </a:solidFill>
              </a:rPr>
              <a:t>Актуальность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1724660" y="1036446"/>
            <a:ext cx="9908540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4D40"/>
                </a:solidFill>
                <a:latin typeface="Calibri"/>
                <a:cs typeface="Calibri"/>
              </a:rPr>
              <a:t>Социально-психологическое</a:t>
            </a:r>
            <a:r>
              <a:rPr sz="1800" b="1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4D40"/>
                </a:solidFill>
                <a:latin typeface="Calibri"/>
                <a:cs typeface="Calibri"/>
              </a:rPr>
              <a:t>тестирование</a:t>
            </a:r>
            <a:r>
              <a:rPr sz="1800" b="1" spc="-2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4D40"/>
                </a:solidFill>
                <a:latin typeface="Calibri"/>
                <a:cs typeface="Calibri"/>
              </a:rPr>
              <a:t>-</a:t>
            </a:r>
            <a:r>
              <a:rPr sz="1800" b="1" spc="2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универсальный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психодиагностический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инструмент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-5" dirty="0">
                <a:latin typeface="Calibri"/>
                <a:cs typeface="Calibri"/>
              </a:rPr>
              <a:t> выявления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рискогенности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социально-психологических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условий,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формирующих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психологическую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готовность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обучающихся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рисковому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поведению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(аддиктивному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т.ч.).</a:t>
            </a:r>
            <a:endParaRPr sz="1800" dirty="0">
              <a:latin typeface="Calibri"/>
              <a:cs typeface="Calibri"/>
            </a:endParaRPr>
          </a:p>
          <a:p>
            <a:pPr marL="12700" marR="70485">
              <a:lnSpc>
                <a:spcPct val="100000"/>
              </a:lnSpc>
              <a:spcBef>
                <a:spcPts val="1200"/>
              </a:spcBef>
            </a:pPr>
            <a:r>
              <a:rPr sz="1800" b="1" spc="-20" dirty="0">
                <a:solidFill>
                  <a:srgbClr val="004D40"/>
                </a:solidFill>
                <a:latin typeface="Calibri"/>
                <a:cs typeface="Calibri"/>
              </a:rPr>
              <a:t>Результаты</a:t>
            </a:r>
            <a:r>
              <a:rPr sz="1800" b="1" spc="-10" dirty="0">
                <a:solidFill>
                  <a:srgbClr val="004D40"/>
                </a:solidFill>
                <a:latin typeface="Calibri"/>
                <a:cs typeface="Calibri"/>
              </a:rPr>
              <a:t> СПТ</a:t>
            </a:r>
            <a:r>
              <a:rPr sz="1800" b="1" spc="2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4D40"/>
                </a:solidFill>
                <a:latin typeface="Calibri"/>
                <a:cs typeface="Calibri"/>
              </a:rPr>
              <a:t>- </a:t>
            </a:r>
            <a:r>
              <a:rPr sz="1800" spc="-5" dirty="0">
                <a:latin typeface="Calibri"/>
                <a:cs typeface="Calibri"/>
              </a:rPr>
              <a:t>компонент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воспитательной,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профилактической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деятельности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оказания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адресной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психологической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помощи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обучающимся,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педагогическим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работникам,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родителям.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37716" y="2817876"/>
            <a:ext cx="5835650" cy="652780"/>
            <a:chOff x="1537716" y="2817876"/>
            <a:chExt cx="5835650" cy="6527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7065" y="2888011"/>
              <a:ext cx="5686048" cy="4220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7716" y="2817876"/>
              <a:ext cx="3142488" cy="652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6979" y="2919666"/>
              <a:ext cx="5585079" cy="32124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736979" y="2919666"/>
            <a:ext cx="558546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2880">
              <a:lnSpc>
                <a:spcPts val="2395"/>
              </a:lnSpc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Основные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задачи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СПТ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59711" y="3332640"/>
            <a:ext cx="9510395" cy="21659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45"/>
              </a:spcBef>
              <a:buFont typeface="Wingdings"/>
              <a:buChar char=""/>
              <a:tabLst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диагностика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вероятности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рискового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поведения,</a:t>
            </a:r>
            <a:r>
              <a:rPr sz="1800" dirty="0">
                <a:latin typeface="Calibri"/>
                <a:cs typeface="Calibri"/>
              </a:rPr>
              <a:t> в </a:t>
            </a:r>
            <a:r>
              <a:rPr sz="1800" spc="-25" dirty="0">
                <a:latin typeface="Calibri"/>
                <a:cs typeface="Calibri"/>
              </a:rPr>
              <a:t>т.ч.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аддиктивного;</a:t>
            </a:r>
            <a:endParaRPr sz="18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650"/>
              </a:spcBef>
              <a:buFont typeface="Wingdings"/>
              <a:buChar char=""/>
              <a:tabLst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организация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адресной и </a:t>
            </a:r>
            <a:r>
              <a:rPr sz="1800" spc="-10" dirty="0">
                <a:latin typeface="Calibri"/>
                <a:cs typeface="Calibri"/>
              </a:rPr>
              <a:t>системной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помощи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обучающимся;</a:t>
            </a:r>
            <a:endParaRPr sz="1800" dirty="0">
              <a:latin typeface="Calibri"/>
              <a:cs typeface="Calibri"/>
            </a:endParaRPr>
          </a:p>
          <a:p>
            <a:pPr marL="299085" marR="11430" indent="-287020">
              <a:lnSpc>
                <a:spcPct val="13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формирование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контингента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обучающихся,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направляемых</a:t>
            </a:r>
            <a:r>
              <a:rPr sz="1800" dirty="0">
                <a:latin typeface="Calibri"/>
                <a:cs typeface="Calibri"/>
              </a:rPr>
              <a:t> на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профилактические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медицинские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осмотры;</a:t>
            </a:r>
            <a:endParaRPr sz="1800" dirty="0">
              <a:latin typeface="Calibri"/>
              <a:cs typeface="Calibri"/>
            </a:endParaRPr>
          </a:p>
          <a:p>
            <a:pPr marL="299085" marR="5080" indent="-287020">
              <a:lnSpc>
                <a:spcPts val="2810"/>
              </a:lnSpc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определение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направленности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содержания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индивидуальных</a:t>
            </a:r>
            <a:r>
              <a:rPr sz="1800" dirty="0">
                <a:latin typeface="Calibri"/>
                <a:cs typeface="Calibri"/>
              </a:rPr>
              <a:t> 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групповых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профилактических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программ.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316479" y="5888735"/>
            <a:ext cx="9211310" cy="969644"/>
            <a:chOff x="2316479" y="5888735"/>
            <a:chExt cx="9211310" cy="969644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32302" y="5923803"/>
              <a:ext cx="8895591" cy="8107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16479" y="5888735"/>
              <a:ext cx="9211056" cy="9692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81960" y="5954344"/>
              <a:ext cx="8795639" cy="7101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630804" y="6293916"/>
            <a:ext cx="15360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Добровольно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79797" y="5976924"/>
            <a:ext cx="479679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2366645" algn="l"/>
                <a:tab pos="3456304" algn="l"/>
              </a:tabLst>
            </a:pPr>
            <a:r>
              <a:rPr sz="20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Конфиденциально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	Научно	Достоверно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75978" y="6293916"/>
            <a:ext cx="1629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Единообразно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0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3564" y="579183"/>
            <a:ext cx="606933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2880">
              <a:lnSpc>
                <a:spcPts val="2390"/>
              </a:lnSpc>
            </a:pPr>
            <a:r>
              <a:rPr sz="2000" spc="-5" dirty="0">
                <a:solidFill>
                  <a:srgbClr val="FFFFFF"/>
                </a:solidFill>
              </a:rPr>
              <a:t>Нормативно-правовое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обеспечение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1841119" y="1105280"/>
            <a:ext cx="5298440" cy="502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4D40"/>
                </a:solidFill>
                <a:latin typeface="Calibri"/>
                <a:cs typeface="Calibri"/>
              </a:rPr>
              <a:t>Федеральный</a:t>
            </a:r>
            <a:r>
              <a:rPr sz="1600" b="1" spc="-1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уровень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Calibri"/>
              <a:cs typeface="Calibri"/>
            </a:endParaRPr>
          </a:p>
          <a:p>
            <a:pPr marL="12700" marR="640715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Федеральный закон </a:t>
            </a:r>
            <a:r>
              <a:rPr sz="1400" spc="-5" dirty="0">
                <a:latin typeface="Calibri"/>
                <a:cs typeface="Calibri"/>
              </a:rPr>
              <a:t>от 08.01.1998 </a:t>
            </a:r>
            <a:r>
              <a:rPr sz="1400" dirty="0">
                <a:latin typeface="Calibri"/>
                <a:cs typeface="Calibri"/>
              </a:rPr>
              <a:t>№ </a:t>
            </a:r>
            <a:r>
              <a:rPr sz="1400" spc="-5" dirty="0">
                <a:latin typeface="Calibri"/>
                <a:cs typeface="Calibri"/>
              </a:rPr>
              <a:t>3-ФЗ «О наркотических </a:t>
            </a:r>
            <a:r>
              <a:rPr sz="1400" spc="-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средствах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психотропных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веществах»,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ст.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53.4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1400" b="1" dirty="0">
                <a:latin typeface="Calibri"/>
                <a:cs typeface="Calibri"/>
              </a:rPr>
              <a:t>Приказ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Министерства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просвещения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РФ </a:t>
            </a: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02.02.2020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№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59</a:t>
            </a:r>
            <a:endParaRPr sz="1400">
              <a:latin typeface="Calibri"/>
              <a:cs typeface="Calibri"/>
            </a:endParaRPr>
          </a:p>
          <a:p>
            <a:pPr marL="12700" marR="12065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«О порядке проведения социально-психологического тестирования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обучающихся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общеобразовательных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организациях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профессиональных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образовательных организациях»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spc="-5" dirty="0">
                <a:latin typeface="Calibri"/>
                <a:cs typeface="Calibri"/>
              </a:rPr>
              <a:t>Приказ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Министерства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науки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высшего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образования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РФ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02.02.2020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№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239 </a:t>
            </a:r>
            <a:r>
              <a:rPr sz="1400" dirty="0">
                <a:latin typeface="Calibri"/>
                <a:cs typeface="Calibri"/>
              </a:rPr>
              <a:t>«О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порядке проведения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социально-</a:t>
            </a:r>
            <a:endParaRPr sz="1400">
              <a:latin typeface="Calibri"/>
              <a:cs typeface="Calibri"/>
            </a:endParaRPr>
          </a:p>
          <a:p>
            <a:pPr marL="12700" marR="300355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психологического</a:t>
            </a:r>
            <a:r>
              <a:rPr sz="1400" spc="-5" dirty="0">
                <a:latin typeface="Calibri"/>
                <a:cs typeface="Calibri"/>
              </a:rPr>
              <a:t> тестирования обучающихся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образовательных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организациях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высшего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образования»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spc="-5" dirty="0">
                <a:latin typeface="Calibri"/>
                <a:cs typeface="Calibri"/>
              </a:rPr>
              <a:t>Приказ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Минздрава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России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23.03.2020</a:t>
            </a:r>
            <a:r>
              <a:rPr sz="1400" dirty="0">
                <a:latin typeface="Calibri"/>
                <a:cs typeface="Calibri"/>
              </a:rPr>
              <a:t> № </a:t>
            </a:r>
            <a:r>
              <a:rPr sz="1400" spc="-5" dirty="0">
                <a:latin typeface="Calibri"/>
                <a:cs typeface="Calibri"/>
              </a:rPr>
              <a:t>213н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«О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внесении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изменений</a:t>
            </a:r>
            <a:r>
              <a:rPr sz="1400" dirty="0">
                <a:latin typeface="Calibri"/>
                <a:cs typeface="Calibri"/>
              </a:rPr>
              <a:t> 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Порядок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проведения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профилактических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медицинских</a:t>
            </a:r>
            <a:endParaRPr sz="1400">
              <a:latin typeface="Calibri"/>
              <a:cs typeface="Calibri"/>
            </a:endParaRPr>
          </a:p>
          <a:p>
            <a:pPr marL="12700" marR="36703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осмотров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обучающихся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общеобразовательных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организациях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профессиональных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образовательных организациях,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 </a:t>
            </a:r>
            <a:r>
              <a:rPr sz="1400" spc="-5" dirty="0">
                <a:latin typeface="Calibri"/>
                <a:cs typeface="Calibri"/>
              </a:rPr>
              <a:t>также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образовательных организациях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высшего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образования </a:t>
            </a:r>
            <a:r>
              <a:rPr sz="1400" dirty="0">
                <a:latin typeface="Calibri"/>
                <a:cs typeface="Calibri"/>
              </a:rPr>
              <a:t>в </a:t>
            </a:r>
            <a:r>
              <a:rPr sz="1400" spc="-15" dirty="0">
                <a:latin typeface="Calibri"/>
                <a:cs typeface="Calibri"/>
              </a:rPr>
              <a:t>целях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раннего выявления незаконного потребления наркотических </a:t>
            </a:r>
            <a:r>
              <a:rPr sz="1400" spc="-15" dirty="0">
                <a:latin typeface="Calibri"/>
                <a:cs typeface="Calibri"/>
              </a:rPr>
              <a:t>средств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5" dirty="0">
                <a:latin typeface="Calibri"/>
                <a:cs typeface="Calibri"/>
              </a:rPr>
              <a:t>психотропных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веществ,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утвержденный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приказом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Министерства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здравоохранения </a:t>
            </a:r>
            <a:r>
              <a:rPr sz="1400" spc="-10" dirty="0">
                <a:latin typeface="Calibri"/>
                <a:cs typeface="Calibri"/>
              </a:rPr>
              <a:t>Российской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Федерации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 </a:t>
            </a:r>
            <a:r>
              <a:rPr sz="1400" dirty="0">
                <a:latin typeface="Calibri"/>
                <a:cs typeface="Calibri"/>
              </a:rPr>
              <a:t>6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октября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2014 </a:t>
            </a:r>
            <a:r>
              <a:rPr sz="1400" spc="-35" dirty="0">
                <a:latin typeface="Calibri"/>
                <a:cs typeface="Calibri"/>
              </a:rPr>
              <a:t>г.</a:t>
            </a:r>
            <a:r>
              <a:rPr sz="1400" dirty="0">
                <a:latin typeface="Calibri"/>
                <a:cs typeface="Calibri"/>
              </a:rPr>
              <a:t> №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581н»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(Зарегистрировано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Минюсте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России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30.04.2020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№</a:t>
            </a:r>
            <a:r>
              <a:rPr sz="1400" spc="-10" dirty="0">
                <a:latin typeface="Calibri"/>
                <a:cs typeface="Calibri"/>
              </a:rPr>
              <a:t> 58258)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5710" y="491439"/>
            <a:ext cx="852043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5" dirty="0"/>
              <a:t>Рисковое</a:t>
            </a:r>
            <a:r>
              <a:rPr sz="2000" spc="-20" dirty="0"/>
              <a:t> </a:t>
            </a:r>
            <a:r>
              <a:rPr sz="2000" spc="-10" dirty="0"/>
              <a:t>поведение</a:t>
            </a:r>
            <a:r>
              <a:rPr sz="2000" spc="-25" dirty="0"/>
              <a:t> </a:t>
            </a:r>
            <a:r>
              <a:rPr sz="2000" dirty="0"/>
              <a:t>–</a:t>
            </a:r>
            <a:r>
              <a:rPr sz="2000" spc="10" dirty="0"/>
              <a:t> </a:t>
            </a:r>
            <a:r>
              <a:rPr sz="2000" spc="-10" dirty="0">
                <a:solidFill>
                  <a:srgbClr val="000000"/>
                </a:solidFill>
              </a:rPr>
              <a:t>поведение,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несущее добровольное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допущение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риска</a:t>
            </a:r>
            <a:endParaRPr sz="2000"/>
          </a:p>
          <a:p>
            <a:pPr marL="12700">
              <a:lnSpc>
                <a:spcPts val="2280"/>
              </a:lnSpc>
            </a:pPr>
            <a:r>
              <a:rPr sz="2000" spc="-5" dirty="0">
                <a:solidFill>
                  <a:srgbClr val="000000"/>
                </a:solidFill>
              </a:rPr>
              <a:t>для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здоровья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и</a:t>
            </a:r>
            <a:r>
              <a:rPr sz="2000" spc="-1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жизни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субъекта: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1887982" y="1493547"/>
            <a:ext cx="9352915" cy="277622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50"/>
              </a:spcBef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latin typeface="Calibri"/>
                <a:cs typeface="Calibri"/>
              </a:rPr>
              <a:t>Аддиктивное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поведение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(наркомания,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алкоголизм,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интернет,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компьютерная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зависимость,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45"/>
              </a:spcBef>
            </a:pPr>
            <a:r>
              <a:rPr sz="1800" spc="-5" dirty="0">
                <a:latin typeface="Calibri"/>
                <a:cs typeface="Calibri"/>
              </a:rPr>
              <a:t>адреналиномания)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3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latin typeface="Calibri"/>
                <a:cs typeface="Calibri"/>
              </a:rPr>
              <a:t>Деструктивное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аутодеструктивное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поведение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 </a:t>
            </a:r>
            <a:r>
              <a:rPr sz="1800" spc="-5" dirty="0">
                <a:latin typeface="Calibri"/>
                <a:cs typeface="Calibri"/>
              </a:rPr>
              <a:t>связанные</a:t>
            </a:r>
            <a:r>
              <a:rPr sz="1800" dirty="0">
                <a:latin typeface="Calibri"/>
                <a:cs typeface="Calibri"/>
              </a:rPr>
              <a:t> с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аддикциями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50"/>
              </a:spcBef>
            </a:pPr>
            <a:r>
              <a:rPr sz="1800" spc="5" dirty="0">
                <a:latin typeface="Calibri"/>
                <a:cs typeface="Calibri"/>
              </a:rPr>
              <a:t>(суицид,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буллинг,</a:t>
            </a:r>
            <a:r>
              <a:rPr sz="1800" spc="-10" dirty="0">
                <a:latin typeface="Calibri"/>
                <a:cs typeface="Calibri"/>
              </a:rPr>
              <a:t> расстройства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пищевого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поведения)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latin typeface="Calibri"/>
                <a:cs typeface="Calibri"/>
              </a:rPr>
              <a:t>Поведение, связанное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деструктивным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характером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социальных групп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" dirty="0">
                <a:latin typeface="Calibri"/>
                <a:cs typeface="Calibri"/>
              </a:rPr>
              <a:t> объединений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50"/>
              </a:spcBef>
            </a:pPr>
            <a:r>
              <a:rPr sz="1800" spc="-10" dirty="0">
                <a:latin typeface="Calibri"/>
                <a:cs typeface="Calibri"/>
              </a:rPr>
              <a:t>интернет-среда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социальные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сети,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вовлечение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организации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экстремистского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содержания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50"/>
              </a:spcBef>
            </a:pPr>
            <a:r>
              <a:rPr sz="1800" spc="-25" dirty="0">
                <a:latin typeface="Calibri"/>
                <a:cs typeface="Calibri"/>
              </a:rPr>
              <a:t>(АУЕ,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автономный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скулшутинг,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деструктивные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культы)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29" y="4092968"/>
            <a:ext cx="4328959" cy="24928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5935" y="1433067"/>
            <a:ext cx="152400" cy="1600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2360" marR="88265">
              <a:lnSpc>
                <a:spcPct val="110000"/>
              </a:lnSpc>
              <a:spcBef>
                <a:spcPts val="100"/>
              </a:spcBef>
            </a:pPr>
            <a:r>
              <a:rPr b="1" spc="-5" dirty="0">
                <a:solidFill>
                  <a:srgbClr val="004D40"/>
                </a:solidFill>
                <a:latin typeface="Calibri"/>
                <a:cs typeface="Calibri"/>
              </a:rPr>
              <a:t>Социально-средовые</a:t>
            </a:r>
            <a:r>
              <a:rPr b="1" spc="-3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pc="-10" dirty="0"/>
              <a:t>(снижение</a:t>
            </a:r>
            <a:r>
              <a:rPr spc="45" dirty="0"/>
              <a:t> </a:t>
            </a:r>
            <a:r>
              <a:rPr dirty="0"/>
              <a:t>уровня</a:t>
            </a:r>
            <a:r>
              <a:rPr spc="5" dirty="0"/>
              <a:t> </a:t>
            </a:r>
            <a:r>
              <a:rPr spc="-5" dirty="0"/>
              <a:t>образованности</a:t>
            </a:r>
            <a:r>
              <a:rPr spc="35" dirty="0"/>
              <a:t> </a:t>
            </a:r>
            <a:r>
              <a:rPr dirty="0"/>
              <a:t>и</a:t>
            </a:r>
            <a:r>
              <a:rPr spc="15" dirty="0"/>
              <a:t> </a:t>
            </a:r>
            <a:r>
              <a:rPr spc="-20" dirty="0"/>
              <a:t>культуры,</a:t>
            </a:r>
            <a:r>
              <a:rPr spc="10" dirty="0"/>
              <a:t> </a:t>
            </a:r>
            <a:r>
              <a:rPr spc="-5" dirty="0"/>
              <a:t>асоциальная</a:t>
            </a:r>
            <a:r>
              <a:rPr spc="30" dirty="0"/>
              <a:t> </a:t>
            </a:r>
            <a:r>
              <a:rPr spc="-5" dirty="0"/>
              <a:t>рефгруппа, </a:t>
            </a:r>
            <a:r>
              <a:rPr spc="-390" dirty="0"/>
              <a:t> </a:t>
            </a:r>
            <a:r>
              <a:rPr spc="-10" dirty="0"/>
              <a:t>отвержение,</a:t>
            </a:r>
            <a:r>
              <a:rPr spc="20" dirty="0"/>
              <a:t> </a:t>
            </a:r>
            <a:r>
              <a:rPr spc="-5" dirty="0"/>
              <a:t>безнадзорность,</a:t>
            </a:r>
            <a:r>
              <a:rPr spc="45" dirty="0"/>
              <a:t> </a:t>
            </a:r>
            <a:r>
              <a:rPr spc="-10" dirty="0"/>
              <a:t>школьная</a:t>
            </a:r>
            <a:r>
              <a:rPr spc="10" dirty="0"/>
              <a:t> </a:t>
            </a:r>
            <a:r>
              <a:rPr spc="-5" dirty="0"/>
              <a:t>дезадаптация, неорганизованный</a:t>
            </a:r>
            <a:r>
              <a:rPr spc="15" dirty="0"/>
              <a:t> </a:t>
            </a:r>
            <a:r>
              <a:rPr spc="-5" dirty="0"/>
              <a:t>досуг)</a:t>
            </a:r>
          </a:p>
          <a:p>
            <a:pPr marL="1089660">
              <a:lnSpc>
                <a:spcPct val="100000"/>
              </a:lnSpc>
              <a:spcBef>
                <a:spcPts val="45"/>
              </a:spcBef>
            </a:pPr>
            <a:endParaRPr sz="1450" dirty="0"/>
          </a:p>
          <a:p>
            <a:pPr marL="1102360">
              <a:lnSpc>
                <a:spcPct val="100000"/>
              </a:lnSpc>
            </a:pPr>
            <a:r>
              <a:rPr b="1" spc="-5" dirty="0">
                <a:solidFill>
                  <a:srgbClr val="004D40"/>
                </a:solidFill>
                <a:latin typeface="Calibri"/>
                <a:cs typeface="Calibri"/>
              </a:rPr>
              <a:t>Семейные</a:t>
            </a:r>
            <a:r>
              <a:rPr b="1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pc="-10" dirty="0"/>
              <a:t>(неполная</a:t>
            </a:r>
            <a:r>
              <a:rPr spc="25" dirty="0"/>
              <a:t> </a:t>
            </a:r>
            <a:r>
              <a:rPr spc="-10" dirty="0"/>
              <a:t>семья,</a:t>
            </a:r>
            <a:r>
              <a:rPr spc="30" dirty="0"/>
              <a:t> </a:t>
            </a:r>
            <a:r>
              <a:rPr spc="-10" dirty="0"/>
              <a:t>алкоголизация</a:t>
            </a:r>
            <a:r>
              <a:rPr spc="10" dirty="0"/>
              <a:t> </a:t>
            </a:r>
            <a:r>
              <a:rPr spc="-10" dirty="0"/>
              <a:t>родителей,</a:t>
            </a:r>
            <a:r>
              <a:rPr spc="20" dirty="0"/>
              <a:t> </a:t>
            </a:r>
            <a:r>
              <a:rPr spc="-10" dirty="0"/>
              <a:t>патохарактерологические</a:t>
            </a:r>
            <a:r>
              <a:rPr spc="50" dirty="0"/>
              <a:t> </a:t>
            </a:r>
            <a:r>
              <a:rPr spc="-10" dirty="0"/>
              <a:t>особенности</a:t>
            </a:r>
          </a:p>
          <a:p>
            <a:pPr marL="1102360" marR="1762125">
              <a:lnSpc>
                <a:spcPct val="110000"/>
              </a:lnSpc>
            </a:pPr>
            <a:r>
              <a:rPr spc="-10" dirty="0"/>
              <a:t>родителей,</a:t>
            </a:r>
            <a:r>
              <a:rPr spc="10" dirty="0"/>
              <a:t> </a:t>
            </a:r>
            <a:r>
              <a:rPr spc="-10" dirty="0"/>
              <a:t>жесткость,</a:t>
            </a:r>
            <a:r>
              <a:rPr spc="30" dirty="0"/>
              <a:t> </a:t>
            </a:r>
            <a:r>
              <a:rPr spc="-10" dirty="0"/>
              <a:t>авторитарный</a:t>
            </a:r>
            <a:r>
              <a:rPr spc="30" dirty="0"/>
              <a:t> </a:t>
            </a:r>
            <a:r>
              <a:rPr spc="-5" dirty="0"/>
              <a:t>стиль</a:t>
            </a:r>
            <a:r>
              <a:rPr spc="5" dirty="0"/>
              <a:t> </a:t>
            </a:r>
            <a:r>
              <a:rPr spc="-5" dirty="0"/>
              <a:t>воспитания,</a:t>
            </a:r>
            <a:r>
              <a:rPr spc="20" dirty="0"/>
              <a:t> </a:t>
            </a:r>
            <a:r>
              <a:rPr spc="-5" dirty="0"/>
              <a:t>двойные</a:t>
            </a:r>
            <a:r>
              <a:rPr spc="15" dirty="0"/>
              <a:t> </a:t>
            </a:r>
            <a:r>
              <a:rPr dirty="0"/>
              <a:t>стандарты, </a:t>
            </a:r>
            <a:r>
              <a:rPr spc="-395" dirty="0"/>
              <a:t> </a:t>
            </a:r>
            <a:r>
              <a:rPr spc="-5" dirty="0"/>
              <a:t>гипо-</a:t>
            </a:r>
            <a:r>
              <a:rPr spc="10" dirty="0"/>
              <a:t> </a:t>
            </a:r>
            <a:r>
              <a:rPr dirty="0"/>
              <a:t>или </a:t>
            </a:r>
            <a:r>
              <a:rPr spc="-5" dirty="0"/>
              <a:t>гиперопека,</a:t>
            </a:r>
            <a:r>
              <a:rPr spc="5" dirty="0"/>
              <a:t> </a:t>
            </a:r>
            <a:r>
              <a:rPr spc="-5" dirty="0"/>
              <a:t>затяжные</a:t>
            </a:r>
            <a:r>
              <a:rPr spc="15" dirty="0"/>
              <a:t> </a:t>
            </a:r>
            <a:r>
              <a:rPr spc="-10" dirty="0"/>
              <a:t>конфликты </a:t>
            </a:r>
            <a:r>
              <a:rPr dirty="0"/>
              <a:t>с</a:t>
            </a:r>
            <a:r>
              <a:rPr spc="5" dirty="0"/>
              <a:t> </a:t>
            </a:r>
            <a:r>
              <a:rPr spc="-10" dirty="0"/>
              <a:t>родителями,</a:t>
            </a:r>
          </a:p>
          <a:p>
            <a:pPr marL="1102360">
              <a:lnSpc>
                <a:spcPct val="100000"/>
              </a:lnSpc>
              <a:spcBef>
                <a:spcPts val="215"/>
              </a:spcBef>
            </a:pPr>
            <a:r>
              <a:rPr spc="-10" dirty="0"/>
              <a:t>отсутствие</a:t>
            </a:r>
            <a:r>
              <a:rPr spc="30" dirty="0"/>
              <a:t> </a:t>
            </a:r>
            <a:r>
              <a:rPr spc="-10" dirty="0"/>
              <a:t>эмоционального</a:t>
            </a:r>
            <a:r>
              <a:rPr spc="25" dirty="0"/>
              <a:t> </a:t>
            </a:r>
            <a:r>
              <a:rPr spc="-10" dirty="0"/>
              <a:t>контакта</a:t>
            </a:r>
            <a:r>
              <a:rPr spc="15" dirty="0"/>
              <a:t> </a:t>
            </a:r>
            <a:r>
              <a:rPr dirty="0"/>
              <a:t>с</a:t>
            </a:r>
            <a:r>
              <a:rPr spc="10" dirty="0"/>
              <a:t> </a:t>
            </a:r>
            <a:r>
              <a:rPr spc="-15" dirty="0"/>
              <a:t>родителями</a:t>
            </a:r>
            <a:r>
              <a:rPr spc="-10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spc="-20" dirty="0"/>
              <a:t>т.д.)</a:t>
            </a:r>
          </a:p>
          <a:p>
            <a:pPr marL="1089660">
              <a:lnSpc>
                <a:spcPct val="100000"/>
              </a:lnSpc>
              <a:spcBef>
                <a:spcPts val="45"/>
              </a:spcBef>
            </a:pPr>
            <a:endParaRPr sz="1450" dirty="0"/>
          </a:p>
          <a:p>
            <a:pPr marL="1102360">
              <a:lnSpc>
                <a:spcPct val="100000"/>
              </a:lnSpc>
            </a:pPr>
            <a:r>
              <a:rPr b="1" spc="-5" dirty="0">
                <a:solidFill>
                  <a:srgbClr val="004D40"/>
                </a:solidFill>
                <a:latin typeface="Calibri"/>
                <a:cs typeface="Calibri"/>
              </a:rPr>
              <a:t>Медицинские</a:t>
            </a:r>
            <a:r>
              <a:rPr b="1" spc="-2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pc="-10" dirty="0"/>
              <a:t>(олигофрения,</a:t>
            </a:r>
            <a:r>
              <a:rPr spc="20" dirty="0"/>
              <a:t> </a:t>
            </a:r>
            <a:r>
              <a:rPr spc="-10" dirty="0"/>
              <a:t>психопатии,</a:t>
            </a:r>
            <a:r>
              <a:rPr spc="15" dirty="0"/>
              <a:t> </a:t>
            </a:r>
            <a:r>
              <a:rPr spc="-10" dirty="0"/>
              <a:t>патологии</a:t>
            </a:r>
            <a:r>
              <a:rPr spc="10" dirty="0"/>
              <a:t> </a:t>
            </a:r>
            <a:r>
              <a:rPr spc="-5" dirty="0"/>
              <a:t>ГМ,</a:t>
            </a:r>
            <a:r>
              <a:rPr spc="5" dirty="0"/>
              <a:t> </a:t>
            </a:r>
            <a:r>
              <a:rPr spc="-40" dirty="0"/>
              <a:t>ЧМТ,</a:t>
            </a:r>
            <a:r>
              <a:rPr spc="10" dirty="0"/>
              <a:t> </a:t>
            </a:r>
            <a:r>
              <a:rPr spc="-50" dirty="0"/>
              <a:t>ПТСР,</a:t>
            </a:r>
            <a:r>
              <a:rPr spc="50" dirty="0"/>
              <a:t> </a:t>
            </a:r>
            <a:r>
              <a:rPr spc="-5" dirty="0"/>
              <a:t>СДВГ</a:t>
            </a:r>
            <a:r>
              <a:rPr spc="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spc="-20" dirty="0"/>
              <a:t>т.д.)</a:t>
            </a:r>
          </a:p>
          <a:p>
            <a:pPr marL="1102360" marR="769620">
              <a:lnSpc>
                <a:spcPct val="110000"/>
              </a:lnSpc>
              <a:spcBef>
                <a:spcPts val="1605"/>
              </a:spcBef>
            </a:pPr>
            <a:r>
              <a:rPr b="1" spc="-10" dirty="0">
                <a:solidFill>
                  <a:srgbClr val="004D40"/>
                </a:solidFill>
                <a:latin typeface="Calibri"/>
                <a:cs typeface="Calibri"/>
              </a:rPr>
              <a:t>Индивидуально-психологические</a:t>
            </a:r>
            <a:r>
              <a:rPr b="1" spc="3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pc="-10" dirty="0"/>
              <a:t>(ведомость,</a:t>
            </a:r>
            <a:r>
              <a:rPr spc="20" dirty="0"/>
              <a:t> </a:t>
            </a:r>
            <a:r>
              <a:rPr dirty="0"/>
              <a:t>слабый</a:t>
            </a:r>
            <a:r>
              <a:rPr spc="25" dirty="0"/>
              <a:t> </a:t>
            </a:r>
            <a:r>
              <a:rPr spc="-10" dirty="0"/>
              <a:t>самоконтроль,</a:t>
            </a:r>
            <a:r>
              <a:rPr spc="55" dirty="0"/>
              <a:t> </a:t>
            </a:r>
            <a:r>
              <a:rPr spc="-10" dirty="0"/>
              <a:t>импульсивность, </a:t>
            </a:r>
            <a:r>
              <a:rPr spc="-390" dirty="0"/>
              <a:t> </a:t>
            </a:r>
            <a:r>
              <a:rPr spc="-5" dirty="0"/>
              <a:t>дисфории,</a:t>
            </a:r>
            <a:r>
              <a:rPr spc="20" dirty="0"/>
              <a:t> </a:t>
            </a:r>
            <a:r>
              <a:rPr spc="-10" dirty="0"/>
              <a:t>злобность,</a:t>
            </a:r>
            <a:r>
              <a:rPr spc="20" dirty="0"/>
              <a:t> </a:t>
            </a:r>
            <a:r>
              <a:rPr spc="-10" dirty="0"/>
              <a:t>мстительность,</a:t>
            </a:r>
            <a:r>
              <a:rPr spc="45" dirty="0"/>
              <a:t> </a:t>
            </a:r>
            <a:r>
              <a:rPr spc="-10" dirty="0"/>
              <a:t>завистливость,</a:t>
            </a:r>
            <a:r>
              <a:rPr spc="35" dirty="0"/>
              <a:t> </a:t>
            </a:r>
            <a:r>
              <a:rPr spc="-5" dirty="0"/>
              <a:t>примитивность</a:t>
            </a:r>
            <a:r>
              <a:rPr spc="30" dirty="0"/>
              <a:t> </a:t>
            </a:r>
            <a:r>
              <a:rPr spc="-5" dirty="0"/>
              <a:t>потребностей,</a:t>
            </a:r>
          </a:p>
          <a:p>
            <a:pPr marL="1102360" marR="129539">
              <a:lnSpc>
                <a:spcPct val="110000"/>
              </a:lnSpc>
              <a:spcBef>
                <a:spcPts val="5"/>
              </a:spcBef>
            </a:pPr>
            <a:r>
              <a:rPr spc="-5" dirty="0"/>
              <a:t>потребительство,</a:t>
            </a:r>
            <a:r>
              <a:rPr spc="20" dirty="0"/>
              <a:t> </a:t>
            </a:r>
            <a:r>
              <a:rPr spc="-10" dirty="0"/>
              <a:t>фрустрация</a:t>
            </a:r>
            <a:r>
              <a:rPr spc="25" dirty="0"/>
              <a:t> </a:t>
            </a:r>
            <a:r>
              <a:rPr spc="-5" dirty="0"/>
              <a:t>потребностей,</a:t>
            </a:r>
            <a:r>
              <a:rPr spc="35" dirty="0"/>
              <a:t> </a:t>
            </a:r>
            <a:r>
              <a:rPr spc="-5" dirty="0"/>
              <a:t>неспособность</a:t>
            </a:r>
            <a:r>
              <a:rPr spc="40" dirty="0"/>
              <a:t> </a:t>
            </a:r>
            <a:r>
              <a:rPr spc="-10" dirty="0"/>
              <a:t>предвидеть</a:t>
            </a:r>
            <a:r>
              <a:rPr spc="5" dirty="0"/>
              <a:t> </a:t>
            </a:r>
            <a:r>
              <a:rPr spc="-10" dirty="0"/>
              <a:t>последствия</a:t>
            </a:r>
            <a:r>
              <a:rPr dirty="0"/>
              <a:t> </a:t>
            </a:r>
            <a:r>
              <a:rPr spc="-5" dirty="0"/>
              <a:t>своего </a:t>
            </a:r>
            <a:r>
              <a:rPr dirty="0"/>
              <a:t> </a:t>
            </a:r>
            <a:r>
              <a:rPr spc="-5" dirty="0"/>
              <a:t>поведения,</a:t>
            </a:r>
            <a:r>
              <a:rPr spc="5" dirty="0"/>
              <a:t> </a:t>
            </a:r>
            <a:r>
              <a:rPr spc="-5" dirty="0"/>
              <a:t>стремление</a:t>
            </a:r>
            <a:r>
              <a:rPr spc="25" dirty="0"/>
              <a:t> </a:t>
            </a:r>
            <a:r>
              <a:rPr spc="-10" dirty="0"/>
              <a:t>самоутвердиться</a:t>
            </a:r>
            <a:r>
              <a:rPr spc="50" dirty="0"/>
              <a:t> </a:t>
            </a:r>
            <a:r>
              <a:rPr dirty="0"/>
              <a:t>или</a:t>
            </a:r>
            <a:r>
              <a:rPr spc="15" dirty="0"/>
              <a:t> </a:t>
            </a:r>
            <a:r>
              <a:rPr spc="-10" dirty="0"/>
              <a:t>фрустрация</a:t>
            </a:r>
            <a:r>
              <a:rPr spc="25" dirty="0"/>
              <a:t> </a:t>
            </a:r>
            <a:r>
              <a:rPr spc="-20" dirty="0"/>
              <a:t>этого</a:t>
            </a:r>
            <a:r>
              <a:rPr spc="45" dirty="0"/>
              <a:t> </a:t>
            </a:r>
            <a:r>
              <a:rPr spc="-10" dirty="0"/>
              <a:t>стремления,</a:t>
            </a:r>
            <a:r>
              <a:rPr spc="20" dirty="0"/>
              <a:t> </a:t>
            </a:r>
            <a:r>
              <a:rPr spc="-10" dirty="0"/>
              <a:t>гедонистические </a:t>
            </a:r>
            <a:r>
              <a:rPr spc="-395" dirty="0"/>
              <a:t> </a:t>
            </a:r>
            <a:r>
              <a:rPr spc="-10" dirty="0"/>
              <a:t>установки,</a:t>
            </a:r>
            <a:r>
              <a:rPr spc="15" dirty="0"/>
              <a:t> </a:t>
            </a:r>
            <a:r>
              <a:rPr spc="-5" dirty="0"/>
              <a:t>проявление</a:t>
            </a:r>
            <a:r>
              <a:rPr dirty="0"/>
              <a:t> </a:t>
            </a:r>
            <a:r>
              <a:rPr spc="-5" dirty="0"/>
              <a:t>физической</a:t>
            </a:r>
            <a:r>
              <a:rPr spc="20" dirty="0"/>
              <a:t> </a:t>
            </a:r>
            <a:r>
              <a:rPr spc="-5" dirty="0"/>
              <a:t>агрессии</a:t>
            </a:r>
            <a:r>
              <a:rPr spc="35" dirty="0"/>
              <a:t> </a:t>
            </a:r>
            <a:r>
              <a:rPr dirty="0"/>
              <a:t>к </a:t>
            </a:r>
            <a:r>
              <a:rPr spc="-15" dirty="0"/>
              <a:t>людям,</a:t>
            </a:r>
            <a:r>
              <a:rPr spc="-25" dirty="0"/>
              <a:t> </a:t>
            </a:r>
            <a:r>
              <a:rPr dirty="0"/>
              <a:t>неадекватная</a:t>
            </a:r>
            <a:r>
              <a:rPr spc="-15" dirty="0"/>
              <a:t> </a:t>
            </a:r>
            <a:r>
              <a:rPr spc="-5" dirty="0"/>
              <a:t>замкнутость,</a:t>
            </a:r>
          </a:p>
          <a:p>
            <a:pPr marL="1102360">
              <a:lnSpc>
                <a:spcPct val="100000"/>
              </a:lnSpc>
              <a:spcBef>
                <a:spcPts val="215"/>
              </a:spcBef>
            </a:pPr>
            <a:r>
              <a:rPr spc="-5" dirty="0"/>
              <a:t>отчуждение,</a:t>
            </a:r>
            <a:r>
              <a:rPr spc="-10" dirty="0"/>
              <a:t> самоизоляция</a:t>
            </a:r>
            <a:r>
              <a:rPr spc="10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dirty="0"/>
              <a:t>пр.)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5935" y="2239264"/>
            <a:ext cx="152400" cy="1600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5935" y="3648964"/>
            <a:ext cx="152400" cy="16001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5935" y="4154932"/>
            <a:ext cx="152400" cy="16001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53361" y="518236"/>
            <a:ext cx="85261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Факторы</a:t>
            </a:r>
            <a:r>
              <a:rPr spc="-10" dirty="0"/>
              <a:t> рискового</a:t>
            </a:r>
            <a:r>
              <a:rPr spc="-25" dirty="0"/>
              <a:t> </a:t>
            </a:r>
            <a:r>
              <a:rPr spc="-10" dirty="0"/>
              <a:t>поведения,</a:t>
            </a:r>
            <a:r>
              <a:rPr spc="5" dirty="0"/>
              <a:t> </a:t>
            </a:r>
            <a:r>
              <a:rPr spc="-5" dirty="0"/>
              <a:t>основополагающие</a:t>
            </a:r>
            <a:r>
              <a:rPr spc="-20" dirty="0"/>
              <a:t> </a:t>
            </a:r>
            <a:r>
              <a:rPr spc="-5" dirty="0" err="1"/>
              <a:t>для</a:t>
            </a:r>
            <a:r>
              <a:rPr dirty="0"/>
              <a:t> </a:t>
            </a:r>
            <a:r>
              <a:rPr dirty="0" smtClean="0"/>
              <a:t> </a:t>
            </a:r>
            <a:r>
              <a:rPr spc="-5" dirty="0"/>
              <a:t>СПТ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861" y="219202"/>
            <a:ext cx="5239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Исследуемые</a:t>
            </a:r>
            <a:r>
              <a:rPr spc="-20" dirty="0"/>
              <a:t> </a:t>
            </a:r>
            <a:r>
              <a:rPr spc="-5" dirty="0"/>
              <a:t>факторы</a:t>
            </a:r>
            <a:r>
              <a:rPr spc="-30" dirty="0"/>
              <a:t> </a:t>
            </a:r>
            <a:r>
              <a:rPr spc="-10" dirty="0"/>
              <a:t>риска</a:t>
            </a:r>
            <a:r>
              <a:rPr spc="-5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dirty="0"/>
              <a:t>защиты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46148" y="2636520"/>
            <a:ext cx="5087620" cy="3962400"/>
            <a:chOff x="1946148" y="2636520"/>
            <a:chExt cx="5087620" cy="3962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6254" y="2636520"/>
              <a:ext cx="4989570" cy="39456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6148" y="2670048"/>
              <a:ext cx="5087111" cy="39288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67179" y="2667012"/>
              <a:ext cx="4888738" cy="384581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46173" y="2825623"/>
            <a:ext cx="4618990" cy="3531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ФАКТОРЫ</a:t>
            </a:r>
            <a:r>
              <a:rPr sz="2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РИСКА</a:t>
            </a:r>
            <a:r>
              <a:rPr sz="2000" b="1" dirty="0">
                <a:solidFill>
                  <a:srgbClr val="00796B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241300" marR="938530" indent="-2286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пл</a:t>
            </a:r>
            <a:r>
              <a:rPr sz="2100" spc="-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ха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приспоса</a:t>
            </a:r>
            <a:r>
              <a:rPr sz="21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лива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сть,  зависимость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требност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ь во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внима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гр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ппы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принят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асоциал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ных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100" spc="5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дикт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ивн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х)</a:t>
            </a:r>
            <a:endParaRPr sz="2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установок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стр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ен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риску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имп</a:t>
            </a:r>
            <a:r>
              <a:rPr sz="21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ив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ость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трев</a:t>
            </a:r>
            <a:r>
              <a:rPr sz="21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жн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ость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ру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стр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рова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ность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Courier New"/>
                <a:cs typeface="Courier New"/>
              </a:rPr>
              <a:t>o</a:t>
            </a:r>
            <a:r>
              <a:rPr sz="2100" spc="-7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скл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ост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100" spc="-4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линкве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ости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249668" y="765048"/>
            <a:ext cx="4480560" cy="3295015"/>
            <a:chOff x="7249668" y="765048"/>
            <a:chExt cx="4480560" cy="329501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9668" y="810772"/>
              <a:ext cx="4480559" cy="31836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63384" y="765048"/>
              <a:ext cx="4020312" cy="32948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99452" y="841756"/>
              <a:ext cx="4380865" cy="308356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463155" y="852296"/>
            <a:ext cx="3562985" cy="287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ФАКТОРЫ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ЗАЩИТЫ</a:t>
            </a:r>
            <a:r>
              <a:rPr sz="2000" b="1" spc="-5" dirty="0">
                <a:solidFill>
                  <a:srgbClr val="004D40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95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принятие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родителями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105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принятие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одноклассниками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социальная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активность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95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самоконтроль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поведения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110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Самоэффективность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адаптированность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нормам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95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фрустрационная</a:t>
            </a:r>
            <a:r>
              <a:rPr sz="20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устойчивость</a:t>
            </a:r>
            <a:endParaRPr sz="20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spcBef>
                <a:spcPts val="105"/>
              </a:spcBef>
              <a:buSzPct val="102500"/>
              <a:buFont typeface="Wingdings"/>
              <a:buChar char=""/>
              <a:tabLst>
                <a:tab pos="193040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дружелюбие,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открытость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51457" y="708787"/>
            <a:ext cx="2977388" cy="20779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522461" y="3791127"/>
            <a:ext cx="3375659" cy="240284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4011" y="321945"/>
            <a:ext cx="805180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dirty="0"/>
              <a:t>По</a:t>
            </a:r>
            <a:r>
              <a:rPr spc="-15" dirty="0"/>
              <a:t> </a:t>
            </a:r>
            <a:r>
              <a:rPr spc="-20" dirty="0"/>
              <a:t>результатам</a:t>
            </a:r>
            <a:r>
              <a:rPr dirty="0"/>
              <a:t> </a:t>
            </a:r>
            <a:r>
              <a:rPr spc="-5" dirty="0"/>
              <a:t>СПТ</a:t>
            </a:r>
            <a:r>
              <a:rPr spc="-10" dirty="0"/>
              <a:t> выделяются</a:t>
            </a:r>
            <a:r>
              <a:rPr spc="20" dirty="0"/>
              <a:t> </a:t>
            </a:r>
            <a:r>
              <a:rPr dirty="0">
                <a:solidFill>
                  <a:srgbClr val="C00000"/>
                </a:solidFill>
              </a:rPr>
              <a:t>3</a:t>
            </a:r>
            <a:r>
              <a:rPr spc="-15" dirty="0">
                <a:solidFill>
                  <a:srgbClr val="C00000"/>
                </a:solidFill>
              </a:rPr>
              <a:t> </a:t>
            </a:r>
            <a:r>
              <a:rPr spc="-5" dirty="0">
                <a:solidFill>
                  <a:srgbClr val="C00000"/>
                </a:solidFill>
              </a:rPr>
              <a:t>группы</a:t>
            </a:r>
            <a:r>
              <a:rPr spc="5" dirty="0">
                <a:solidFill>
                  <a:srgbClr val="C00000"/>
                </a:solidFill>
              </a:rPr>
              <a:t> </a:t>
            </a:r>
            <a:r>
              <a:rPr spc="-10" dirty="0"/>
              <a:t>обучающихся</a:t>
            </a:r>
          </a:p>
          <a:p>
            <a:pPr marL="12700">
              <a:lnSpc>
                <a:spcPts val="2735"/>
              </a:lnSpc>
            </a:pPr>
            <a:r>
              <a:rPr spc="-5" dirty="0">
                <a:solidFill>
                  <a:srgbClr val="000000"/>
                </a:solidFill>
              </a:rPr>
              <a:t>по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проявлениям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рискового,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в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т.ч. </a:t>
            </a:r>
            <a:r>
              <a:rPr spc="-5" dirty="0">
                <a:solidFill>
                  <a:srgbClr val="000000"/>
                </a:solidFill>
              </a:rPr>
              <a:t>аддиктивного,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поведения: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77872" y="1073556"/>
            <a:ext cx="9565640" cy="408495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НИЗКАЯ</a:t>
            </a:r>
            <a:r>
              <a:rPr sz="1600" b="1" spc="2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D40"/>
                </a:solidFill>
                <a:latin typeface="Calibri"/>
                <a:cs typeface="Calibri"/>
              </a:rPr>
              <a:t>ВЕРОЯТНОСТЬ</a:t>
            </a:r>
            <a:r>
              <a:rPr sz="1600" b="1" spc="5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проявлений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(сформированы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механизмы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защиты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развития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рисковых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10" dirty="0">
                <a:latin typeface="Calibri"/>
                <a:cs typeface="Calibri"/>
              </a:rPr>
              <a:t>поведения,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вероятность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рискового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минимальна.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Социально-нормативная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группа,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позитивная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latin typeface="Calibri"/>
                <a:cs typeface="Calibri"/>
              </a:rPr>
              <a:t>социализация.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Интериоризированность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социально-позитивных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норм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поведения.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Механизмы </a:t>
            </a:r>
            <a:r>
              <a:rPr sz="1600" spc="-10" dirty="0">
                <a:latin typeface="Calibri"/>
                <a:cs typeface="Calibri"/>
              </a:rPr>
              <a:t>самоконтроля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600" spc="-10" dirty="0">
                <a:latin typeface="Calibri"/>
                <a:cs typeface="Calibri"/>
              </a:rPr>
              <a:t>поведения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сдерживания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способны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защитить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личность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активации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поведения,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провоцируемого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latin typeface="Calibri"/>
                <a:cs typeface="Calibri"/>
              </a:rPr>
              <a:t>факторами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риска);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80"/>
              </a:spcBef>
            </a:pP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ВЫСОКАЯ</a:t>
            </a:r>
            <a:r>
              <a:rPr sz="1600" b="1" spc="3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D40"/>
                </a:solidFill>
                <a:latin typeface="Calibri"/>
                <a:cs typeface="Calibri"/>
              </a:rPr>
              <a:t>ВЕРОЯТНОСТЬ</a:t>
            </a:r>
            <a:r>
              <a:rPr sz="1600" b="1" spc="5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–</a:t>
            </a:r>
            <a:r>
              <a:rPr sz="1600" b="1" spc="1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механизмы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защиты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слабы,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давление факторов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риска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доминирует.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385"/>
              </a:spcBef>
            </a:pPr>
            <a:r>
              <a:rPr sz="1600" spc="-15" dirty="0">
                <a:latin typeface="Calibri"/>
                <a:cs typeface="Calibri"/>
              </a:rPr>
              <a:t>Регулярно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повторяющиеся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паттерны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рискового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поведения.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Может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отмечаться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асоциальная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форма</a:t>
            </a:r>
            <a:endParaRPr sz="1600">
              <a:latin typeface="Calibri"/>
              <a:cs typeface="Calibri"/>
            </a:endParaRPr>
          </a:p>
          <a:p>
            <a:pPr marL="12700" marR="188595" algn="just">
              <a:lnSpc>
                <a:spcPct val="1200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адаптации. Слабая интериоризированность и </a:t>
            </a:r>
            <a:r>
              <a:rPr sz="1600" spc="-10" dirty="0">
                <a:latin typeface="Calibri"/>
                <a:cs typeface="Calibri"/>
              </a:rPr>
              <a:t>неустойчивость </a:t>
            </a:r>
            <a:r>
              <a:rPr sz="1600" spc="-5" dirty="0">
                <a:latin typeface="Calibri"/>
                <a:cs typeface="Calibri"/>
              </a:rPr>
              <a:t>норм </a:t>
            </a:r>
            <a:r>
              <a:rPr sz="1600" spc="-10" dirty="0">
                <a:latin typeface="Calibri"/>
                <a:cs typeface="Calibri"/>
              </a:rPr>
              <a:t>поведения. </a:t>
            </a:r>
            <a:r>
              <a:rPr sz="1600" spc="-15" dirty="0">
                <a:latin typeface="Calibri"/>
                <a:cs typeface="Calibri"/>
              </a:rPr>
              <a:t>Соблюдение </a:t>
            </a:r>
            <a:r>
              <a:rPr sz="1600" spc="-5" dirty="0">
                <a:latin typeface="Calibri"/>
                <a:cs typeface="Calibri"/>
              </a:rPr>
              <a:t>норм и правил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рассматривается </a:t>
            </a:r>
            <a:r>
              <a:rPr sz="1600" spc="-15" dirty="0">
                <a:latin typeface="Calibri"/>
                <a:cs typeface="Calibri"/>
              </a:rPr>
              <a:t>как </a:t>
            </a:r>
            <a:r>
              <a:rPr sz="1600" spc="-10" dirty="0">
                <a:latin typeface="Calibri"/>
                <a:cs typeface="Calibri"/>
              </a:rPr>
              <a:t>потеря свободы. </a:t>
            </a:r>
            <a:r>
              <a:rPr sz="1600" spc="-15" dirty="0">
                <a:latin typeface="Calibri"/>
                <a:cs typeface="Calibri"/>
              </a:rPr>
              <a:t>Есть </a:t>
            </a:r>
            <a:r>
              <a:rPr sz="1600" spc="-10" dirty="0">
                <a:latin typeface="Calibri"/>
                <a:cs typeface="Calibri"/>
              </a:rPr>
              <a:t>стремление </a:t>
            </a:r>
            <a:r>
              <a:rPr sz="1600" spc="-5" dirty="0">
                <a:latin typeface="Calibri"/>
                <a:cs typeface="Calibri"/>
              </a:rPr>
              <a:t>игнорировать нормы или нарушать их. Не прилагает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усилий,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чтобы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сдерживать </a:t>
            </a:r>
            <a:r>
              <a:rPr sz="1600" spc="-5" dirty="0">
                <a:latin typeface="Calibri"/>
                <a:cs typeface="Calibri"/>
              </a:rPr>
              <a:t>свои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побуждения;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20100"/>
              </a:lnSpc>
              <a:spcBef>
                <a:spcPts val="1005"/>
              </a:spcBef>
            </a:pP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ВЫСОЧАЙШАЯ</a:t>
            </a:r>
            <a:r>
              <a:rPr sz="1600" b="1" spc="6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D40"/>
                </a:solidFill>
                <a:latin typeface="Calibri"/>
                <a:cs typeface="Calibri"/>
              </a:rPr>
              <a:t>ВЕРОЯТНОСТЬ</a:t>
            </a:r>
            <a:r>
              <a:rPr sz="1600" b="1" spc="45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4D40"/>
                </a:solidFill>
                <a:latin typeface="Calibri"/>
                <a:cs typeface="Calibri"/>
              </a:rPr>
              <a:t>–</a:t>
            </a:r>
            <a:r>
              <a:rPr sz="1600" b="1" spc="3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устойчивое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доминирование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факторов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риска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над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факторам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защиты.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Рисковые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формы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привычны. </a:t>
            </a:r>
            <a:r>
              <a:rPr sz="1600" spc="-10" dirty="0">
                <a:latin typeface="Calibri"/>
                <a:cs typeface="Calibri"/>
              </a:rPr>
              <a:t>Отмечается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асоциальная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форма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адаптации.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Возможно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формирование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делинквентного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поведения.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Нормативные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нормы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ценности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игнорируются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отрицаются.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90116" y="5314188"/>
            <a:ext cx="10293350" cy="1490980"/>
            <a:chOff x="1690116" y="5314188"/>
            <a:chExt cx="10293350" cy="1490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4981" y="5327893"/>
              <a:ext cx="10238229" cy="1424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0116" y="5314188"/>
              <a:ext cx="9492996" cy="14904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4891" y="5358333"/>
              <a:ext cx="10138537" cy="1325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794891" y="5358333"/>
            <a:ext cx="10139045" cy="132588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91440">
              <a:lnSpc>
                <a:spcPts val="2050"/>
              </a:lnSpc>
              <a:spcBef>
                <a:spcPts val="409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Зона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особого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внимания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педагогов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обучающиеся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5" dirty="0">
                <a:latin typeface="Calibri"/>
                <a:cs typeface="Calibri"/>
              </a:rPr>
              <a:t> высокой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" dirty="0">
                <a:latin typeface="Calibri"/>
                <a:cs typeface="Calibri"/>
              </a:rPr>
              <a:t> высочайшей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вероятностью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050"/>
              </a:lnSpc>
            </a:pPr>
            <a:r>
              <a:rPr sz="1800" b="1" spc="-5" dirty="0">
                <a:latin typeface="Calibri"/>
                <a:cs typeface="Calibri"/>
              </a:rPr>
              <a:t>проявлений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рискового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поведения</a:t>
            </a:r>
            <a:endParaRPr sz="1800">
              <a:latin typeface="Calibri"/>
              <a:cs typeface="Calibri"/>
            </a:endParaRPr>
          </a:p>
          <a:p>
            <a:pPr marL="91440" marR="992505">
              <a:lnSpc>
                <a:spcPts val="1939"/>
              </a:lnSpc>
              <a:spcBef>
                <a:spcPts val="122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НА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ПМО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идут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обучающиеся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ОО,</a:t>
            </a:r>
            <a:r>
              <a:rPr sz="1800" b="1" dirty="0">
                <a:latin typeface="Calibri"/>
                <a:cs typeface="Calibri"/>
              </a:rPr>
              <a:t> в </a:t>
            </a:r>
            <a:r>
              <a:rPr sz="1800" b="1" spc="-10" dirty="0">
                <a:latin typeface="Calibri"/>
                <a:cs typeface="Calibri"/>
              </a:rPr>
              <a:t>которых</a:t>
            </a:r>
            <a:r>
              <a:rPr sz="1800" b="1" spc="-5" dirty="0">
                <a:latin typeface="Calibri"/>
                <a:cs typeface="Calibri"/>
              </a:rPr>
              <a:t> выявлено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большое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количество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респондентов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 </a:t>
            </a:r>
            <a:r>
              <a:rPr sz="1800" b="1" spc="-5" dirty="0">
                <a:latin typeface="Calibri"/>
                <a:cs typeface="Calibri"/>
              </a:rPr>
              <a:t>высочайшей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вероятностью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проявлений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рискового поведения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41551" y="1295400"/>
            <a:ext cx="457200" cy="385838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00200" y="871727"/>
            <a:ext cx="10304145" cy="5986780"/>
            <a:chOff x="1600200" y="871727"/>
            <a:chExt cx="10304145" cy="5986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0680" y="871727"/>
              <a:ext cx="10213847" cy="56738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905255"/>
              <a:ext cx="10303764" cy="59527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0336" y="903477"/>
              <a:ext cx="10113772" cy="557352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759457" y="937910"/>
            <a:ext cx="9929495" cy="532701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05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Количество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вопросов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формах: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«А»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130;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«В»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«С»</a:t>
            </a:r>
            <a:r>
              <a:rPr sz="16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170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Доработанная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методика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способна диагностировать</a:t>
            </a:r>
            <a:r>
              <a:rPr sz="16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вероятность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рискового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(в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том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числе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аддиктивного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поведения)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Равное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соотношение факторов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риска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защиты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Соотношение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факторов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риска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защиты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определяет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вероятность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рискового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поведения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(в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том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числе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аддиктивного)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Градация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вероятности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рискового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поведения: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низкая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высокая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высочайшая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Время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заполнения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методики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45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минут,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т.е.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превышает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продолжительность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одного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урока.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Диапазон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выбора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ответа: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10.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Максимально число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баллов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каждой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шкал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100.</a:t>
            </a:r>
            <a:endParaRPr sz="16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Шкала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лжи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выявления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недостоверных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ответов, связанных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небрежностью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обучающихся,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аггравацией,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диссимуляцией,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симуляцией,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склонностью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преднамеренно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давать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лживые</a:t>
            </a:r>
            <a:r>
              <a:rPr sz="16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ответы.</a:t>
            </a:r>
            <a:endParaRPr sz="1600">
              <a:latin typeface="Calibri"/>
              <a:cs typeface="Calibri"/>
            </a:endParaRPr>
          </a:p>
          <a:p>
            <a:pPr marL="241300" marR="754380">
              <a:lnSpc>
                <a:spcPct val="100000"/>
              </a:lnSpc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Шкала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лжи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корректирует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ответы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посредством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понижающего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коэффициента,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причем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отличается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для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девушек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юношей.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Анализируются</a:t>
            </a:r>
            <a:r>
              <a:rPr sz="16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все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ответы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респонденты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недостоверными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ответами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выключаются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из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выборки.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Интерпретация</a:t>
            </a:r>
            <a:r>
              <a:rPr sz="16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обучающегося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доступна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сразу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после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обследования.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Интерпретация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специалиста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(не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видна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обучающегося)</a:t>
            </a:r>
            <a:r>
              <a:rPr sz="16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доступна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сразу</a:t>
            </a:r>
            <a:r>
              <a:rPr sz="16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после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обследования.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59457" y="288797"/>
            <a:ext cx="2899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СПТ</a:t>
            </a:r>
            <a:r>
              <a:rPr spc="-15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spc="-5" dirty="0"/>
              <a:t>2024</a:t>
            </a:r>
            <a:r>
              <a:rPr spc="-2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5" dirty="0"/>
              <a:t>2025</a:t>
            </a:r>
            <a:r>
              <a:rPr spc="-25" dirty="0"/>
              <a:t> уч.г.</a:t>
            </a: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3551" y="500634"/>
            <a:ext cx="5304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Мотивирование</a:t>
            </a:r>
            <a:r>
              <a:rPr spc="-10" dirty="0"/>
              <a:t> </a:t>
            </a:r>
            <a:r>
              <a:rPr spc="-15" dirty="0"/>
              <a:t>родителей</a:t>
            </a:r>
            <a:r>
              <a:rPr spc="-5" dirty="0"/>
              <a:t> </a:t>
            </a:r>
            <a:r>
              <a:rPr dirty="0"/>
              <a:t>и</a:t>
            </a:r>
            <a:r>
              <a:rPr spc="-10" dirty="0"/>
              <a:t> </a:t>
            </a:r>
            <a:r>
              <a:rPr spc="-15" dirty="0"/>
              <a:t>педагогов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71472" y="1129277"/>
            <a:ext cx="5690870" cy="2192020"/>
            <a:chOff x="1871472" y="1129277"/>
            <a:chExt cx="5690870" cy="21920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0" y="1129277"/>
              <a:ext cx="5687567" cy="19735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1472" y="1152143"/>
              <a:ext cx="5667756" cy="21686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4685" y="1161160"/>
              <a:ext cx="5586476" cy="187236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24685" y="1161161"/>
            <a:ext cx="5586730" cy="1872614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320040" indent="-22923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Личная</a:t>
            </a:r>
            <a:r>
              <a:rPr sz="1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заинтересованность</a:t>
            </a:r>
            <a:r>
              <a:rPr sz="12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работе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проведению</a:t>
            </a: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СПТ</a:t>
            </a:r>
            <a:endParaRPr sz="1200">
              <a:latin typeface="Calibri"/>
              <a:cs typeface="Calibri"/>
            </a:endParaRPr>
          </a:p>
          <a:p>
            <a:pPr marL="320040" marR="508634" indent="-228600">
              <a:lnSpc>
                <a:spcPct val="70000"/>
              </a:lnSpc>
              <a:spcBef>
                <a:spcPts val="101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Примеры сообщений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для ИПК на официальном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сайте,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при проведении </a:t>
            </a:r>
            <a:r>
              <a:rPr sz="1200" b="1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работы</a:t>
            </a:r>
            <a:r>
              <a:rPr sz="1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родителями,</a:t>
            </a:r>
            <a:r>
              <a:rPr sz="1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 педагогами</a:t>
            </a:r>
            <a:endParaRPr sz="1200">
              <a:latin typeface="Calibri"/>
              <a:cs typeface="Calibri"/>
            </a:endParaRPr>
          </a:p>
          <a:p>
            <a:pPr marL="320040" marR="438784" indent="-228600">
              <a:lnSpc>
                <a:spcPct val="70000"/>
              </a:lnSpc>
              <a:spcBef>
                <a:spcPts val="994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Подготовлены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примерные ответы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самые распространенные вопросы </a:t>
            </a:r>
            <a:r>
              <a:rPr sz="1200" b="1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СПТ</a:t>
            </a:r>
            <a:endParaRPr sz="1200">
              <a:latin typeface="Calibri"/>
              <a:cs typeface="Calibri"/>
            </a:endParaRPr>
          </a:p>
          <a:p>
            <a:pPr marL="320040" marR="147955" indent="-228600">
              <a:lnSpc>
                <a:spcPct val="70000"/>
              </a:lnSpc>
              <a:spcBef>
                <a:spcPts val="100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Важность эмоционального контакта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родителями, педагогами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(тактичность, </a:t>
            </a:r>
            <a:r>
              <a:rPr sz="1200" b="1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внимательность,</a:t>
            </a:r>
            <a:r>
              <a:rPr sz="1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деликатность)</a:t>
            </a:r>
            <a:endParaRPr sz="12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Обеспечение</a:t>
            </a:r>
            <a:r>
              <a:rPr sz="12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конфиденциальности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03551" y="3196209"/>
            <a:ext cx="4073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4D40"/>
                </a:solidFill>
                <a:latin typeface="Calibri"/>
                <a:cs typeface="Calibri"/>
              </a:rPr>
              <a:t>Мотивирование</a:t>
            </a:r>
            <a:r>
              <a:rPr sz="2400" b="1" spc="-30" dirty="0">
                <a:solidFill>
                  <a:srgbClr val="004D4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4D40"/>
                </a:solidFill>
                <a:latin typeface="Calibri"/>
                <a:cs typeface="Calibri"/>
              </a:rPr>
              <a:t>обучающихся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51660" y="3724655"/>
            <a:ext cx="5783580" cy="2388235"/>
            <a:chOff x="1851660" y="3724655"/>
            <a:chExt cx="5783580" cy="238823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4520" y="3767335"/>
              <a:ext cx="5687567" cy="19628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1660" y="3724655"/>
              <a:ext cx="5783580" cy="23881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24685" y="3797858"/>
              <a:ext cx="5586476" cy="186270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24685" y="3797858"/>
            <a:ext cx="5586730" cy="18630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20040" indent="-22923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500" dirty="0">
                <a:latin typeface="Calibri"/>
                <a:cs typeface="Calibri"/>
              </a:rPr>
              <a:t>Примеры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сообщений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при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проведении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работы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с </a:t>
            </a:r>
            <a:r>
              <a:rPr sz="1500" spc="-5" dirty="0">
                <a:latin typeface="Calibri"/>
                <a:cs typeface="Calibri"/>
              </a:rPr>
              <a:t>обучающимися</a:t>
            </a:r>
            <a:endParaRPr sz="15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82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500" spc="-5" dirty="0">
                <a:latin typeface="Calibri"/>
                <a:cs typeface="Calibri"/>
              </a:rPr>
              <a:t>Мотивирующая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беседа/тренинг/квест/деловая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игра</a:t>
            </a:r>
            <a:endParaRPr sz="15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500" spc="-5" dirty="0">
                <a:latin typeface="Calibri"/>
                <a:cs typeface="Calibri"/>
              </a:rPr>
              <a:t>Обеспечение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соблюдения </a:t>
            </a:r>
            <a:r>
              <a:rPr sz="1500" spc="-5" dirty="0">
                <a:latin typeface="Calibri"/>
                <a:cs typeface="Calibri"/>
              </a:rPr>
              <a:t>интересов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обучающихся</a:t>
            </a:r>
            <a:endParaRPr sz="1500">
              <a:latin typeface="Calibri"/>
              <a:cs typeface="Calibri"/>
            </a:endParaRPr>
          </a:p>
          <a:p>
            <a:pPr marL="320040" indent="-229235">
              <a:lnSpc>
                <a:spcPts val="1710"/>
              </a:lnSpc>
              <a:spcBef>
                <a:spcPts val="815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500" spc="-5" dirty="0">
                <a:latin typeface="Calibri"/>
                <a:cs typeface="Calibri"/>
              </a:rPr>
              <a:t>Важность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эмоционального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контакта </a:t>
            </a:r>
            <a:r>
              <a:rPr sz="1500" dirty="0">
                <a:latin typeface="Calibri"/>
                <a:cs typeface="Calibri"/>
              </a:rPr>
              <a:t>с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обучающимися</a:t>
            </a:r>
            <a:endParaRPr sz="1500">
              <a:latin typeface="Calibri"/>
              <a:cs typeface="Calibri"/>
            </a:endParaRPr>
          </a:p>
          <a:p>
            <a:pPr marL="320040">
              <a:lnSpc>
                <a:spcPts val="1710"/>
              </a:lnSpc>
            </a:pPr>
            <a:r>
              <a:rPr sz="1500" spc="-5" dirty="0">
                <a:latin typeface="Calibri"/>
                <a:cs typeface="Calibri"/>
              </a:rPr>
              <a:t>(тактичность,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внимательность,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деликатность)</a:t>
            </a:r>
            <a:endParaRPr sz="15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820"/>
              </a:spcBef>
              <a:buFont typeface="Arial MT"/>
              <a:buChar char="•"/>
              <a:tabLst>
                <a:tab pos="320040" algn="l"/>
                <a:tab pos="320675" algn="l"/>
              </a:tabLst>
            </a:pPr>
            <a:r>
              <a:rPr sz="1500" spc="-10" dirty="0">
                <a:latin typeface="Calibri"/>
                <a:cs typeface="Calibri"/>
              </a:rPr>
              <a:t>Предоставление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обратной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связи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95944" y="502666"/>
            <a:ext cx="3419094" cy="253085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95944" y="3207257"/>
            <a:ext cx="3443478" cy="229565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545716" cy="68579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1195</Words>
  <Application>Microsoft Office PowerPoint</Application>
  <PresentationFormat>Произвольный</PresentationFormat>
  <Paragraphs>139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Актуальность</vt:lpstr>
      <vt:lpstr>Актуальность</vt:lpstr>
      <vt:lpstr>Нормативно-правовое обеспечение</vt:lpstr>
      <vt:lpstr>Рисковое поведение – поведение, несущее добровольное допущение риска для здоровья и жизни субъекта:</vt:lpstr>
      <vt:lpstr>Факторы рискового поведения, основополагающие для  СПТ</vt:lpstr>
      <vt:lpstr>Исследуемые факторы риска и защиты</vt:lpstr>
      <vt:lpstr>По результатам СПТ выделяются 3 группы обучающихся по проявлениям рискового, в т.ч. аддиктивного, поведения:</vt:lpstr>
      <vt:lpstr>СПТ в 2024 - 2025 уч.г.</vt:lpstr>
      <vt:lpstr>Мотивирование родителей и педагогов</vt:lpstr>
      <vt:lpstr>Основные этапы социально-психологического Тестирования: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1</cp:lastModifiedBy>
  <cp:revision>2</cp:revision>
  <dcterms:created xsi:type="dcterms:W3CDTF">2024-09-09T06:04:44Z</dcterms:created>
  <dcterms:modified xsi:type="dcterms:W3CDTF">2024-09-09T06:22:36Z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2024-09-03T00:00:00Z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2024-09-09T00:00:00Z</vt:filetime>
  </property>
</Properties>
</file>