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0" r:id="rId2"/>
    <p:sldId id="261" r:id="rId3"/>
    <p:sldId id="262" r:id="rId4"/>
    <p:sldId id="263" r:id="rId5"/>
    <p:sldId id="315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264" r:id="rId19"/>
    <p:sldId id="265" r:id="rId20"/>
    <p:sldId id="267" r:id="rId21"/>
    <p:sldId id="268" r:id="rId22"/>
    <p:sldId id="269" r:id="rId23"/>
    <p:sldId id="300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89" r:id="rId32"/>
    <p:sldId id="290" r:id="rId33"/>
    <p:sldId id="291" r:id="rId34"/>
    <p:sldId id="29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6B39E-C0FF-4E14-8D57-A0F2559E9A64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EDDB8-F277-4958-8093-78A3FE5B8C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8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8A064-F825-48D8-AC17-C002DC01127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974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www.playcast.ru/uploads/2014/11/13/1060866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015" y="363346"/>
            <a:ext cx="2229932" cy="247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www.pngmart.com/files/4/Vintage-Frame-PNG-Photos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3" y="-205720"/>
            <a:ext cx="9793764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clipart-library.com/image_gallery/n1208567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5672"/>
            <a:ext cx="325496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t-RU" sz="8800" dirty="0" smtClean="0">
                <a:solidFill>
                  <a:srgbClr val="FF0000"/>
                </a:solidFill>
              </a:rPr>
              <a:t>ПОРТФОЛИО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781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pPr algn="ctr"/>
            <a:r>
              <a:rPr lang="tt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“Ел укытучысы -2018”     лауреат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865">
            <a:off x="427998" y="1766908"/>
            <a:ext cx="2707912" cy="2030935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14840"/>
            <a:ext cx="2592288" cy="194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77" y="4177344"/>
            <a:ext cx="2718456" cy="2034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645024"/>
            <a:ext cx="259080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0096">
            <a:off x="6337309" y="1952947"/>
            <a:ext cx="2462370" cy="1574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7920">
            <a:off x="6027356" y="4279948"/>
            <a:ext cx="27368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51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tt-RU" dirty="0" smtClean="0"/>
              <a:t>    </a:t>
            </a:r>
            <a:r>
              <a:rPr lang="tt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“Ел сыйныф җитәкчесе-2018 ”     лауреат</a:t>
            </a:r>
            <a:endParaRPr lang="ru-RU" sz="2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94377"/>
            <a:ext cx="4257181" cy="2394664"/>
          </a:xfr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331595"/>
            <a:ext cx="2999700" cy="5150693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33991"/>
            <a:ext cx="4352528" cy="244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3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3008313" cy="670396"/>
          </a:xfrm>
        </p:spPr>
        <p:txBody>
          <a:bodyPr>
            <a:noAutofit/>
          </a:bodyPr>
          <a:lstStyle/>
          <a:p>
            <a:r>
              <a:rPr lang="tt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“Ел укытучысы -2019</a:t>
            </a:r>
            <a:r>
              <a:rPr lang="tt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48680"/>
            <a:ext cx="4316239" cy="5936521"/>
          </a:xfrm>
        </p:spPr>
      </p:pic>
    </p:spTree>
    <p:extLst>
      <p:ext uri="{BB962C8B-B14F-4D97-AF65-F5344CB8AC3E}">
        <p14:creationId xmlns:p14="http://schemas.microsoft.com/office/powerpoint/2010/main" val="191718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rmAutofit/>
          </a:bodyPr>
          <a:lstStyle/>
          <a:p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tt-RU" sz="2800" b="1" dirty="0" smtClean="0"/>
              <a:t>Тамчы-шоу” бәйгесендә укучыларым </a:t>
            </a:r>
            <a:br>
              <a:rPr lang="tt-RU" sz="2800" b="1" dirty="0" smtClean="0"/>
            </a:br>
            <a:r>
              <a:rPr lang="tt-RU" sz="2800" b="1" dirty="0" smtClean="0"/>
              <a:t>1 урын алды       </a:t>
            </a:r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2016 </a:t>
            </a:r>
            <a:r>
              <a:rPr lang="tt-RU" sz="2800" b="1" dirty="0">
                <a:latin typeface="Times New Roman" pitchFamily="18" charset="0"/>
                <a:cs typeface="Times New Roman" pitchFamily="18" charset="0"/>
              </a:rPr>
              <a:t>ел</a:t>
            </a:r>
            <a:endParaRPr lang="ru-RU" sz="2800" b="1" dirty="0"/>
          </a:p>
        </p:txBody>
      </p:sp>
      <p:pic>
        <p:nvPicPr>
          <p:cNvPr id="8194" name="Picture 2" descr="G:\тамчы-шоу\20160404_1428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961" y="1835696"/>
            <a:ext cx="2581109" cy="19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83" y="4149080"/>
            <a:ext cx="2735966" cy="205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645" y="4149080"/>
            <a:ext cx="269456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84" y="1835696"/>
            <a:ext cx="2628966" cy="191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35421"/>
            <a:ext cx="2438400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484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18" y="418049"/>
            <a:ext cx="8229600" cy="1143000"/>
          </a:xfrm>
        </p:spPr>
        <p:txBody>
          <a:bodyPr>
            <a:normAutofit/>
          </a:bodyPr>
          <a:lstStyle/>
          <a:p>
            <a:r>
              <a:rPr lang="tt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t-RU" sz="24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tt-RU" sz="2500" b="1" dirty="0"/>
              <a:t>Т</a:t>
            </a:r>
            <a:r>
              <a:rPr lang="tt-RU" sz="2800" b="1" dirty="0"/>
              <a:t>амчы-шоу” бәйгесендә </a:t>
            </a:r>
            <a:r>
              <a:rPr lang="tt-RU" sz="2800" b="1" dirty="0" smtClean="0"/>
              <a:t>укучыларым </a:t>
            </a:r>
            <a:br>
              <a:rPr lang="tt-RU" sz="2800" b="1" dirty="0" smtClean="0"/>
            </a:br>
            <a:r>
              <a:rPr lang="tt-RU" sz="2800" b="1" dirty="0" smtClean="0"/>
              <a:t>                           1 урын  алды     </a:t>
            </a:r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2018  </a:t>
            </a:r>
            <a:r>
              <a:rPr lang="tt-RU" sz="2800" b="1" dirty="0">
                <a:latin typeface="Times New Roman" pitchFamily="18" charset="0"/>
                <a:cs typeface="Times New Roman" pitchFamily="18" charset="0"/>
              </a:rPr>
              <a:t>ел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1232">
            <a:off x="656712" y="1650650"/>
            <a:ext cx="3297463" cy="1854823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3184">
            <a:off x="360734" y="4480012"/>
            <a:ext cx="3332447" cy="18745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9858">
            <a:off x="2858700" y="2774916"/>
            <a:ext cx="3127096" cy="176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686" y="2440347"/>
            <a:ext cx="251104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3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tt-RU" dirty="0" smtClean="0">
                <a:solidFill>
                  <a:srgbClr val="FF0000"/>
                </a:solidFill>
              </a:rPr>
              <a:t>              </a:t>
            </a:r>
            <a:r>
              <a:rPr lang="tt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Басма мәкаләләрем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фото укучылар бн\16.12 фото\P10105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701">
            <a:off x="161805" y="1073496"/>
            <a:ext cx="3103820" cy="232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3434183" y="1556792"/>
          <a:ext cx="5386289" cy="4824536"/>
        </p:xfrm>
        <a:graphic>
          <a:graphicData uri="http://schemas.openxmlformats.org/drawingml/2006/table">
            <a:tbl>
              <a:tblPr firstRow="1" firstCol="1" bandRow="1"/>
              <a:tblGrid>
                <a:gridCol w="13711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90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984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76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9865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әкалә: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Шау-шуларсыз тыныч кына, соңгы каһарманнар китеп бара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</a:t>
                      </a:r>
                      <a:r>
                        <a:rPr lang="tt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Хәзерге заман мәгарифе. Яңа таләпләр, яңа мөмкинлекләр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Балык –Бистәсе муниципаль районы педагогик хезмәткәрләренең август конференциясе материаллары.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 – Казан: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Ватан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2015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27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Мәкалә: “Җыр булырлык сүзләр биргән, туган телем рәхмәт сиңа!”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</a:t>
                      </a:r>
                      <a:r>
                        <a:rPr lang="tt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Хәзерге заман мәгарифе. Яңа таләпләр, яңа мөмкинлекләр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Балык–Бистәсе муниципаль районы педагогик хезмәткәрләренең август киңәшмәсе өчен әзерләнгән брошюра.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351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Мәкалә: “Фронтовик укытучылар”.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</a:t>
                      </a:r>
                      <a:r>
                        <a:rPr lang="tt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“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Филология, 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мәдәният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тарих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җәмгыять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яңа караш”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 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 фәнни-гамәли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tt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конференциясе материалларының тезислары.-Байлар Сабасы </a:t>
                      </a: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 Креатив, 2015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76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r>
              <a:rPr lang="tt-RU" sz="2800" b="1" dirty="0" smtClean="0"/>
              <a:t/>
            </a:r>
            <a:br>
              <a:rPr lang="tt-RU" sz="2800" b="1" dirty="0" smtClean="0"/>
            </a:br>
            <a:r>
              <a:rPr lang="tt-RU" sz="2800" b="1" dirty="0" smtClean="0"/>
              <a:t/>
            </a:r>
            <a:br>
              <a:rPr lang="tt-RU" sz="2800" b="1" dirty="0" smtClean="0"/>
            </a:br>
            <a:r>
              <a:rPr lang="tt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Тәҗрибә </a:t>
            </a:r>
            <a:r>
              <a:rPr lang="tt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уртаклашу</a:t>
            </a:r>
            <a:r>
              <a:rPr lang="tt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t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2800" b="1" dirty="0" smtClean="0"/>
              <a:t>                             </a:t>
            </a:r>
            <a:br>
              <a:rPr lang="tt-RU" sz="2800" b="1" dirty="0" smtClean="0"/>
            </a:br>
            <a:r>
              <a:rPr lang="tt-RU" sz="2800" b="1" dirty="0" smtClean="0"/>
              <a:t>          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80" y="2060848"/>
            <a:ext cx="3325416" cy="4433888"/>
          </a:xfrm>
        </p:spPr>
      </p:pic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4038600" cy="4065315"/>
          </a:xfrm>
        </p:spPr>
        <p:txBody>
          <a:bodyPr>
            <a:normAutofit lnSpcReduction="10000"/>
          </a:bodyPr>
          <a:lstStyle/>
          <a:p>
            <a:pPr marL="0" indent="0" fontAlgn="t">
              <a:buNone/>
            </a:pPr>
            <a:r>
              <a:rPr lang="tt-RU" sz="2500" b="1" dirty="0" smtClean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>      </a:t>
            </a:r>
            <a:r>
              <a:rPr lang="tt-RU" sz="2500" b="1" dirty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Мастер-класс</a:t>
            </a:r>
            <a:r>
              <a:rPr lang="tt-RU" sz="2500" b="1" dirty="0" smtClean="0">
                <a:solidFill>
                  <a:srgbClr val="7030A0"/>
                </a:solidFill>
                <a:latin typeface="Calibri"/>
                <a:ea typeface="+mj-ea"/>
                <a:cs typeface="+mj-cs"/>
              </a:rPr>
              <a:t>:</a:t>
            </a:r>
          </a:p>
          <a:p>
            <a:pPr marL="0" indent="0" fontAlgn="t">
              <a:buNone/>
            </a:pPr>
            <a:r>
              <a:rPr lang="ru-RU" sz="25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2500" b="1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Татар 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теле һәм әдәбияты укытучыларының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“Шәхес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формалаштыруда  яңа технологияләрнең 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роле” темасына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республика семинарында </a:t>
            </a:r>
          </a:p>
          <a:p>
            <a:pPr marL="0" indent="0" fontAlgn="t">
              <a:buNone/>
            </a:pP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“Бит күрке – күз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   Тел  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күрке – сүз” 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темасына  </a:t>
            </a:r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мастер-класс үткәрдем</a:t>
            </a: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t"/>
            <a:endParaRPr lang="tt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t">
              <a:buNone/>
            </a:pP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Балык Бистәсе, гимназия  20.03.2016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7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395537" y="332657"/>
          <a:ext cx="8280920" cy="5845002"/>
        </p:xfrm>
        <a:graphic>
          <a:graphicData uri="http://schemas.openxmlformats.org/drawingml/2006/table">
            <a:tbl>
              <a:tblPr firstRow="1" firstCol="1" bandRow="1"/>
              <a:tblGrid>
                <a:gridCol w="21373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638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016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81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64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Муниципаль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“Мәктәпне үстерүнең норматив хокукый тәэмин ителеше”-мәктәп директорларының уку-укыту эше буенча урынбасарлары семинары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Ачык дәрес: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“Рәвеш дәрәҗә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ләре” 6 кл.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23.11.2016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Мәктәп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“Мин ФДБС ны тормышка ашырам” конкурсы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Ачык дәрес: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“ Үткән заман хикәя фигыль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ләрне зат-сан белән төрләнде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рү” 6 кл</a:t>
                      </a:r>
                      <a:r>
                        <a:rPr lang="tt-RU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11.02.2017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400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“ Авыл мәктәбендә химия-биология профиленең методик тәэмин ителеше” региональ фәнни методик семинар.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Ачык дәрес: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“ Киләчәк заман хикәя фигыль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ләрне зат-сан белән төрләнде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рү, дөрес язылышы </a:t>
                      </a:r>
                      <a:r>
                        <a:rPr lang="tt-RU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”</a:t>
                      </a: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16.03.2017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77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“Шәхес формалаштыруда яңа технологияләрнең роле”- татар теле һәм әдәбияты укытучыларының республика семинары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Мастер-класс на тему: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“Бит күрке – күз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Тел  күрке – сүз</a:t>
                      </a:r>
                      <a:r>
                        <a:rPr lang="tt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”</a:t>
                      </a: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20.03.2017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75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Республика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“Сөйләм телен үстерү дәресләрендә фразеологизмнар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ның роле”-республикакүләм семинар-стажировка кысаларында.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Доклад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28.04.2016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00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Мәктәп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Гуманитар цикл укытучылары өчен ачык дәрес.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Ачык дәрес: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“Бер һәм күпмәгънәле сүзләр”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2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26.02 2016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374" marR="483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41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Имтихан күрсәткечләре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15" y="1196752"/>
            <a:ext cx="8176885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5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30802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9816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980728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Фән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өлгереш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983371"/>
              </p:ext>
            </p:extLst>
          </p:nvPr>
        </p:nvGraphicFramePr>
        <p:xfrm>
          <a:off x="2555776" y="1565503"/>
          <a:ext cx="6358408" cy="3240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71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92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26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95345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Уку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елы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фән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dirty="0" smtClean="0"/>
                        <a:t>өлгереш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сыйфат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955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2014-2015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2015-2016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t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2016-2017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 теле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теле</a:t>
                      </a:r>
                    </a:p>
                    <a:p>
                      <a:pPr algn="ctr"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 теле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tt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76%</a:t>
                      </a:r>
                    </a:p>
                    <a:p>
                      <a:endParaRPr kumimoji="0" lang="tt-RU" sz="1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tt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91%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92%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1622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2014-2015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2015-2016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t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2016-2017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әдәбияты</a:t>
                      </a:r>
                      <a:endParaRPr lang="ru-RU" sz="12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әдәбияты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Татар </a:t>
                      </a:r>
                      <a:r>
                        <a:rPr kumimoji="0" lang="tt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әдәбияты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tt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%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tt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93%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94%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09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716016" y="1844824"/>
            <a:ext cx="3970784" cy="381642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0"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Балык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Бистәсе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районы</a:t>
            </a:r>
          </a:p>
          <a:p>
            <a:pPr marL="0" indent="0">
              <a:buNone/>
              <a:defRPr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Яңа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Арыш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урта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гомуми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белем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бирү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мәктәбенең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татар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укытучысы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tt-RU" dirty="0" smtClean="0">
                <a:solidFill>
                  <a:schemeClr val="tx1"/>
                </a:solidFill>
              </a:rPr>
              <a:t> </a:t>
            </a:r>
            <a:r>
              <a:rPr lang="tt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Галимова Гүзәлия   </a:t>
            </a:r>
          </a:p>
          <a:p>
            <a:pPr marL="0" indent="0">
              <a:buNone/>
            </a:pPr>
            <a:r>
              <a:rPr lang="tt-RU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Наил  кызы</a:t>
            </a:r>
            <a:endParaRPr lang="ru-RU" sz="3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Гузалия\Desktop\14.12 для печати\фото мое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14" y="2060848"/>
            <a:ext cx="428583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97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9"/>
            <a:ext cx="8640960" cy="4824536"/>
          </a:xfrm>
        </p:spPr>
        <p:txBody>
          <a:bodyPr>
            <a:normAutofit fontScale="85000" lnSpcReduction="20000"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2015-2016 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нчы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уку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елы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Татар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призер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Гимадиева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Р.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8кл.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t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tt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2016-2017 нчы уку елы</a:t>
            </a:r>
            <a:endParaRPr lang="ru-RU" sz="24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Татар </a:t>
            </a:r>
            <a:r>
              <a:rPr lang="tt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әдәбияты – </a:t>
            </a:r>
            <a:r>
              <a:rPr lang="tt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 </a:t>
            </a:r>
            <a:r>
              <a:rPr lang="tt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Гимадиева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Р. 10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Татар  теле –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призер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Гимадиева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Р. 10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Татар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Э. 9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t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tt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2017-2018 нче уку елы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Татар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Гимадиева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t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Татар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Э.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t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Татар теле 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Э. 10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tt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Татар 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теле –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призер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Шамсивалеева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А.7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2018-2019 </a:t>
            </a:r>
            <a:r>
              <a:rPr lang="ru-RU" sz="24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нче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уку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елы</a:t>
            </a:r>
            <a:endParaRPr lang="ru-RU" sz="24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Татар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теле  – 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ClrTx/>
              <a:buSzTx/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Татар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теле  – 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җиңүче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Садыкова Д. 5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ru-RU" sz="2400" b="1" kern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/>
          <a:lstStyle/>
          <a:p>
            <a:r>
              <a:rPr lang="tt-RU" dirty="0" smtClean="0"/>
              <a:t>      </a:t>
            </a:r>
            <a:r>
              <a:rPr lang="tt-RU" dirty="0" smtClean="0">
                <a:solidFill>
                  <a:srgbClr val="FF0000"/>
                </a:solidFill>
              </a:rPr>
              <a:t>Олимпиада нәтиҗәләре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64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18" y="433661"/>
            <a:ext cx="3800821" cy="304320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38328"/>
            <a:ext cx="7427168" cy="2103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7" y="4005064"/>
            <a:ext cx="3984442" cy="2385263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054" y="4005064"/>
            <a:ext cx="3984439" cy="2389711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707" y="413904"/>
            <a:ext cx="2104517" cy="3062959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13904"/>
            <a:ext cx="1784245" cy="311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63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r>
              <a:rPr lang="tt-RU" sz="2400" b="1" dirty="0" smtClean="0">
                <a:solidFill>
                  <a:schemeClr val="tx1"/>
                </a:solidFill>
              </a:rPr>
              <a:t>Татар теле фәненнән Республика олимпиадасының йомгаклау </a:t>
            </a:r>
            <a:r>
              <a:rPr lang="tt-RU" sz="2400" b="1" dirty="0" smtClean="0"/>
              <a:t>этабында</a:t>
            </a:r>
            <a:r>
              <a:rPr lang="tt-RU" sz="2400" b="1" dirty="0" smtClean="0">
                <a:solidFill>
                  <a:schemeClr val="tx1"/>
                </a:solidFill>
              </a:rPr>
              <a:t> катнашучы шаһәдәтнамәсе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7109"/>
            <a:ext cx="3600400" cy="496823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572000" y="2636912"/>
            <a:ext cx="3822192" cy="3447288"/>
          </a:xfrm>
          <a:prstGeom prst="rect">
            <a:avLst/>
          </a:prstGeom>
        </p:spPr>
        <p:txBody>
          <a:bodyPr/>
          <a:lstStyle/>
          <a:p>
            <a:r>
              <a:rPr lang="tt-RU" dirty="0" smtClean="0"/>
              <a:t>Галимова Энҗе</a:t>
            </a:r>
          </a:p>
          <a:p>
            <a:pPr marL="0" indent="0">
              <a:buNone/>
            </a:pPr>
            <a:r>
              <a:rPr lang="tt-RU" dirty="0" smtClean="0"/>
              <a:t>   11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48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Балык </a:t>
            </a:r>
            <a:r>
              <a:rPr lang="tt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Бистәсе муниципаль районы </a:t>
            </a:r>
            <a:r>
              <a:rPr lang="tt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t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t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Мактау </a:t>
            </a:r>
            <a:r>
              <a:rPr lang="tt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грамотасы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600201"/>
            <a:ext cx="3668216" cy="370100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олимпиадасының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этабында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татар теле,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әдәбият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фәннәреннән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һәр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саен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җиңүче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әзерләгән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t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tt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17.08.2018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33205"/>
              </p:ext>
            </p:extLst>
          </p:nvPr>
        </p:nvGraphicFramePr>
        <p:xfrm>
          <a:off x="5094663" y="1700808"/>
          <a:ext cx="3145673" cy="4720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Acrobat Document" r:id="rId3" imgW="5666966" imgH="8019796" progId="AcroExch.Document.11">
                  <p:embed/>
                </p:oleObj>
              </mc:Choice>
              <mc:Fallback>
                <p:oleObj name="Acrobat Document" r:id="rId3" imgW="5666966" imgH="8019796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94663" y="1700808"/>
                        <a:ext cx="3145673" cy="4720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155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76872"/>
            <a:ext cx="7693025" cy="4276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800" dirty="0">
              <a:latin typeface="Times New Roman"/>
              <a:ea typeface="Calibri"/>
              <a:cs typeface="Times New Roman"/>
            </a:endParaRPr>
          </a:p>
          <a:p>
            <a:pPr marL="114300" indent="0" algn="just">
              <a:spcAft>
                <a:spcPts val="0"/>
              </a:spcAft>
              <a:buNone/>
            </a:pPr>
            <a:endParaRPr lang="tt-RU" sz="1400" b="1" dirty="0" smtClean="0">
              <a:effectLst/>
              <a:latin typeface="+mj-lt"/>
              <a:ea typeface="Calibri"/>
              <a:cs typeface="Times New Roman"/>
            </a:endParaRPr>
          </a:p>
          <a:p>
            <a:endParaRPr lang="tt-RU" sz="1400" dirty="0">
              <a:latin typeface="Times New Roman"/>
              <a:ea typeface="Times New Roman"/>
              <a:cs typeface="Times New Roman"/>
            </a:endParaRPr>
          </a:p>
          <a:p>
            <a:endParaRPr lang="ru-RU" sz="1800" dirty="0">
              <a:latin typeface="Times New Roman"/>
              <a:ea typeface="Calibri"/>
              <a:cs typeface="Times New Roman"/>
            </a:endParaRPr>
          </a:p>
          <a:p>
            <a:pPr marL="114300" indent="0" algn="just">
              <a:spcAft>
                <a:spcPts val="0"/>
              </a:spcAft>
              <a:buNone/>
            </a:pPr>
            <a:endParaRPr lang="tt-RU" sz="1400" b="1" dirty="0" smtClean="0">
              <a:effectLst/>
              <a:latin typeface="+mj-lt"/>
              <a:ea typeface="Calibri"/>
              <a:cs typeface="Times New Roman"/>
            </a:endParaRPr>
          </a:p>
          <a:p>
            <a:pPr marL="114300" indent="0" algn="just">
              <a:spcAft>
                <a:spcPts val="0"/>
              </a:spcAft>
              <a:buNone/>
            </a:pPr>
            <a:endParaRPr lang="tt-RU" sz="1400" b="1" dirty="0" smtClean="0">
              <a:solidFill>
                <a:srgbClr val="003366"/>
              </a:solidFill>
              <a:latin typeface="+mj-lt"/>
              <a:ea typeface="Times New Roman"/>
            </a:endParaRPr>
          </a:p>
          <a:p>
            <a:pPr marL="457200" algn="just">
              <a:spcAft>
                <a:spcPts val="0"/>
              </a:spcAft>
            </a:pPr>
            <a:endParaRPr lang="ru-RU" sz="2000" dirty="0" smtClean="0">
              <a:effectLst/>
              <a:latin typeface="Times New Roman"/>
              <a:ea typeface="Calibri"/>
            </a:endParaRPr>
          </a:p>
          <a:p>
            <a:pPr marL="457200" algn="just">
              <a:spcAft>
                <a:spcPts val="0"/>
              </a:spcAft>
            </a:pP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tt-RU" dirty="0" smtClean="0"/>
              <a:t>  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dirty="0" smtClean="0">
                <a:solidFill>
                  <a:srgbClr val="FF0000"/>
                </a:solidFill>
              </a:rPr>
              <a:t/>
            </a:r>
            <a:br>
              <a:rPr lang="tt-RU" dirty="0" smtClean="0">
                <a:solidFill>
                  <a:srgbClr val="FF0000"/>
                </a:solidFill>
              </a:rPr>
            </a:br>
            <a:r>
              <a:rPr lang="tt-RU" b="1" dirty="0" smtClean="0">
                <a:solidFill>
                  <a:srgbClr val="FF0000"/>
                </a:solidFill>
              </a:rPr>
              <a:t>Укучыларның иҗади үсеше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157" y="1628800"/>
            <a:ext cx="3959225" cy="2969419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53113"/>
            <a:ext cx="4018003" cy="301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5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620688"/>
            <a:ext cx="8229600" cy="1228998"/>
          </a:xfrm>
        </p:spPr>
        <p:txBody>
          <a:bodyPr>
            <a:normAutofit fontScale="90000"/>
          </a:bodyPr>
          <a:lstStyle/>
          <a:p>
            <a:pPr marL="274320" lvl="0" indent="-274320">
              <a:spcBef>
                <a:spcPct val="20000"/>
              </a:spcBef>
            </a:pPr>
            <a:r>
              <a:rPr lang="en-US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XI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Республикак</a:t>
            </a:r>
            <a:r>
              <a:rPr lang="tt-RU" sz="24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үләм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ИбраҺим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Хәлфин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 err="1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исемендәге</a:t>
            </a:r>
            <a: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lang="ru-RU" sz="24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</a:br>
            <a:r>
              <a:rPr lang="tt-RU" sz="24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укучыларның фәнни-эзләнү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конференциясе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500" dirty="0">
                <a:solidFill>
                  <a:srgbClr val="073E87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1500" dirty="0">
                <a:solidFill>
                  <a:srgbClr val="073E87"/>
                </a:solidFill>
                <a:latin typeface="Times New Roman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431" y="1412776"/>
            <a:ext cx="3874529" cy="5043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quarter" idx="4294967295"/>
          </p:nvPr>
        </p:nvSpPr>
        <p:spPr>
          <a:xfrm>
            <a:off x="4211960" y="2679192"/>
            <a:ext cx="4474840" cy="2766032"/>
          </a:xfrm>
          <a:prstGeom prst="rect">
            <a:avLst/>
          </a:prstGeom>
        </p:spPr>
        <p:txBody>
          <a:bodyPr/>
          <a:lstStyle/>
          <a:p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Гимадиева Ризәлә 9 кл.</a:t>
            </a:r>
          </a:p>
          <a:p>
            <a:pPr marL="0" indent="0">
              <a:buNone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катнашучы шаһәдәтнамәсенә   </a:t>
            </a:r>
          </a:p>
          <a:p>
            <a:pPr marL="0" indent="0">
              <a:buNone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ия булды.     Казан, 2016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22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74320" lvl="0" indent="-274320">
              <a:spcBef>
                <a:spcPct val="2000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«Билет в будущее»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дип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аталган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Республикакүләм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иншалар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конкурсының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1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этабында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 «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Эшче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династиясе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 »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Times New Roman"/>
                <a:cs typeface="+mn-cs"/>
              </a:rPr>
              <a:t>номинациясе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G:\Дипломы чыгартасы\Рисунок (37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417638"/>
            <a:ext cx="371823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4294967295"/>
          </p:nvPr>
        </p:nvSpPr>
        <p:spPr>
          <a:xfrm>
            <a:off x="4645152" y="2679192"/>
            <a:ext cx="3822192" cy="3447288"/>
          </a:xfrm>
          <a:prstGeom prst="rect">
            <a:avLst/>
          </a:prstGeom>
        </p:spPr>
        <p:txBody>
          <a:bodyPr/>
          <a:lstStyle/>
          <a:p>
            <a:r>
              <a:rPr lang="tt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Гимадиева Ризәлә 9 кл.</a:t>
            </a:r>
          </a:p>
          <a:p>
            <a:pPr marL="0" indent="0">
              <a:buNone/>
            </a:pPr>
            <a:r>
              <a:rPr lang="tt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 дәрәҗәдәге диплом </a:t>
            </a:r>
          </a:p>
          <a:p>
            <a:pPr marL="0" indent="0">
              <a:buNone/>
            </a:pPr>
            <a:r>
              <a:rPr lang="tt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белән бүләкләнде </a:t>
            </a:r>
            <a:endParaRPr lang="tt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t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Казан, 2016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32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Республикакүләм Гамил Афзал исемендәге </a:t>
            </a:r>
            <a:b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иҗат фестивале лауреаты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294967295"/>
          </p:nvPr>
        </p:nvSpPr>
        <p:spPr>
          <a:xfrm>
            <a:off x="4645152" y="1628800"/>
            <a:ext cx="3822192" cy="4497680"/>
          </a:xfrm>
          <a:prstGeom prst="rect">
            <a:avLst/>
          </a:prstGeom>
        </p:spPr>
        <p:txBody>
          <a:bodyPr/>
          <a:lstStyle/>
          <a:p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Валеева Сәйдә 5 кл.</a:t>
            </a:r>
          </a:p>
          <a:p>
            <a:pPr marL="0" indent="0">
              <a:buNone/>
            </a:pPr>
            <a:r>
              <a:rPr lang="tt-RU" dirty="0" smtClean="0"/>
              <a:t>     </a:t>
            </a: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Актаныш, 2017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068960"/>
            <a:ext cx="2767612" cy="280831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331236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Татарстан Республикасы Мәгариф һәм фән министрлыгы “Илһам” бөтенроссия </a:t>
            </a:r>
            <a:b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яшь язучылар бәйгесе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645152" y="2679192"/>
            <a:ext cx="3822192" cy="3447288"/>
          </a:xfrm>
          <a:prstGeom prst="rect">
            <a:avLst/>
          </a:prstGeom>
        </p:spPr>
        <p:txBody>
          <a:bodyPr/>
          <a:lstStyle/>
          <a:p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Галимова Энҗе 9 кл.</a:t>
            </a:r>
          </a:p>
          <a:p>
            <a:pPr marL="0" indent="0">
              <a:buNone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дәрәҗәле диплом   </a:t>
            </a:r>
          </a:p>
          <a:p>
            <a:pPr marL="0" indent="0">
              <a:buNone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белән бүләкләнде</a:t>
            </a:r>
          </a:p>
          <a:p>
            <a:pPr marL="0" indent="0">
              <a:buNone/>
            </a:pPr>
            <a:r>
              <a:rPr lang="tt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Казан, 2017</a:t>
            </a:r>
          </a:p>
          <a:p>
            <a:endParaRPr lang="ru-RU" dirty="0"/>
          </a:p>
        </p:txBody>
      </p:sp>
      <p:pic>
        <p:nvPicPr>
          <p:cNvPr id="6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2880320" cy="489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9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000"/>
    </mc:Choice>
    <mc:Fallback xmlns="">
      <p:transition advClick="0" advTm="7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07" y="1406366"/>
            <a:ext cx="2997333" cy="5040561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679" y="3544593"/>
            <a:ext cx="4608513" cy="2592288"/>
          </a:xfrm>
          <a:prstGeom prst="rect">
            <a:avLst/>
          </a:prstGeom>
        </p:spPr>
      </p:pic>
      <p:pic>
        <p:nvPicPr>
          <p:cNvPr id="9" name="Объект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406" y="615797"/>
            <a:ext cx="4590786" cy="2582316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sz="quarter" idx="4294967295"/>
          </p:nvPr>
        </p:nvSpPr>
        <p:spPr>
          <a:xfrm>
            <a:off x="676655" y="2679192"/>
            <a:ext cx="3822192" cy="3447288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0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/>
          <p:cNvSpPr>
            <a:spLocks noGrp="1" noChangeArrowheads="1"/>
          </p:cNvSpPr>
          <p:nvPr>
            <p:ph type="title"/>
          </p:nvPr>
        </p:nvSpPr>
        <p:spPr>
          <a:xfrm>
            <a:off x="381000" y="762000"/>
            <a:ext cx="8305800" cy="1143000"/>
          </a:xfrm>
        </p:spPr>
        <p:txBody>
          <a:bodyPr/>
          <a:lstStyle/>
          <a:p>
            <a:pPr algn="ctr" eaLnBrk="1" hangingPunct="1"/>
            <a:r>
              <a:rPr lang="tt-RU" sz="3200" smtClean="0">
                <a:solidFill>
                  <a:schemeClr val="tx1"/>
                </a:solidFill>
              </a:rPr>
              <a:t> </a:t>
            </a:r>
            <a:endParaRPr lang="ru-RU" sz="3000" smtClean="0">
              <a:solidFill>
                <a:schemeClr val="tx1"/>
              </a:solidFill>
            </a:endParaRPr>
          </a:p>
        </p:txBody>
      </p:sp>
      <p:sp>
        <p:nvSpPr>
          <p:cNvPr id="4101" name="Rectangle 14"/>
          <p:cNvSpPr>
            <a:spLocks noChangeArrowheads="1"/>
          </p:cNvSpPr>
          <p:nvPr/>
        </p:nvSpPr>
        <p:spPr bwMode="auto">
          <a:xfrm>
            <a:off x="4419600" y="2362200"/>
            <a:ext cx="4191000" cy="4254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  <a:buFont typeface="Wingdings" pitchFamily="2" charset="2"/>
              <a:buNone/>
              <a:defRPr/>
            </a:pPr>
            <a:r>
              <a:rPr lang="ru-RU" sz="2400" b="1" i="1">
                <a:solidFill>
                  <a:srgbClr val="33CCCC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i="1" dirty="0">
              <a:solidFill>
                <a:srgbClr val="33CCCC">
                  <a:lumMod val="5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242515"/>
            <a:ext cx="432544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Туган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елым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28 ноябрь 1979 ел.</a:t>
            </a: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Вазифам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татар теле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tt-RU" sz="2000" b="1" dirty="0" smtClean="0">
                <a:latin typeface="Times New Roman" pitchFamily="18" charset="0"/>
                <a:cs typeface="Times New Roman" pitchFamily="18" charset="0"/>
              </a:rPr>
              <a:t>Эш урыны: Балык Бистәсе муниципаль районы </a:t>
            </a:r>
          </a:p>
          <a:p>
            <a:r>
              <a:rPr lang="tt-RU" sz="2000" b="1" dirty="0" smtClean="0">
                <a:latin typeface="Times New Roman" pitchFamily="18" charset="0"/>
                <a:cs typeface="Times New Roman" pitchFamily="18" charset="0"/>
              </a:rPr>
              <a:t>Яңа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b="1" dirty="0" smtClean="0">
                <a:latin typeface="Times New Roman" pitchFamily="18" charset="0"/>
                <a:cs typeface="Times New Roman" pitchFamily="18" charset="0"/>
              </a:rPr>
              <a:t>Арыш урта гомуми белем </a:t>
            </a:r>
          </a:p>
          <a:p>
            <a:r>
              <a:rPr lang="tt-RU" sz="2000" b="1" dirty="0" smtClean="0">
                <a:latin typeface="Times New Roman" pitchFamily="18" charset="0"/>
                <a:cs typeface="Times New Roman" pitchFamily="18" charset="0"/>
              </a:rPr>
              <a:t>бирү мәктәбе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Белемем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югары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КДПУ 2002 ел.</a:t>
            </a: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Квалификацион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категория 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Педагогик  стаж: 20 ел.</a:t>
            </a: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вазифа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буенча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стажым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5 ел.</a:t>
            </a:r>
          </a:p>
          <a:p>
            <a:r>
              <a:rPr lang="tt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8 нче сыйныф  җитәкчесе.</a:t>
            </a:r>
            <a:endParaRPr lang="ru-RU" sz="2000" dirty="0">
              <a:latin typeface="Constantia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3025" y="1223312"/>
            <a:ext cx="3457575" cy="3482629"/>
          </a:xfrm>
          <a:prstGeom prst="rect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6890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tt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tt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tt-RU" sz="28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“</a:t>
            </a:r>
            <a:r>
              <a:rPr lang="tt-RU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Әхмәт </a:t>
            </a:r>
            <a:r>
              <a:rPr lang="tt-RU" sz="28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Гадел </a:t>
            </a:r>
            <a:r>
              <a:rPr lang="tt-RU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укулары” Республикакүләм </a:t>
            </a:r>
            <a:br>
              <a:rPr lang="tt-RU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tt-RU" sz="28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фәнни-гамәли конференциясе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12976"/>
            <a:ext cx="4672148" cy="324036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4932040" y="1700808"/>
            <a:ext cx="3754760" cy="25922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endParaRPr lang="tt-RU" dirty="0" smtClean="0"/>
          </a:p>
          <a:p>
            <a:pPr marL="0" indent="0">
              <a:buNone/>
            </a:pPr>
            <a:r>
              <a:rPr lang="tt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Гимадиева Ризәлә 11кл.</a:t>
            </a:r>
          </a:p>
          <a:p>
            <a:pPr marL="0" indent="0">
              <a:buNone/>
            </a:pPr>
            <a:r>
              <a:rPr lang="tt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дипломы белән  бүләкләнде</a:t>
            </a:r>
          </a:p>
          <a:p>
            <a:pPr marL="0" indent="0">
              <a:buNone/>
            </a:pPr>
            <a:r>
              <a:rPr lang="tt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Балык Бистәсе, 29.11.2017</a:t>
            </a:r>
            <a:endParaRPr lang="tt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75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>
                <a:solidFill>
                  <a:srgbClr val="FF0000"/>
                </a:solidFill>
              </a:rPr>
              <a:t>        </a:t>
            </a:r>
            <a:r>
              <a:rPr lang="tt-RU" dirty="0" smtClean="0">
                <a:solidFill>
                  <a:srgbClr val="7030A0"/>
                </a:solidFill>
              </a:rPr>
              <a:t>Фән атналыклары          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49" y="3212976"/>
            <a:ext cx="3927709" cy="324036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071" y="1421443"/>
            <a:ext cx="404144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667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>
                <a:solidFill>
                  <a:srgbClr val="7030A0"/>
                </a:solidFill>
              </a:rPr>
              <a:t>Сыйныфтан тыш чаралар...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5763">
            <a:off x="425251" y="1693885"/>
            <a:ext cx="2727165" cy="2045375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6371">
            <a:off x="6202081" y="3920515"/>
            <a:ext cx="2612100" cy="195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98845">
            <a:off x="6137089" y="1417856"/>
            <a:ext cx="249315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40822">
            <a:off x="348693" y="4175283"/>
            <a:ext cx="2943083" cy="1964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93815">
            <a:off x="3440756" y="1720338"/>
            <a:ext cx="2620257" cy="196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5589">
            <a:off x="3501480" y="4122033"/>
            <a:ext cx="2595635" cy="1950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18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tt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Татар телебез озын гомерле булсын өчен, иң элек</a:t>
            </a:r>
            <a:br>
              <a:rPr lang="tt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t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йола, гореф-гадәтләребезне сакларга өйрәтәм.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72815"/>
            <a:ext cx="3850938" cy="2169362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53868"/>
            <a:ext cx="3968440" cy="2232248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7923">
            <a:off x="257157" y="2029963"/>
            <a:ext cx="2916323" cy="1944216"/>
          </a:xfrm>
          <a:prstGeom prst="rect">
            <a:avLst/>
          </a:prstGeo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8213">
            <a:off x="350136" y="4246280"/>
            <a:ext cx="3071137" cy="2047425"/>
          </a:xfrm>
          <a:prstGeom prst="rect">
            <a:avLst/>
          </a:prstGeom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22453" y="2522163"/>
            <a:ext cx="3199938" cy="213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98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t-RU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Игътибарыгыз өчен рәхмәт</a:t>
            </a:r>
            <a:endParaRPr lang="ru-RU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3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07862" y="1600850"/>
            <a:ext cx="3985328" cy="548138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tt-RU" sz="2800" dirty="0">
                <a:solidFill>
                  <a:srgbClr val="C00000"/>
                </a:solidFill>
                <a:latin typeface="Constantia" panose="02030602050306030303" pitchFamily="18" charset="0"/>
              </a:rPr>
              <a:t/>
            </a:r>
            <a:br>
              <a:rPr lang="tt-RU" sz="2800" dirty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t-RU" sz="2800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/>
            </a:r>
            <a:br>
              <a:rPr lang="tt-RU" sz="2800" dirty="0" smtClean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Ясамадым олы ачышлар,</a:t>
            </a:r>
            <a:b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Менгәнем юк минем галәмгә.</a:t>
            </a:r>
            <a:b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Бары гади укытучы булып,</a:t>
            </a:r>
            <a:b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</a:br>
            <a:r>
              <a:rPr lang="tt-RU" sz="2800" i="1" dirty="0" smtClean="0">
                <a:solidFill>
                  <a:srgbClr val="C00000"/>
                </a:solidFill>
                <a:latin typeface="Constantia" panose="02030602050306030303" pitchFamily="18" charset="0"/>
              </a:rPr>
              <a:t>Хезмәт итәм шушы гамәлдә.</a:t>
            </a:r>
            <a:endParaRPr lang="ru-RU" sz="2800" i="1" dirty="0">
              <a:solidFill>
                <a:srgbClr val="C00000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1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1"/>
          <p:cNvSpPr>
            <a:spLocks noChangeArrowheads="1"/>
          </p:cNvSpPr>
          <p:nvPr/>
        </p:nvSpPr>
        <p:spPr bwMode="auto">
          <a:xfrm>
            <a:off x="3048000" y="2362200"/>
            <a:ext cx="4876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t-RU" sz="2400" b="1" i="1" smtClean="0">
              <a:solidFill>
                <a:srgbClr val="006666"/>
              </a:solidFill>
            </a:endParaRPr>
          </a:p>
        </p:txBody>
      </p:sp>
      <p:sp>
        <p:nvSpPr>
          <p:cNvPr id="5125" name="Rectangle 12"/>
          <p:cNvSpPr>
            <a:spLocks noChangeArrowheads="1"/>
          </p:cNvSpPr>
          <p:nvPr/>
        </p:nvSpPr>
        <p:spPr bwMode="auto">
          <a:xfrm rot="10800000" flipV="1">
            <a:off x="4492625" y="5919788"/>
            <a:ext cx="16795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t-RU" b="1" i="1" smtClean="0">
              <a:solidFill>
                <a:srgbClr val="003366"/>
              </a:solidFill>
            </a:endParaRPr>
          </a:p>
        </p:txBody>
      </p:sp>
      <p:sp>
        <p:nvSpPr>
          <p:cNvPr id="5126" name="Rectangle 14"/>
          <p:cNvSpPr>
            <a:spLocks noChangeArrowheads="1"/>
          </p:cNvSpPr>
          <p:nvPr/>
        </p:nvSpPr>
        <p:spPr bwMode="auto">
          <a:xfrm>
            <a:off x="990600" y="1981200"/>
            <a:ext cx="8153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tt-RU" sz="2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tt-RU" sz="2000" smtClean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5400" y="1066800"/>
            <a:ext cx="1841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000" b="1" cap="all" dirty="0">
              <a:ln w="9000" cmpd="sng">
                <a:solidFill>
                  <a:srgbClr val="002A56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2A56">
                      <a:shade val="20000"/>
                      <a:satMod val="245000"/>
                    </a:srgbClr>
                  </a:gs>
                  <a:gs pos="43000">
                    <a:srgbClr val="002A56">
                      <a:satMod val="255000"/>
                    </a:srgbClr>
                  </a:gs>
                  <a:gs pos="48000">
                    <a:srgbClr val="002A56">
                      <a:shade val="85000"/>
                      <a:satMod val="255000"/>
                    </a:srgbClr>
                  </a:gs>
                  <a:gs pos="100000">
                    <a:srgbClr val="002A56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9625" y="3244850"/>
            <a:ext cx="1841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10" dirty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44755" y="457200"/>
            <a:ext cx="583102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kern="10" cap="all" dirty="0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Методик темам:</a:t>
            </a:r>
            <a:endParaRPr lang="ru-RU" sz="4800" b="1" cap="all" dirty="0">
              <a:ln w="9000" cmpd="sng">
                <a:solidFill>
                  <a:srgbClr val="002A56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2A56">
                      <a:shade val="20000"/>
                      <a:satMod val="245000"/>
                    </a:srgbClr>
                  </a:gs>
                  <a:gs pos="43000">
                    <a:srgbClr val="002A56">
                      <a:satMod val="255000"/>
                    </a:srgbClr>
                  </a:gs>
                  <a:gs pos="48000">
                    <a:srgbClr val="002A56">
                      <a:shade val="85000"/>
                      <a:satMod val="255000"/>
                    </a:srgbClr>
                  </a:gs>
                  <a:gs pos="100000">
                    <a:srgbClr val="002A56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2000" y="1524000"/>
            <a:ext cx="8001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003366"/>
                </a:solidFill>
              </a:rPr>
              <a:t>	</a:t>
            </a:r>
            <a:endParaRPr lang="ru-RU" sz="2800" dirty="0">
              <a:solidFill>
                <a:srgbClr val="99CC99">
                  <a:lumMod val="50000"/>
                </a:srgbClr>
              </a:solidFill>
              <a:ea typeface="Times New Roman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smtClean="0">
                <a:solidFill>
                  <a:srgbClr val="99CC99">
                    <a:lumMod val="50000"/>
                  </a:srgbClr>
                </a:solidFill>
                <a:ea typeface="Times New Roman"/>
              </a:rPr>
              <a:t>    </a:t>
            </a:r>
            <a:endParaRPr lang="ru-RU" sz="2800" dirty="0">
              <a:solidFill>
                <a:srgbClr val="8AB98A">
                  <a:lumMod val="50000"/>
                </a:srgb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5172" y="3886200"/>
            <a:ext cx="77600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cap="all" dirty="0" err="1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Укыту</a:t>
            </a:r>
            <a:r>
              <a:rPr lang="ru-RU" sz="2000" b="1" cap="all" dirty="0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err="1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процессында</a:t>
            </a:r>
            <a:r>
              <a:rPr lang="ru-RU" sz="2000" b="1" cap="all" dirty="0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err="1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кулланылган</a:t>
            </a:r>
            <a:r>
              <a:rPr lang="ru-RU" sz="2000" b="1" cap="all" dirty="0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err="1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технологияләр</a:t>
            </a:r>
            <a:r>
              <a:rPr lang="ru-RU" sz="2400" b="1" cap="all" dirty="0" smtClean="0">
                <a:ln w="9000" cmpd="sng">
                  <a:solidFill>
                    <a:srgbClr val="002A56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2A56">
                        <a:shade val="20000"/>
                        <a:satMod val="245000"/>
                      </a:srgbClr>
                    </a:gs>
                    <a:gs pos="43000">
                      <a:srgbClr val="002A56">
                        <a:satMod val="255000"/>
                      </a:srgbClr>
                    </a:gs>
                    <a:gs pos="48000">
                      <a:srgbClr val="002A56">
                        <a:shade val="85000"/>
                        <a:satMod val="255000"/>
                      </a:srgbClr>
                    </a:gs>
                    <a:gs pos="100000">
                      <a:srgbClr val="002A56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2400" b="1" cap="all" dirty="0">
              <a:ln w="9000" cmpd="sng">
                <a:solidFill>
                  <a:srgbClr val="002A56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2A56">
                      <a:shade val="20000"/>
                      <a:satMod val="245000"/>
                    </a:srgbClr>
                  </a:gs>
                  <a:gs pos="43000">
                    <a:srgbClr val="002A56">
                      <a:satMod val="255000"/>
                    </a:srgbClr>
                  </a:gs>
                  <a:gs pos="48000">
                    <a:srgbClr val="002A56">
                      <a:shade val="85000"/>
                      <a:satMod val="255000"/>
                    </a:srgbClr>
                  </a:gs>
                  <a:gs pos="100000">
                    <a:srgbClr val="002A56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 bwMode="auto">
          <a:xfrm>
            <a:off x="3886200" y="5029200"/>
            <a:ext cx="2286000" cy="990600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Күмәк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төстә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үзара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ярдәмләшеп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эшләү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 bwMode="auto">
          <a:xfrm>
            <a:off x="838200" y="5181600"/>
            <a:ext cx="2590800" cy="1447800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Информацион- коммуникатив технологияләр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6400800" y="4648200"/>
            <a:ext cx="2286000" cy="1066800"/>
          </a:xfrm>
          <a:prstGeom prst="roundRect">
            <a:avLst/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Проблемалы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5" name="Line 4"/>
          <p:cNvSpPr>
            <a:spLocks noChangeShapeType="1"/>
          </p:cNvSpPr>
          <p:nvPr/>
        </p:nvSpPr>
        <p:spPr bwMode="auto">
          <a:xfrm flipH="1">
            <a:off x="2057400" y="4343400"/>
            <a:ext cx="0" cy="792163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3366"/>
              </a:solidFill>
            </a:endParaRPr>
          </a:p>
        </p:txBody>
      </p:sp>
      <p:sp>
        <p:nvSpPr>
          <p:cNvPr id="5136" name="Line 4"/>
          <p:cNvSpPr>
            <a:spLocks noChangeShapeType="1"/>
          </p:cNvSpPr>
          <p:nvPr/>
        </p:nvSpPr>
        <p:spPr bwMode="auto">
          <a:xfrm flipH="1">
            <a:off x="5029200" y="4343400"/>
            <a:ext cx="0" cy="6477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3366"/>
              </a:solidFill>
            </a:endParaRPr>
          </a:p>
        </p:txBody>
      </p:sp>
      <p:sp>
        <p:nvSpPr>
          <p:cNvPr id="5137" name="Line 4"/>
          <p:cNvSpPr>
            <a:spLocks noChangeShapeType="1"/>
          </p:cNvSpPr>
          <p:nvPr/>
        </p:nvSpPr>
        <p:spPr bwMode="auto">
          <a:xfrm flipH="1">
            <a:off x="7467600" y="4267200"/>
            <a:ext cx="0" cy="360363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3366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1" y="1708885"/>
            <a:ext cx="8147249" cy="151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3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t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tt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Мөгаллимә </a:t>
            </a:r>
            <a:r>
              <a:rPr lang="tt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булу җаваплы эш,</a:t>
            </a:r>
          </a:p>
          <a:p>
            <a:pPr marL="0" indent="0">
              <a:buNone/>
            </a:pPr>
            <a:r>
              <a:rPr lang="tt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Бик зур көч һәм акыл сорала.</a:t>
            </a:r>
          </a:p>
          <a:p>
            <a:pPr marL="0" indent="0">
              <a:buNone/>
            </a:pPr>
            <a:r>
              <a:rPr lang="tt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Бер урында тору һич ярамый,</a:t>
            </a:r>
          </a:p>
          <a:p>
            <a:pPr marL="0" indent="0">
              <a:buNone/>
            </a:pPr>
            <a:r>
              <a:rPr lang="tt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Бу болгавыр серле дөньяда.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13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/>
          <a:lstStyle/>
          <a:p>
            <a:r>
              <a:rPr lang="tt-RU" sz="3600" b="1" kern="0" dirty="0" smtClean="0">
                <a:solidFill>
                  <a:srgbClr val="006666"/>
                </a:solidFill>
                <a:latin typeface="Arial"/>
                <a:cs typeface="Arial"/>
              </a:rPr>
              <a:t>    </a:t>
            </a:r>
            <a:r>
              <a:rPr lang="tt-RU" sz="3600" b="1" kern="0" dirty="0" smtClean="0">
                <a:solidFill>
                  <a:srgbClr val="FF0000"/>
                </a:solidFill>
                <a:latin typeface="Arial"/>
                <a:cs typeface="Arial"/>
              </a:rPr>
              <a:t>Үз уңышларым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457199" y="1412776"/>
          <a:ext cx="8229601" cy="4742528"/>
        </p:xfrm>
        <a:graphic>
          <a:graphicData uri="http://schemas.openxmlformats.org/drawingml/2006/table">
            <a:tbl>
              <a:tblPr firstRow="1" firstCol="1" bandRow="1"/>
              <a:tblGrid>
                <a:gridCol w="13822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321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78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73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894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Катнашкан</a:t>
                      </a:r>
                      <a:r>
                        <a:rPr lang="tt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ел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Мероприятия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исеме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Дәрәҗә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Нәтиҗә</a:t>
                      </a:r>
                      <a:endParaRPr lang="ru-RU" sz="16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7366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Татар мәгрифәтчесе Мөхлисә Буби</a:t>
                      </a:r>
                      <a:r>
                        <a:rPr lang="tt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исемендәге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IV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Республика  педагогик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укулары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Республика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Катнашучы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грамотасы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283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ципаль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конкурс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«Ел</a:t>
                      </a:r>
                      <a:r>
                        <a:rPr lang="ru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укытучысы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-2016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этабы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Лауреат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Мактау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кәгазе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506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Тамчы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-шоу»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телевизион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интеллектуаль</a:t>
                      </a:r>
                      <a:r>
                        <a:rPr lang="ru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aseline="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уены</a:t>
                      </a:r>
                      <a:r>
                        <a:rPr lang="ru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Республика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Актив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хезмәттәшлек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өчен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мактау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кәгазе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4126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tt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Ел</a:t>
                      </a:r>
                      <a:r>
                        <a:rPr lang="tt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сыйныф җитәкчесе-2018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 конкурсы</a:t>
                      </a:r>
                      <a:r>
                        <a:rPr lang="ru-RU" sz="16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этап</a:t>
                      </a: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Лауреат</a:t>
                      </a:r>
                      <a:endParaRPr lang="ru-RU" sz="1600" dirty="0" smtClean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Мактау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кәгазе</a:t>
                      </a:r>
                      <a:endParaRPr lang="ru-RU" sz="1600" dirty="0" smtClean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ru-RU" sz="16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3705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2019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Тамчы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-шоу»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телевизион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интеллектуаль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уены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baseline="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kumimoji="0" lang="tt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Муни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ципаль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конкурс  «Ел укытучысы-2019»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“Татарча диктант” акциясен дөньякүләм чара итеп оештырырга ярдәм иткән өчен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Республика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Муниципаль этабы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Бөтендөнья татар конгерссы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Актив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хезмәттәшлек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өчен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мактау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кәгазе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Мактау кәгазе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Рәхмәт хаты</a:t>
                      </a: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Рәхмәт хаты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210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1147" y="3605932"/>
            <a:ext cx="2443534" cy="3168352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5605">
            <a:off x="3419872" y="265460"/>
            <a:ext cx="2574355" cy="3499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8324">
            <a:off x="437950" y="624636"/>
            <a:ext cx="2583354" cy="3555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566" y="4024237"/>
            <a:ext cx="3420348" cy="2454099"/>
          </a:xfrm>
          <a:prstGeom prst="rect">
            <a:avLst/>
          </a:prstGeom>
        </p:spPr>
      </p:pic>
      <p:pic>
        <p:nvPicPr>
          <p:cNvPr id="8" name="Объект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1044">
            <a:off x="6271421" y="523280"/>
            <a:ext cx="2357779" cy="330503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62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Бөтендөнья татар конгрессы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t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“Татарча диктант” акциясен </a:t>
            </a:r>
            <a:r>
              <a:rPr lang="tt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чын мәгънәсендә дөньякүләм </a:t>
            </a:r>
            <a:r>
              <a:rPr lang="tt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чара итеп оештырырга ярдәм иткән өчен</a:t>
            </a:r>
            <a:endParaRPr lang="ru-RU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7638"/>
            <a:ext cx="3673986" cy="5035698"/>
          </a:xfrm>
        </p:spPr>
      </p:pic>
    </p:spTree>
    <p:extLst>
      <p:ext uri="{BB962C8B-B14F-4D97-AF65-F5344CB8AC3E}">
        <p14:creationId xmlns:p14="http://schemas.microsoft.com/office/powerpoint/2010/main" val="233263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900</Words>
  <Application>Microsoft Office PowerPoint</Application>
  <PresentationFormat>Экран (4:3)</PresentationFormat>
  <Paragraphs>260</Paragraphs>
  <Slides>34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4" baseType="lpstr">
      <vt:lpstr>Arial</vt:lpstr>
      <vt:lpstr>Book Antiqua</vt:lpstr>
      <vt:lpstr>Calibri</vt:lpstr>
      <vt:lpstr>Century Gothic</vt:lpstr>
      <vt:lpstr>Constantia</vt:lpstr>
      <vt:lpstr>Courier New</vt:lpstr>
      <vt:lpstr>Times New Roman</vt:lpstr>
      <vt:lpstr>Wingdings</vt:lpstr>
      <vt:lpstr>Тема Office</vt:lpstr>
      <vt:lpstr>Acrobat Document</vt:lpstr>
      <vt:lpstr>ПОРТФОЛИО</vt:lpstr>
      <vt:lpstr>Презентация PowerPoint</vt:lpstr>
      <vt:lpstr> </vt:lpstr>
      <vt:lpstr>  Ясамадым олы ачышлар, Менгәнем юк минем галәмгә. Бары гади укытучы булып, Хезмәт итәм шушы гамәлдә.</vt:lpstr>
      <vt:lpstr>Презентация PowerPoint</vt:lpstr>
      <vt:lpstr>Презентация PowerPoint</vt:lpstr>
      <vt:lpstr>    Үз уңышларым</vt:lpstr>
      <vt:lpstr>Презентация PowerPoint</vt:lpstr>
      <vt:lpstr>Бөтендөнья татар конгрессы</vt:lpstr>
      <vt:lpstr>“Ел укытучысы -2018”     лауреат</vt:lpstr>
      <vt:lpstr>    “Ел сыйныф җитәкчесе-2018 ”     лауреат</vt:lpstr>
      <vt:lpstr>“Ел укытучысы -2019”</vt:lpstr>
      <vt:lpstr>“Тамчы-шоу” бәйгесендә укучыларым  1 урын алды       2016 ел</vt:lpstr>
      <vt:lpstr>  “Тамчы-шоу” бәйгесендә укучыларым                             1 урын  алды     2018  ел</vt:lpstr>
      <vt:lpstr>              Басма мәкаләләрем</vt:lpstr>
      <vt:lpstr>  Тәҗрибә уртаклашу                                             </vt:lpstr>
      <vt:lpstr>Презентация PowerPoint</vt:lpstr>
      <vt:lpstr>Имтихан күрсәткечләре</vt:lpstr>
      <vt:lpstr>Презентация PowerPoint</vt:lpstr>
      <vt:lpstr>      Олимпиада нәтиҗәләре </vt:lpstr>
      <vt:lpstr>Презентация PowerPoint</vt:lpstr>
      <vt:lpstr>Татар теле фәненнән Республика олимпиадасының йомгаклау этабында катнашучы шаһәдәтнамәсе</vt:lpstr>
      <vt:lpstr>Балык Бистәсе муниципаль районы  Мактау грамотасы</vt:lpstr>
      <vt:lpstr> Укучыларның иҗади үсеше</vt:lpstr>
      <vt:lpstr>XI Республикакүләм ИбраҺим Хәлфин исемендәге   укучыларның фәнни-эзләнү конференциясе  </vt:lpstr>
      <vt:lpstr>«Билет в будущее» дип аталган Республикакүләм иншалар конкурсының 1 этабында  «Эшче  династиясе » номинациясе</vt:lpstr>
      <vt:lpstr>Республикакүләм Гамил Афзал исемендәге  иҗат фестивале лауреаты</vt:lpstr>
      <vt:lpstr> Татарстан Республикасы Мәгариф һәм фән министрлыгы “Илһам” бөтенроссия  яшь язучылар бәйгесе</vt:lpstr>
      <vt:lpstr>Презентация PowerPoint</vt:lpstr>
      <vt:lpstr> “Әхмәт Гадел укулары” Республикакүләм  фәнни-гамәли конференциясе</vt:lpstr>
      <vt:lpstr>        Фән атналыклары           </vt:lpstr>
      <vt:lpstr>Сыйныфтан тыш чаралар...</vt:lpstr>
      <vt:lpstr>Татар телебез озын гомерле булсын өчен, иң элек  йола, гореф-гадәтләребезне сакларга өйрәтәм.</vt:lpstr>
      <vt:lpstr>Игътибарыгыз өчен рәхмәт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Гузалия</cp:lastModifiedBy>
  <cp:revision>28</cp:revision>
  <dcterms:created xsi:type="dcterms:W3CDTF">2018-09-13T17:37:12Z</dcterms:created>
  <dcterms:modified xsi:type="dcterms:W3CDTF">2019-02-26T17:36:31Z</dcterms:modified>
</cp:coreProperties>
</file>