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9" r:id="rId3"/>
    <p:sldId id="266" r:id="rId4"/>
    <p:sldId id="263" r:id="rId5"/>
    <p:sldId id="260" r:id="rId6"/>
    <p:sldId id="261" r:id="rId7"/>
    <p:sldId id="262" r:id="rId8"/>
    <p:sldId id="269" r:id="rId9"/>
    <p:sldId id="272" r:id="rId10"/>
    <p:sldId id="273" r:id="rId11"/>
    <p:sldId id="270" r:id="rId12"/>
    <p:sldId id="268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39" autoAdjust="0"/>
    <p:restoredTop sz="94640" autoAdjust="0"/>
  </p:normalViewPr>
  <p:slideViewPr>
    <p:cSldViewPr>
      <p:cViewPr varScale="1">
        <p:scale>
          <a:sx n="74" d="100"/>
          <a:sy n="74" d="100"/>
        </p:scale>
        <p:origin x="-1104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5304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752475" cy="6858000"/>
          </a:xfrm>
          <a:prstGeom prst="rect">
            <a:avLst/>
          </a:prstGeom>
          <a:gradFill>
            <a:gsLst>
              <a:gs pos="0">
                <a:schemeClr val="accent1">
                  <a:lumMod val="60000"/>
                  <a:lumOff val="40000"/>
                </a:schemeClr>
              </a:gs>
              <a:gs pos="50000">
                <a:schemeClr val="accent1"/>
              </a:gs>
              <a:gs pos="100000">
                <a:schemeClr val="accent6">
                  <a:lumMod val="75000"/>
                </a:schemeClr>
              </a:gs>
            </a:gsLst>
            <a:lin ang="5400000" scaled="0"/>
          </a:gradFill>
          <a:ln>
            <a:noFill/>
          </a:ln>
          <a:effectLst>
            <a:innerShdw blurRad="190500" dist="25400">
              <a:prstClr val="black">
                <a:alpha val="6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16152" y="1267485"/>
            <a:ext cx="7235981" cy="5133316"/>
          </a:xfrm>
        </p:spPr>
        <p:txBody>
          <a:bodyPr/>
          <a:lstStyle>
            <a:lvl1pPr>
              <a:defRPr sz="115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6151" y="201702"/>
            <a:ext cx="6189583" cy="949569"/>
          </a:xfrm>
        </p:spPr>
        <p:txBody>
          <a:bodyPr>
            <a:normAutofit/>
          </a:bodyPr>
          <a:lstStyle>
            <a:lvl1pPr marL="0" indent="0" algn="r">
              <a:buNone/>
              <a:defRPr sz="240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798305-5942-405F-8A5E-F111D259AA01}" type="datetimeFigureOut">
              <a:rPr lang="ru-RU" smtClean="0"/>
              <a:pPr/>
              <a:t>28.02.2018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150469" y="236415"/>
            <a:ext cx="785301" cy="365125"/>
          </a:xfrm>
        </p:spPr>
        <p:txBody>
          <a:bodyPr/>
          <a:lstStyle>
            <a:lvl1pPr>
              <a:defRPr sz="1400"/>
            </a:lvl1pPr>
          </a:lstStyle>
          <a:p>
            <a:fld id="{09361EB8-0FAC-495F-865B-CCE6340DD786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7" name="Group 6"/>
          <p:cNvGrpSpPr/>
          <p:nvPr/>
        </p:nvGrpSpPr>
        <p:grpSpPr>
          <a:xfrm>
            <a:off x="7467600" y="209550"/>
            <a:ext cx="657226" cy="431800"/>
            <a:chOff x="7467600" y="209550"/>
            <a:chExt cx="657226" cy="431800"/>
          </a:xfrm>
          <a:solidFill>
            <a:schemeClr val="tx2">
              <a:lumMod val="60000"/>
              <a:lumOff val="40000"/>
            </a:schemeClr>
          </a:solidFill>
        </p:grpSpPr>
        <p:sp>
          <p:nvSpPr>
            <p:cNvPr id="8" name="Freeform 5"/>
            <p:cNvSpPr>
              <a:spLocks/>
            </p:cNvSpPr>
            <p:nvPr/>
          </p:nvSpPr>
          <p:spPr bwMode="auto">
            <a:xfrm>
              <a:off x="7467600" y="209550"/>
              <a:ext cx="242887" cy="431800"/>
            </a:xfrm>
            <a:custGeom>
              <a:avLst/>
              <a:gdLst/>
              <a:ahLst/>
              <a:cxnLst>
                <a:cxn ang="0">
                  <a:pos x="62" y="0"/>
                </a:cxn>
                <a:cxn ang="0">
                  <a:pos x="0" y="0"/>
                </a:cxn>
                <a:cxn ang="0">
                  <a:pos x="89" y="136"/>
                </a:cxn>
                <a:cxn ang="0">
                  <a:pos x="89" y="136"/>
                </a:cxn>
                <a:cxn ang="0">
                  <a:pos x="0" y="272"/>
                </a:cxn>
                <a:cxn ang="0">
                  <a:pos x="62" y="272"/>
                </a:cxn>
                <a:cxn ang="0">
                  <a:pos x="153" y="136"/>
                </a:cxn>
                <a:cxn ang="0">
                  <a:pos x="62" y="0"/>
                </a:cxn>
              </a:cxnLst>
              <a:rect l="0" t="0" r="r" b="b"/>
              <a:pathLst>
                <a:path w="153" h="272">
                  <a:moveTo>
                    <a:pt x="62" y="0"/>
                  </a:moveTo>
                  <a:lnTo>
                    <a:pt x="0" y="0"/>
                  </a:lnTo>
                  <a:lnTo>
                    <a:pt x="89" y="136"/>
                  </a:lnTo>
                  <a:lnTo>
                    <a:pt x="89" y="136"/>
                  </a:lnTo>
                  <a:lnTo>
                    <a:pt x="0" y="272"/>
                  </a:lnTo>
                  <a:lnTo>
                    <a:pt x="62" y="272"/>
                  </a:lnTo>
                  <a:lnTo>
                    <a:pt x="153" y="136"/>
                  </a:lnTo>
                  <a:lnTo>
                    <a:pt x="62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5"/>
            <p:cNvSpPr>
              <a:spLocks/>
            </p:cNvSpPr>
            <p:nvPr/>
          </p:nvSpPr>
          <p:spPr bwMode="auto">
            <a:xfrm>
              <a:off x="7677151" y="209550"/>
              <a:ext cx="242887" cy="431800"/>
            </a:xfrm>
            <a:custGeom>
              <a:avLst/>
              <a:gdLst/>
              <a:ahLst/>
              <a:cxnLst>
                <a:cxn ang="0">
                  <a:pos x="62" y="0"/>
                </a:cxn>
                <a:cxn ang="0">
                  <a:pos x="0" y="0"/>
                </a:cxn>
                <a:cxn ang="0">
                  <a:pos x="89" y="136"/>
                </a:cxn>
                <a:cxn ang="0">
                  <a:pos x="89" y="136"/>
                </a:cxn>
                <a:cxn ang="0">
                  <a:pos x="0" y="272"/>
                </a:cxn>
                <a:cxn ang="0">
                  <a:pos x="62" y="272"/>
                </a:cxn>
                <a:cxn ang="0">
                  <a:pos x="153" y="136"/>
                </a:cxn>
                <a:cxn ang="0">
                  <a:pos x="62" y="0"/>
                </a:cxn>
              </a:cxnLst>
              <a:rect l="0" t="0" r="r" b="b"/>
              <a:pathLst>
                <a:path w="153" h="272">
                  <a:moveTo>
                    <a:pt x="62" y="0"/>
                  </a:moveTo>
                  <a:lnTo>
                    <a:pt x="0" y="0"/>
                  </a:lnTo>
                  <a:lnTo>
                    <a:pt x="89" y="136"/>
                  </a:lnTo>
                  <a:lnTo>
                    <a:pt x="89" y="136"/>
                  </a:lnTo>
                  <a:lnTo>
                    <a:pt x="0" y="272"/>
                  </a:lnTo>
                  <a:lnTo>
                    <a:pt x="62" y="272"/>
                  </a:lnTo>
                  <a:lnTo>
                    <a:pt x="153" y="136"/>
                  </a:lnTo>
                  <a:lnTo>
                    <a:pt x="62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5"/>
            <p:cNvSpPr>
              <a:spLocks/>
            </p:cNvSpPr>
            <p:nvPr/>
          </p:nvSpPr>
          <p:spPr bwMode="auto">
            <a:xfrm>
              <a:off x="7881939" y="209550"/>
              <a:ext cx="242887" cy="431800"/>
            </a:xfrm>
            <a:custGeom>
              <a:avLst/>
              <a:gdLst/>
              <a:ahLst/>
              <a:cxnLst>
                <a:cxn ang="0">
                  <a:pos x="62" y="0"/>
                </a:cxn>
                <a:cxn ang="0">
                  <a:pos x="0" y="0"/>
                </a:cxn>
                <a:cxn ang="0">
                  <a:pos x="89" y="136"/>
                </a:cxn>
                <a:cxn ang="0">
                  <a:pos x="89" y="136"/>
                </a:cxn>
                <a:cxn ang="0">
                  <a:pos x="0" y="272"/>
                </a:cxn>
                <a:cxn ang="0">
                  <a:pos x="62" y="272"/>
                </a:cxn>
                <a:cxn ang="0">
                  <a:pos x="153" y="136"/>
                </a:cxn>
                <a:cxn ang="0">
                  <a:pos x="62" y="0"/>
                </a:cxn>
              </a:cxnLst>
              <a:rect l="0" t="0" r="r" b="b"/>
              <a:pathLst>
                <a:path w="153" h="272">
                  <a:moveTo>
                    <a:pt x="62" y="0"/>
                  </a:moveTo>
                  <a:lnTo>
                    <a:pt x="0" y="0"/>
                  </a:lnTo>
                  <a:lnTo>
                    <a:pt x="89" y="136"/>
                  </a:lnTo>
                  <a:lnTo>
                    <a:pt x="89" y="136"/>
                  </a:lnTo>
                  <a:lnTo>
                    <a:pt x="0" y="272"/>
                  </a:lnTo>
                  <a:lnTo>
                    <a:pt x="62" y="272"/>
                  </a:lnTo>
                  <a:lnTo>
                    <a:pt x="153" y="136"/>
                  </a:lnTo>
                  <a:lnTo>
                    <a:pt x="62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0"/>
                            </p:stCondLst>
                            <p:childTnLst>
                              <p:par>
                                <p:cTn id="9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1" grpId="1" animBg="1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798305-5942-405F-8A5E-F111D259AA01}" type="datetimeFigureOut">
              <a:rPr lang="ru-RU" smtClean="0"/>
              <a:pPr/>
              <a:t>28.02.2018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61EB8-0FAC-495F-865B-CCE6340DD78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798305-5942-405F-8A5E-F111D259AA01}" type="datetimeFigureOut">
              <a:rPr lang="ru-RU" smtClean="0"/>
              <a:pPr/>
              <a:t>28.02.2018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61EB8-0FAC-495F-865B-CCE6340DD78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5257800"/>
            <a:ext cx="7239000" cy="1143000"/>
          </a:xfrm>
        </p:spPr>
        <p:txBody>
          <a:bodyPr>
            <a:noAutofit/>
          </a:bodyPr>
          <a:lstStyle>
            <a:lvl1pPr algn="l">
              <a:defRPr sz="7200" baseline="0">
                <a:ln w="12700">
                  <a:solidFill>
                    <a:schemeClr val="tx2"/>
                  </a:solidFill>
                </a:ln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9200" y="838200"/>
            <a:ext cx="7467600" cy="4419600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1800">
                <a:solidFill>
                  <a:schemeClr val="tx1"/>
                </a:solidFill>
              </a:defRPr>
            </a:lvl2pPr>
            <a:lvl3pPr>
              <a:defRPr sz="1800">
                <a:solidFill>
                  <a:schemeClr val="tx1"/>
                </a:solidFill>
              </a:defRPr>
            </a:lvl3pPr>
            <a:lvl4pPr>
              <a:defRPr sz="1800">
                <a:solidFill>
                  <a:schemeClr val="tx1"/>
                </a:solidFill>
              </a:defRPr>
            </a:lvl4pPr>
            <a:lvl5pPr>
              <a:defRPr sz="1800">
                <a:solidFill>
                  <a:schemeClr val="tx1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798305-5942-405F-8A5E-F111D259AA01}" type="datetimeFigureOut">
              <a:rPr lang="ru-RU" smtClean="0"/>
              <a:pPr/>
              <a:t>28.02.2018</a:t>
            </a:fld>
            <a:endParaRPr lang="ru-RU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9361EB8-0FAC-495F-865B-CCE6340DD78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19199" y="4484080"/>
            <a:ext cx="7239001" cy="762000"/>
          </a:xfrm>
        </p:spPr>
        <p:txBody>
          <a:bodyPr bIns="0"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1219200" y="5257800"/>
            <a:ext cx="7239000" cy="1143000"/>
          </a:xfrm>
        </p:spPr>
        <p:txBody>
          <a:bodyPr>
            <a:noAutofit/>
          </a:bodyPr>
          <a:lstStyle>
            <a:lvl1pPr algn="l">
              <a:defRPr sz="7200" baseline="0">
                <a:ln w="12700">
                  <a:solidFill>
                    <a:schemeClr val="tx2"/>
                  </a:solidFill>
                </a:ln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798305-5942-405F-8A5E-F111D259AA01}" type="datetimeFigureOut">
              <a:rPr lang="ru-RU" smtClean="0"/>
              <a:pPr/>
              <a:t>28.02.2018</a:t>
            </a:fld>
            <a:endParaRPr lang="ru-RU"/>
          </a:p>
        </p:txBody>
      </p:sp>
      <p:sp>
        <p:nvSpPr>
          <p:cNvPr id="20" name="Slide Number Placeholder 1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9361EB8-0FAC-495F-865B-CCE6340DD78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798305-5942-405F-8A5E-F111D259AA01}" type="datetimeFigureOut">
              <a:rPr lang="ru-RU" smtClean="0"/>
              <a:pPr/>
              <a:t>28.02.2018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61EB8-0FAC-495F-865B-CCE6340DD78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16152" y="841248"/>
            <a:ext cx="3730752" cy="43891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5102352" y="841248"/>
            <a:ext cx="3730752" cy="43891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19200" y="841248"/>
            <a:ext cx="3733800" cy="533400"/>
          </a:xfrm>
        </p:spPr>
        <p:txBody>
          <a:bodyPr anchor="t">
            <a:normAutofit/>
          </a:bodyPr>
          <a:lstStyle>
            <a:lvl1pPr marL="0" indent="0">
              <a:buNone/>
              <a:defRPr sz="1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05400" y="841248"/>
            <a:ext cx="3735267" cy="533400"/>
          </a:xfrm>
        </p:spPr>
        <p:txBody>
          <a:bodyPr anchor="t">
            <a:normAutofit/>
          </a:bodyPr>
          <a:lstStyle>
            <a:lvl1pPr marL="0" indent="0">
              <a:buNone/>
              <a:defRPr sz="1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798305-5942-405F-8A5E-F111D259AA01}" type="datetimeFigureOut">
              <a:rPr lang="ru-RU" smtClean="0"/>
              <a:pPr/>
              <a:t>28.02.2018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61EB8-0FAC-495F-865B-CCE6340DD78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16152" y="1380744"/>
            <a:ext cx="3730752" cy="384048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5102352" y="1380743"/>
            <a:ext cx="3730752" cy="384048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798305-5942-405F-8A5E-F111D259AA01}" type="datetimeFigureOut">
              <a:rPr lang="ru-RU" smtClean="0"/>
              <a:pPr/>
              <a:t>28.02.2018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61EB8-0FAC-495F-865B-CCE6340DD78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798305-5942-405F-8A5E-F111D259AA01}" type="datetimeFigureOut">
              <a:rPr lang="ru-RU" smtClean="0"/>
              <a:pPr/>
              <a:t>28.02.2018</a:t>
            </a:fld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9361EB8-0FAC-495F-865B-CCE6340DD78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15000" y="395287"/>
            <a:ext cx="3008313" cy="1162050"/>
          </a:xfrm>
        </p:spPr>
        <p:txBody>
          <a:bodyPr anchor="b"/>
          <a:lstStyle>
            <a:lvl1pPr algn="l">
              <a:defRPr sz="2000" b="1">
                <a:ln>
                  <a:noFill/>
                </a:ln>
                <a:solidFill>
                  <a:srgbClr val="FF7605"/>
                </a:solidFill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15000" y="1557337"/>
            <a:ext cx="3008313" cy="4386263"/>
          </a:xfrm>
        </p:spPr>
        <p:txBody>
          <a:bodyPr/>
          <a:lstStyle>
            <a:lvl1pPr marL="0" indent="0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3"/>
          </p:nvPr>
        </p:nvSpPr>
        <p:spPr>
          <a:xfrm>
            <a:off x="914400" y="381000"/>
            <a:ext cx="4800600" cy="5943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3E798305-5942-405F-8A5E-F111D259AA01}" type="datetimeFigureOut">
              <a:rPr lang="ru-RU" smtClean="0"/>
              <a:pPr/>
              <a:t>28.02.2018</a:t>
            </a:fld>
            <a:endParaRPr lang="ru-RU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09361EB8-0FAC-495F-865B-CCE6340DD78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4624754"/>
            <a:ext cx="5486400" cy="404446"/>
          </a:xfrm>
        </p:spPr>
        <p:txBody>
          <a:bodyPr bIns="0" anchor="b"/>
          <a:lstStyle>
            <a:lvl1pPr algn="l">
              <a:defRPr sz="2000" b="1">
                <a:ln w="12700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23975" y="381000"/>
            <a:ext cx="5867400" cy="408146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19200" y="5029200"/>
            <a:ext cx="4038600" cy="1371600"/>
          </a:xfrm>
        </p:spPr>
        <p:txBody>
          <a:bodyPr/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798305-5942-405F-8A5E-F111D259AA01}" type="datetimeFigureOut">
              <a:rPr lang="ru-RU" smtClean="0"/>
              <a:pPr/>
              <a:t>28.02.2018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61EB8-0FAC-495F-865B-CCE6340DD78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228600" cy="6858000"/>
          </a:xfrm>
          <a:prstGeom prst="rect">
            <a:avLst/>
          </a:prstGeom>
          <a:gradFill>
            <a:gsLst>
              <a:gs pos="0">
                <a:schemeClr val="accent1"/>
              </a:gs>
              <a:gs pos="5200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0"/>
          </a:gradFill>
          <a:ln>
            <a:noFill/>
          </a:ln>
          <a:effectLst>
            <a:innerShdw blurRad="190500" dist="25400">
              <a:prstClr val="black">
                <a:alpha val="6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0"/>
            <a:ext cx="228600" cy="6858000"/>
          </a:xfrm>
          <a:prstGeom prst="rect">
            <a:avLst/>
          </a:prstGeom>
          <a:gradFill>
            <a:gsLst>
              <a:gs pos="0">
                <a:schemeClr val="accent1">
                  <a:lumMod val="60000"/>
                  <a:lumOff val="40000"/>
                </a:schemeClr>
              </a:gs>
              <a:gs pos="50000">
                <a:schemeClr val="accent1"/>
              </a:gs>
              <a:gs pos="100000">
                <a:schemeClr val="accent6">
                  <a:lumMod val="75000"/>
                </a:schemeClr>
              </a:gs>
            </a:gsLst>
            <a:lin ang="5400000" scaled="0"/>
          </a:gradFill>
          <a:ln>
            <a:noFill/>
          </a:ln>
          <a:effectLst>
            <a:innerShdw blurRad="190500" dist="25400">
              <a:prstClr val="black">
                <a:alpha val="6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19200" y="5257800"/>
            <a:ext cx="723900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19200" y="838200"/>
            <a:ext cx="7467600" cy="4419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59680" y="6553200"/>
            <a:ext cx="71628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86800" y="5740400"/>
            <a:ext cx="381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09361EB8-0FAC-495F-865B-CCE6340DD78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6" name="Freeform 5"/>
          <p:cNvSpPr>
            <a:spLocks/>
          </p:cNvSpPr>
          <p:nvPr/>
        </p:nvSpPr>
        <p:spPr bwMode="auto">
          <a:xfrm>
            <a:off x="8453438" y="5715000"/>
            <a:ext cx="242887" cy="431800"/>
          </a:xfrm>
          <a:custGeom>
            <a:avLst/>
            <a:gdLst/>
            <a:ahLst/>
            <a:cxnLst>
              <a:cxn ang="0">
                <a:pos x="62" y="0"/>
              </a:cxn>
              <a:cxn ang="0">
                <a:pos x="0" y="0"/>
              </a:cxn>
              <a:cxn ang="0">
                <a:pos x="89" y="136"/>
              </a:cxn>
              <a:cxn ang="0">
                <a:pos x="89" y="136"/>
              </a:cxn>
              <a:cxn ang="0">
                <a:pos x="0" y="272"/>
              </a:cxn>
              <a:cxn ang="0">
                <a:pos x="62" y="272"/>
              </a:cxn>
              <a:cxn ang="0">
                <a:pos x="153" y="136"/>
              </a:cxn>
              <a:cxn ang="0">
                <a:pos x="62" y="0"/>
              </a:cxn>
            </a:cxnLst>
            <a:rect l="0" t="0" r="r" b="b"/>
            <a:pathLst>
              <a:path w="153" h="272">
                <a:moveTo>
                  <a:pt x="62" y="0"/>
                </a:moveTo>
                <a:lnTo>
                  <a:pt x="0" y="0"/>
                </a:lnTo>
                <a:lnTo>
                  <a:pt x="89" y="136"/>
                </a:lnTo>
                <a:lnTo>
                  <a:pt x="89" y="136"/>
                </a:lnTo>
                <a:lnTo>
                  <a:pt x="0" y="272"/>
                </a:lnTo>
                <a:lnTo>
                  <a:pt x="62" y="272"/>
                </a:lnTo>
                <a:lnTo>
                  <a:pt x="153" y="136"/>
                </a:lnTo>
                <a:lnTo>
                  <a:pt x="62" y="0"/>
                </a:lnTo>
                <a:close/>
              </a:path>
            </a:pathLst>
          </a:custGeom>
          <a:solidFill>
            <a:schemeClr val="tx2">
              <a:lumMod val="60000"/>
              <a:lumOff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-1198682" y="4821116"/>
            <a:ext cx="2625969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3E798305-5942-405F-8A5E-F111D259AA01}" type="datetimeFigureOut">
              <a:rPr lang="ru-RU" smtClean="0"/>
              <a:pPr/>
              <a:t>28.02.2018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0"/>
                            </p:stCondLst>
                            <p:childTnLst>
                              <p:par>
                                <p:cTn id="9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3" grpId="1" animBg="1"/>
    </p:bldLst>
  </p:timing>
  <p:txStyles>
    <p:titleStyle>
      <a:lvl1pPr algn="l" defTabSz="914400" rtl="0" eaLnBrk="1" latinLnBrk="0" hangingPunct="1">
        <a:spcBef>
          <a:spcPct val="0"/>
        </a:spcBef>
        <a:buNone/>
        <a:defRPr sz="7200" b="1" kern="1200">
          <a:ln w="12700">
            <a:solidFill>
              <a:schemeClr val="tx2"/>
            </a:solidFill>
          </a:ln>
          <a:solidFill>
            <a:schemeClr val="bg1"/>
          </a:solidFill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»"/>
        <a:defRPr sz="28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˃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Calibri" pitchFamily="34" charset="0"/>
        <a:buChar char="+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>
          <a:schemeClr val="tx1"/>
        </a:buClr>
        <a:buFont typeface="Calibri" pitchFamily="34" charset="0"/>
        <a:buChar char="&gt;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Calibri" pitchFamily="34" charset="0"/>
        <a:buChar char="+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>
          <a:schemeClr val="tx1"/>
        </a:buClr>
        <a:buFont typeface="Calibri" pitchFamily="34" charset="0"/>
        <a:buChar char="»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>
          <a:schemeClr val="tx1"/>
        </a:buClr>
        <a:buFont typeface="Calibri" pitchFamily="34" charset="0"/>
        <a:buChar char="−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87624" y="4005064"/>
            <a:ext cx="7235981" cy="2305531"/>
          </a:xfrm>
          <a:ln>
            <a:solidFill>
              <a:srgbClr val="00B050"/>
            </a:solidFill>
          </a:ln>
        </p:spPr>
        <p:txBody>
          <a:bodyPr>
            <a:noAutofit/>
          </a:bodyPr>
          <a:lstStyle/>
          <a:p>
            <a:pPr algn="ctr"/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общеобразовательное бюджетное учреждение </a:t>
            </a:r>
            <a:b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800" dirty="0" err="1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Надеждинская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основная общеобразовательная школа»</a:t>
            </a:r>
            <a:b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err="1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Пестречин</a:t>
            </a:r>
            <a:r>
              <a:rPr lang="ru-RU" sz="2800" b="1" dirty="0" err="1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ского</a:t>
            </a:r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муниципального района</a:t>
            </a:r>
            <a:b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Республики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Татарстан</a:t>
            </a:r>
            <a:endParaRPr lang="ru-RU" sz="28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001\Desktop\170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28794" y="214290"/>
            <a:ext cx="6072230" cy="350046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845281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7650" name="Picture 2" descr="C:\Users\001\Desktop\школьный музей\IMG_5923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14400" y="412794"/>
            <a:ext cx="7872413" cy="588001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4578" name="Picture 2" descr="C:\Users\001\Desktop\школьный музей\IMG_5922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28688" y="537193"/>
            <a:ext cx="7858125" cy="586934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188640"/>
            <a:ext cx="8424936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1600" b="1" i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Школьный </a:t>
            </a:r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музейный уголок является хранителем бесценного фонда историко-культурного наследия малой Родины. Приобщаясь к истокам прошлого своего края, у детей школы повышается эрудиция, культурный </a:t>
            </a: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уровень; </a:t>
            </a:r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данная деятельность способствует развитию сопричастности учащейся молодежи к своему народу, осознается </a:t>
            </a:r>
            <a:r>
              <a:rPr lang="ru-RU" sz="2000" b="1" i="1" dirty="0" err="1">
                <a:latin typeface="Times New Roman" pitchFamily="18" charset="0"/>
                <a:cs typeface="Times New Roman" pitchFamily="18" charset="0"/>
              </a:rPr>
              <a:t>поликультурность</a:t>
            </a:r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 России, приобретаются дополнительные знания по предметам гуманитарного цикла, национально–регионального компонента.</a:t>
            </a:r>
          </a:p>
          <a:p>
            <a:pPr algn="just"/>
            <a:endParaRPr lang="ru-RU" sz="2000" b="1" i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Музейный </a:t>
            </a:r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уголок – это особая коммуникативная система, где происходит общение между людьми на темы, содержание которых представлено экспонируемыми культурными объектами. В музейном уголке проводятся классные часы, уроки Мужества, экскурсии, где учителя знакомят с историей, жизнью и бытом, искусством </a:t>
            </a: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народа</a:t>
            </a:r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. Дети имеют прекрасную возможность прикоснуться к истории, изучить особенности деревенского уклада</a:t>
            </a:r>
            <a:r>
              <a:rPr lang="ru-RU" sz="1600" b="1" i="1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endParaRPr lang="ru-RU" sz="1600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62999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quarter" idx="13"/>
          </p:nvPr>
        </p:nvSpPr>
        <p:spPr>
          <a:xfrm>
            <a:off x="611560" y="381000"/>
            <a:ext cx="8103844" cy="5943600"/>
          </a:xfrm>
        </p:spPr>
        <p:txBody>
          <a:bodyPr>
            <a:normAutofit fontScale="62500" lnSpcReduction="20000"/>
          </a:bodyPr>
          <a:lstStyle/>
          <a:p>
            <a:pPr lvl="0"/>
            <a:r>
              <a:rPr lang="ru-RU" sz="5800" b="1" i="1" dirty="0" smtClean="0">
                <a:solidFill>
                  <a:srgbClr val="FF0000"/>
                </a:solidFill>
              </a:rPr>
              <a:t>    </a:t>
            </a:r>
            <a:r>
              <a:rPr lang="ru-RU" sz="6000" b="1" dirty="0" smtClean="0">
                <a:ln>
                  <a:solidFill>
                    <a:srgbClr val="E8DED8">
                      <a:lumMod val="10000"/>
                    </a:srgbClr>
                  </a:solidFill>
                </a:ln>
                <a:solidFill>
                  <a:srgbClr val="FF9900"/>
                </a:solidFill>
                <a:latin typeface="Times New Roman" pitchFamily="18" charset="0"/>
                <a:cs typeface="Times New Roman" pitchFamily="18" charset="0"/>
              </a:rPr>
              <a:t>              ИСТОРИЯ  НАДЕЖДИНСКОЙ  ШКОЛЫ</a:t>
            </a:r>
            <a:endParaRPr lang="ru-RU" sz="3600" dirty="0" smtClean="0">
              <a:solidFill>
                <a:srgbClr val="4D5B6B"/>
              </a:solidFill>
            </a:endParaRPr>
          </a:p>
          <a:p>
            <a:endParaRPr lang="ru-RU" sz="5800" b="1" i="1" dirty="0" smtClean="0">
              <a:solidFill>
                <a:srgbClr val="FF0000"/>
              </a:solidFill>
            </a:endParaRPr>
          </a:p>
          <a:p>
            <a:endParaRPr lang="ru-RU" b="1" dirty="0" smtClean="0"/>
          </a:p>
          <a:p>
            <a:endParaRPr lang="ru-RU" b="1" dirty="0" smtClean="0"/>
          </a:p>
          <a:p>
            <a:endParaRPr lang="ru-RU" b="1" dirty="0" smtClean="0"/>
          </a:p>
          <a:p>
            <a:r>
              <a:rPr lang="ru-RU" b="1" dirty="0" smtClean="0"/>
              <a:t>Школа существует с 1885 года, сначала в с. </a:t>
            </a:r>
            <a:r>
              <a:rPr lang="ru-RU" b="1" dirty="0" err="1" smtClean="0"/>
              <a:t>Аркатово</a:t>
            </a:r>
            <a:r>
              <a:rPr lang="ru-RU" b="1" dirty="0" smtClean="0"/>
              <a:t>  с 1892 г. школа была смешанная, русская, </a:t>
            </a:r>
            <a:r>
              <a:rPr lang="ru-RU" b="1" dirty="0" err="1" smtClean="0"/>
              <a:t>одноклассная</a:t>
            </a:r>
            <a:r>
              <a:rPr lang="ru-RU" b="1" dirty="0" smtClean="0"/>
              <a:t> .</a:t>
            </a:r>
          </a:p>
          <a:p>
            <a:r>
              <a:rPr lang="ru-RU" b="1" dirty="0" smtClean="0"/>
              <a:t>Обучали : с 1893 г.- Михаил </a:t>
            </a:r>
            <a:r>
              <a:rPr lang="ru-RU" b="1" dirty="0" err="1" smtClean="0"/>
              <a:t>Русанов</a:t>
            </a:r>
            <a:r>
              <a:rPr lang="ru-RU" b="1" dirty="0" smtClean="0"/>
              <a:t>, с 1985 г. – Михаил Филиппович </a:t>
            </a:r>
            <a:r>
              <a:rPr lang="ru-RU" b="1" dirty="0" err="1" smtClean="0"/>
              <a:t>Артемонов</a:t>
            </a:r>
            <a:r>
              <a:rPr lang="ru-RU" b="1" dirty="0" smtClean="0"/>
              <a:t>, с 1900 г. – Василий Степанович Ильинский, с 1902 г.- Алексей Сперанский, затем школа появилась в д. Надеждино с 1913 г., смешанная, русская, </a:t>
            </a:r>
            <a:r>
              <a:rPr lang="ru-RU" b="1" dirty="0" err="1" smtClean="0"/>
              <a:t>одноклассная</a:t>
            </a:r>
            <a:r>
              <a:rPr lang="ru-RU" b="1" dirty="0" smtClean="0"/>
              <a:t>, помещалась в </a:t>
            </a:r>
            <a:r>
              <a:rPr lang="ru-RU" b="1" dirty="0" err="1" smtClean="0"/>
              <a:t>собствнном</a:t>
            </a:r>
            <a:r>
              <a:rPr lang="ru-RU" b="1" dirty="0" smtClean="0"/>
              <a:t> доме. Обучали : с 1919 г. – Мария Владимировна Иовлева , с 1920 г. – Петр Иванович Иовлев . </a:t>
            </a:r>
          </a:p>
          <a:p>
            <a:r>
              <a:rPr lang="ru-RU" b="1" dirty="0" smtClean="0"/>
              <a:t>После войны Аполлонов Иван Павлович из заброшенного дома построил семилетнюю школу   в  селе </a:t>
            </a:r>
            <a:r>
              <a:rPr lang="ru-RU" b="1" dirty="0" err="1" smtClean="0"/>
              <a:t>Аркатово</a:t>
            </a:r>
            <a:r>
              <a:rPr lang="ru-RU" b="1" dirty="0" smtClean="0"/>
              <a:t> , где обучались дети из шести деревень ,  а в 1987 году перенесена в        д. Надеждино</a:t>
            </a:r>
          </a:p>
          <a:p>
            <a:r>
              <a:rPr lang="ru-RU" b="1" dirty="0" smtClean="0"/>
              <a:t>Школа размещается в двух зданиях : одно здание начальной школы – бывший детский сад, другое – основная школа. </a:t>
            </a:r>
          </a:p>
          <a:p>
            <a:pPr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848064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16152" y="1267485"/>
            <a:ext cx="7820344" cy="3961715"/>
          </a:xfrm>
        </p:spPr>
        <p:txBody>
          <a:bodyPr/>
          <a:lstStyle/>
          <a:p>
            <a:r>
              <a:rPr lang="ru-RU" sz="18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Наименование музейного уголка </a:t>
            </a:r>
            <a:r>
              <a:rPr lang="ru-RU" sz="18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«Я памяти в глаза смотрю»</a:t>
            </a:r>
            <a:br>
              <a:rPr lang="ru-RU" sz="18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Профиль </a:t>
            </a:r>
            <a:r>
              <a:rPr lang="ru-RU" sz="18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музейного уголка: </a:t>
            </a:r>
            <a:r>
              <a:rPr lang="ru-RU" sz="18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Историко-краеведческий</a:t>
            </a:r>
            <a:br>
              <a:rPr lang="ru-RU" sz="18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Адрес:  422781  </a:t>
            </a:r>
            <a:r>
              <a:rPr lang="ru-RU" sz="18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Пестречинский</a:t>
            </a:r>
            <a:r>
              <a:rPr lang="ru-RU" sz="18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район, деревня  Надеждино </a:t>
            </a:r>
            <a:br>
              <a:rPr lang="ru-RU" sz="18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ул. Школьная, 1 .</a:t>
            </a:r>
            <a:br>
              <a:rPr lang="ru-RU" sz="18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Характеристика помещения:   музейный уголок находится в  учебном кабинете  и фойе школы</a:t>
            </a:r>
            <a:br>
              <a:rPr lang="ru-RU" sz="18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Разделы </a:t>
            </a:r>
            <a:r>
              <a:rPr lang="ru-RU" sz="18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экспозиции</a:t>
            </a:r>
            <a:br>
              <a:rPr lang="ru-RU" sz="18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1.История  </a:t>
            </a:r>
            <a:r>
              <a:rPr lang="ru-RU" sz="18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Надеждинской</a:t>
            </a:r>
            <a:r>
              <a:rPr lang="ru-RU" sz="18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школы	</a:t>
            </a:r>
            <a:br>
              <a:rPr lang="ru-RU" sz="18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2.Вспомним всех поимённо(уголок боевой славы)</a:t>
            </a:r>
            <a:br>
              <a:rPr lang="ru-RU" sz="18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3. Предметы старого быта.</a:t>
            </a:r>
            <a:r>
              <a:rPr lang="ru-RU" sz="18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	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59632" y="476672"/>
            <a:ext cx="6189583" cy="949569"/>
          </a:xfrm>
        </p:spPr>
        <p:txBody>
          <a:bodyPr>
            <a:normAutofit fontScale="92500" lnSpcReduction="20000"/>
          </a:bodyPr>
          <a:lstStyle/>
          <a:p>
            <a:pPr lvl="0" algn="ctr">
              <a:spcBef>
                <a:spcPts val="0"/>
              </a:spcBef>
            </a:pPr>
            <a:r>
              <a:rPr lang="ru-RU" sz="3600" b="1" dirty="0" smtClean="0">
                <a:ln>
                  <a:solidFill>
                    <a:srgbClr val="E8DED8">
                      <a:lumMod val="10000"/>
                    </a:srgbClr>
                  </a:solidFill>
                </a:ln>
                <a:solidFill>
                  <a:srgbClr val="FF9900"/>
                </a:solidFill>
                <a:latin typeface="Times New Roman" pitchFamily="18" charset="0"/>
                <a:cs typeface="Times New Roman" pitchFamily="18" charset="0"/>
              </a:rPr>
              <a:t>МУЗЕЙНЫЙ УГОЛОК НАДЕЖДИНСКОЙ  </a:t>
            </a:r>
            <a:r>
              <a:rPr lang="ru-RU" sz="3600" b="1" dirty="0">
                <a:ln>
                  <a:solidFill>
                    <a:srgbClr val="E8DED8">
                      <a:lumMod val="10000"/>
                    </a:srgbClr>
                  </a:solidFill>
                </a:ln>
                <a:solidFill>
                  <a:srgbClr val="FF9900"/>
                </a:solidFill>
                <a:latin typeface="Times New Roman" pitchFamily="18" charset="0"/>
                <a:cs typeface="Times New Roman" pitchFamily="18" charset="0"/>
              </a:rPr>
              <a:t>ШКОЛЫ</a:t>
            </a:r>
            <a:endParaRPr lang="ru-RU" sz="1800" dirty="0">
              <a:solidFill>
                <a:srgbClr val="4D5B6B"/>
              </a:solidFill>
            </a:endParaRPr>
          </a:p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89879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260648"/>
            <a:ext cx="871296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ln>
                  <a:solidFill>
                    <a:srgbClr val="E8DED8">
                      <a:lumMod val="10000"/>
                    </a:srgbClr>
                  </a:solidFill>
                </a:ln>
                <a:solidFill>
                  <a:srgbClr val="FF99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РУКОВОДИТЕЛИ </a:t>
            </a:r>
          </a:p>
          <a:p>
            <a:pPr algn="ctr"/>
            <a:r>
              <a:rPr lang="ru-RU" sz="3600" b="1" dirty="0" smtClean="0">
                <a:ln>
                  <a:solidFill>
                    <a:srgbClr val="E8DED8">
                      <a:lumMod val="10000"/>
                    </a:srgbClr>
                  </a:solidFill>
                </a:ln>
                <a:solidFill>
                  <a:srgbClr val="FF99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НАДЕЖДИНСКОЙ  ШКОЛЫ</a:t>
            </a:r>
            <a:endParaRPr lang="ru-RU" dirty="0"/>
          </a:p>
        </p:txBody>
      </p:sp>
      <p:sp>
        <p:nvSpPr>
          <p:cNvPr id="8193" name="Rectangle 1"/>
          <p:cNvSpPr>
            <a:spLocks noChangeArrowheads="1"/>
          </p:cNvSpPr>
          <p:nvPr/>
        </p:nvSpPr>
        <p:spPr bwMode="auto">
          <a:xfrm>
            <a:off x="1428728" y="1749862"/>
            <a:ext cx="6715172" cy="39395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Послевоенные годы – Аполлонов Иван Павлович </a:t>
            </a:r>
            <a:endParaRPr kumimoji="0" lang="ru-RU" sz="2800" b="1" i="1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До 1982 г.г.- Потапова Нина Андреевна</a:t>
            </a:r>
            <a:endParaRPr kumimoji="0" lang="ru-RU" sz="2800" b="1" i="1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1982 -1999 г.г. – </a:t>
            </a:r>
            <a:r>
              <a:rPr kumimoji="0" lang="ru-RU" sz="2800" b="1" i="1" u="none" strike="noStrike" cap="none" normalizeH="0" baseline="0" dirty="0" err="1" smtClean="0">
                <a:ln>
                  <a:noFill/>
                </a:ln>
                <a:solidFill>
                  <a:srgbClr val="7030A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Габдрахманов</a:t>
            </a: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Ильдар </a:t>
            </a:r>
            <a:r>
              <a:rPr kumimoji="0" lang="ru-RU" sz="2800" b="1" i="1" u="none" strike="noStrike" cap="none" normalizeH="0" baseline="0" dirty="0" err="1" smtClean="0">
                <a:ln>
                  <a:noFill/>
                </a:ln>
                <a:solidFill>
                  <a:srgbClr val="7030A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Исмагилович</a:t>
            </a:r>
            <a:endParaRPr kumimoji="0" lang="ru-RU" sz="2800" b="1" i="1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1999г по сей день – </a:t>
            </a:r>
            <a:r>
              <a:rPr kumimoji="0" lang="ru-RU" sz="2800" b="1" i="1" u="none" strike="noStrike" cap="none" normalizeH="0" baseline="0" dirty="0" err="1" smtClean="0">
                <a:ln>
                  <a:noFill/>
                </a:ln>
                <a:solidFill>
                  <a:srgbClr val="7030A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Вагизова</a:t>
            </a: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Ольга Ивановна</a:t>
            </a:r>
            <a:endParaRPr kumimoji="0" lang="ru-RU" sz="2800" b="1" i="1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61943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395287"/>
            <a:ext cx="8928992" cy="657449"/>
          </a:xfrm>
        </p:spPr>
        <p:txBody>
          <a:bodyPr/>
          <a:lstStyle/>
          <a:p>
            <a:pPr algn="ctr"/>
            <a:r>
              <a:rPr lang="ru-RU" sz="3600" dirty="0" smtClean="0">
                <a:ln>
                  <a:solidFill>
                    <a:schemeClr val="bg2">
                      <a:lumMod val="10000"/>
                    </a:schemeClr>
                  </a:solidFill>
                </a:ln>
                <a:solidFill>
                  <a:srgbClr val="FF9900"/>
                </a:solidFill>
                <a:latin typeface="Times New Roman" pitchFamily="18" charset="0"/>
                <a:cs typeface="Times New Roman" pitchFamily="18" charset="0"/>
              </a:rPr>
              <a:t>«ОНИ УЧИЛИСЬ В НАШЕЙ ШКОЛЕ»</a:t>
            </a:r>
            <a:endParaRPr lang="ru-RU" sz="3600" dirty="0">
              <a:ln>
                <a:solidFill>
                  <a:schemeClr val="bg2">
                    <a:lumMod val="10000"/>
                  </a:schemeClr>
                </a:solidFill>
              </a:ln>
              <a:solidFill>
                <a:srgbClr val="FF99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quarter" idx="13"/>
          </p:nvPr>
        </p:nvSpPr>
        <p:spPr>
          <a:xfrm>
            <a:off x="179512" y="1268760"/>
            <a:ext cx="8535892" cy="5055840"/>
          </a:xfrm>
        </p:spPr>
        <p:txBody>
          <a:bodyPr>
            <a:normAutofit fontScale="40000" lnSpcReduction="20000"/>
          </a:bodyPr>
          <a:lstStyle/>
          <a:p>
            <a:endParaRPr lang="ru-RU" dirty="0" smtClean="0"/>
          </a:p>
          <a:p>
            <a:pPr indent="0" algn="just" fontAlgn="base">
              <a:lnSpc>
                <a:spcPct val="150000"/>
              </a:lnSpc>
              <a:spcAft>
                <a:spcPts val="0"/>
              </a:spcAft>
              <a:buNone/>
            </a:pPr>
            <a:r>
              <a:rPr lang="ru-RU" sz="4800" b="1" i="1" dirty="0" smtClean="0">
                <a:latin typeface="Times New Roman" pitchFamily="18" charset="0"/>
                <a:cs typeface="Times New Roman" pitchFamily="18" charset="0"/>
              </a:rPr>
              <a:t>            </a:t>
            </a:r>
            <a:r>
              <a:rPr lang="ru-RU" sz="4800" b="1" i="1" kern="15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4800" b="1" i="1" kern="150" dirty="0">
                <a:latin typeface="Times New Roman" pitchFamily="18" charset="0"/>
                <a:ea typeface="Times New Roman"/>
                <a:cs typeface="Times New Roman" pitchFamily="18" charset="0"/>
              </a:rPr>
              <a:t>Выпускники школы ярко проявляли себя в разных областях жизни. </a:t>
            </a:r>
            <a:r>
              <a:rPr lang="ru-RU" sz="4800" b="1" i="1" kern="150" dirty="0" err="1" smtClean="0">
                <a:latin typeface="Times New Roman" pitchFamily="18" charset="0"/>
                <a:ea typeface="Times New Roman"/>
                <a:cs typeface="Times New Roman" pitchFamily="18" charset="0"/>
              </a:rPr>
              <a:t>Надеждинская</a:t>
            </a:r>
            <a:r>
              <a:rPr lang="ru-RU" sz="4800" b="1" i="1" kern="15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  </a:t>
            </a:r>
            <a:r>
              <a:rPr lang="ru-RU" sz="4800" b="1" i="1" kern="150" dirty="0">
                <a:latin typeface="Times New Roman" pitchFamily="18" charset="0"/>
                <a:ea typeface="Times New Roman"/>
                <a:cs typeface="Times New Roman" pitchFamily="18" charset="0"/>
              </a:rPr>
              <a:t>школа гордится своими выпускниками. Это и выпускники прошлых лет, которые ушли на войну и не вернулись. Это и выпускники, которые </a:t>
            </a:r>
            <a:r>
              <a:rPr lang="ru-RU" sz="4800" b="1" i="1" kern="15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защищают нас в мирное время</a:t>
            </a:r>
            <a:r>
              <a:rPr lang="ru-RU" sz="4800" b="1" i="1" kern="15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. Это </a:t>
            </a:r>
            <a:r>
              <a:rPr lang="ru-RU" sz="4800" b="1" i="1" kern="150" dirty="0">
                <a:latin typeface="Times New Roman" pitchFamily="18" charset="0"/>
                <a:ea typeface="Times New Roman"/>
                <a:cs typeface="Times New Roman" pitchFamily="18" charset="0"/>
              </a:rPr>
              <a:t>и выпускники, которые трудились и трудятся не только в нашем районе, республике, но и в других регионах России и за рубежом.  Среди </a:t>
            </a:r>
            <a:r>
              <a:rPr lang="ru-RU" sz="4800" b="1" i="1" kern="15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них :</a:t>
            </a:r>
          </a:p>
          <a:p>
            <a:pPr indent="0" algn="just" fontAlgn="base">
              <a:lnSpc>
                <a:spcPct val="150000"/>
              </a:lnSpc>
              <a:spcAft>
                <a:spcPts val="0"/>
              </a:spcAft>
              <a:buNone/>
            </a:pPr>
            <a:r>
              <a:rPr lang="ru-RU" sz="800" dirty="0" smtClean="0"/>
              <a:t>Ге</a:t>
            </a:r>
          </a:p>
          <a:p>
            <a:pPr indent="0" algn="just" fontAlgn="base">
              <a:lnSpc>
                <a:spcPct val="150000"/>
              </a:lnSpc>
              <a:spcAft>
                <a:spcPts val="0"/>
              </a:spcAft>
              <a:buNone/>
            </a:pPr>
            <a:endParaRPr lang="ru-RU" sz="800" b="1" i="1" dirty="0" smtClean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indent="0" algn="just" fontAlgn="base">
              <a:lnSpc>
                <a:spcPct val="150000"/>
              </a:lnSpc>
              <a:spcAft>
                <a:spcPts val="0"/>
              </a:spcAft>
              <a:buNone/>
            </a:pPr>
            <a:r>
              <a:rPr lang="ru-RU" sz="4800" b="1" i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Генерал-Мишанин Тимофей Андреевич(1890-1941)</a:t>
            </a:r>
          </a:p>
          <a:p>
            <a:pPr indent="0" algn="just" fontAlgn="base">
              <a:lnSpc>
                <a:spcPct val="150000"/>
              </a:lnSpc>
              <a:spcAft>
                <a:spcPts val="0"/>
              </a:spcAft>
              <a:buNone/>
            </a:pPr>
            <a:r>
              <a:rPr lang="ru-RU" sz="4800" b="1" i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Павлов Александр Филиппович- генеральный директор ОАО КМПО г.Казань</a:t>
            </a:r>
            <a:endParaRPr lang="ru-RU" sz="4800" b="1" i="1" dirty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indent="0" algn="just" fontAlgn="base">
              <a:lnSpc>
                <a:spcPct val="150000"/>
              </a:lnSpc>
              <a:spcAft>
                <a:spcPts val="0"/>
              </a:spcAft>
              <a:buNone/>
            </a:pPr>
            <a:r>
              <a:rPr lang="ru-RU" sz="4800" b="1" i="1" kern="15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      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90777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332655"/>
            <a:ext cx="9036496" cy="864097"/>
          </a:xfrm>
        </p:spPr>
        <p:txBody>
          <a:bodyPr/>
          <a:lstStyle/>
          <a:p>
            <a:pPr algn="ctr"/>
            <a:r>
              <a:rPr lang="ru-RU" sz="4000" dirty="0" smtClean="0">
                <a:ln>
                  <a:solidFill>
                    <a:srgbClr val="E8DED8">
                      <a:lumMod val="10000"/>
                    </a:srgbClr>
                  </a:solidFill>
                </a:ln>
                <a:solidFill>
                  <a:srgbClr val="FF9900"/>
                </a:solidFill>
                <a:latin typeface="Times New Roman" pitchFamily="18" charset="0"/>
                <a:cs typeface="Times New Roman" pitchFamily="18" charset="0"/>
              </a:rPr>
              <a:t>«ВСПОМНИМ ВСЕХ ПОИМЕННО»</a:t>
            </a:r>
            <a:endParaRPr lang="ru-RU" sz="4000" dirty="0"/>
          </a:p>
        </p:txBody>
      </p:sp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quarter" idx="13"/>
          </p:nvPr>
        </p:nvSpPr>
        <p:spPr>
          <a:xfrm>
            <a:off x="683568" y="1772816"/>
            <a:ext cx="5031432" cy="4551784"/>
          </a:xfrm>
        </p:spPr>
        <p:txBody>
          <a:bodyPr>
            <a:normAutofit fontScale="85000" lnSpcReduction="10000"/>
          </a:bodyPr>
          <a:lstStyle/>
          <a:p>
            <a:pPr marL="0" indent="0" algn="just" fontAlgn="base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ru-RU" sz="2200" b="1" i="1" dirty="0" smtClean="0">
                <a:latin typeface="Times New Roman"/>
                <a:ea typeface="Times New Roman"/>
                <a:cs typeface="Arial"/>
              </a:rPr>
              <a:t>          В </a:t>
            </a:r>
            <a:r>
              <a:rPr lang="ru-RU" sz="2200" b="1" i="1" dirty="0">
                <a:latin typeface="Times New Roman"/>
                <a:ea typeface="Times New Roman"/>
                <a:cs typeface="Arial"/>
              </a:rPr>
              <a:t>нашем музейном уголке </a:t>
            </a:r>
            <a:r>
              <a:rPr lang="ru-RU" sz="2200" b="1" i="1" dirty="0" smtClean="0">
                <a:latin typeface="Times New Roman"/>
                <a:ea typeface="Times New Roman"/>
                <a:cs typeface="Arial"/>
              </a:rPr>
              <a:t>есть «Уголок боевой славы», где собраны фамилии всех односельчан, которые ушли на фронт. Некоторые из них вернулись, но очень многие полегли на полях далеких сражений. Имена их всех увековечены в нашем уголке.</a:t>
            </a:r>
            <a:endParaRPr lang="ru-RU" sz="2200" b="1" i="1" dirty="0" smtClean="0">
              <a:latin typeface="Times New Roman"/>
              <a:ea typeface="Times New Roman"/>
            </a:endParaRPr>
          </a:p>
          <a:p>
            <a:pPr marL="0" indent="0" algn="just" fontAlgn="base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ru-RU" sz="2200" b="1" i="1" dirty="0" smtClean="0">
                <a:latin typeface="Times New Roman"/>
                <a:ea typeface="Times New Roman"/>
                <a:cs typeface="Arial"/>
              </a:rPr>
              <a:t>      </a:t>
            </a:r>
            <a:r>
              <a:rPr lang="ru-RU" sz="2200" b="1" i="1" dirty="0">
                <a:latin typeface="Times New Roman"/>
                <a:ea typeface="Times New Roman"/>
                <a:cs typeface="Arial"/>
              </a:rPr>
              <a:t>Коллектив школы надеется, что эта экспозиция продолжит   воспитывать патриотов своей  Родины – России и  малой Родины  села </a:t>
            </a:r>
            <a:r>
              <a:rPr lang="ru-RU" sz="2200" b="1" i="1" dirty="0" err="1" smtClean="0">
                <a:latin typeface="Times New Roman"/>
                <a:ea typeface="Times New Roman"/>
                <a:cs typeface="Arial"/>
              </a:rPr>
              <a:t>Надеждиноо</a:t>
            </a:r>
            <a:r>
              <a:rPr lang="ru-RU" sz="2200" b="1" i="1" dirty="0">
                <a:latin typeface="Times New Roman"/>
                <a:ea typeface="Times New Roman"/>
                <a:cs typeface="Arial"/>
              </a:rPr>
              <a:t>.</a:t>
            </a:r>
            <a:endParaRPr lang="ru-RU" sz="2200" b="1" i="1" dirty="0">
              <a:latin typeface="Times New Roman"/>
              <a:ea typeface="Times New Roman"/>
            </a:endParaRPr>
          </a:p>
          <a:p>
            <a:endParaRPr lang="ru-RU" b="1" i="1" dirty="0"/>
          </a:p>
        </p:txBody>
      </p:sp>
      <p:pic>
        <p:nvPicPr>
          <p:cNvPr id="5123" name="Picture 3" descr="C:\Users\001\Desktop\IMG_592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857884" y="1643050"/>
            <a:ext cx="2746370" cy="244157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60875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395287"/>
            <a:ext cx="8424936" cy="657449"/>
          </a:xfrm>
        </p:spPr>
        <p:txBody>
          <a:bodyPr/>
          <a:lstStyle/>
          <a:p>
            <a:pPr algn="ctr"/>
            <a:r>
              <a:rPr lang="ru-RU" sz="4000" dirty="0" smtClean="0">
                <a:ln>
                  <a:solidFill>
                    <a:srgbClr val="E8DED8">
                      <a:lumMod val="10000"/>
                    </a:srgbClr>
                  </a:solidFill>
                </a:ln>
                <a:solidFill>
                  <a:srgbClr val="FF9900"/>
                </a:solidFill>
                <a:latin typeface="Times New Roman" pitchFamily="18" charset="0"/>
                <a:cs typeface="Times New Roman" pitchFamily="18" charset="0"/>
              </a:rPr>
              <a:t>«ПРЕДМЕТЫ СТАРОГО БЫТА»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>
          <a:xfrm>
            <a:off x="8643966" y="1557337"/>
            <a:ext cx="79347" cy="4386263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quarter" idx="13"/>
          </p:nvPr>
        </p:nvSpPr>
        <p:spPr>
          <a:xfrm>
            <a:off x="914400" y="381000"/>
            <a:ext cx="7586690" cy="5943600"/>
          </a:xfrm>
        </p:spPr>
        <p:txBody>
          <a:bodyPr>
            <a:normAutofit lnSpcReduction="10000"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endParaRPr lang="ru-RU" sz="1800" dirty="0" smtClean="0">
              <a:latin typeface="Times New Roman"/>
              <a:ea typeface="Times New Roman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endParaRPr lang="ru-RU" sz="1800" dirty="0">
              <a:latin typeface="Times New Roman"/>
              <a:ea typeface="Times New Roman"/>
            </a:endParaRPr>
          </a:p>
          <a:p>
            <a:pPr marL="0" indent="0" algn="just">
              <a:lnSpc>
                <a:spcPct val="150000"/>
              </a:lnSpc>
              <a:spcAft>
                <a:spcPts val="0"/>
              </a:spcAft>
              <a:buNone/>
            </a:pPr>
            <a:endParaRPr lang="ru-RU" sz="1800" b="1" i="1" dirty="0" smtClean="0">
              <a:latin typeface="Times New Roman"/>
              <a:ea typeface="Times New Roman"/>
            </a:endParaRPr>
          </a:p>
          <a:p>
            <a:pPr marL="0" indent="0" algn="just">
              <a:lnSpc>
                <a:spcPct val="150000"/>
              </a:lnSpc>
              <a:spcAft>
                <a:spcPts val="0"/>
              </a:spcAft>
              <a:buNone/>
            </a:pPr>
            <a:r>
              <a:rPr lang="ru-RU" sz="1800" b="1" i="1" dirty="0" smtClean="0">
                <a:latin typeface="Times New Roman"/>
                <a:ea typeface="Times New Roman"/>
              </a:rPr>
              <a:t>Хорошо</a:t>
            </a:r>
            <a:r>
              <a:rPr lang="ru-RU" sz="1800" b="1" i="1" dirty="0">
                <a:latin typeface="Times New Roman"/>
                <a:ea typeface="Times New Roman"/>
              </a:rPr>
              <a:t>, что в школах есть музеи.</a:t>
            </a:r>
          </a:p>
          <a:p>
            <a:pPr marL="0" indent="0" algn="just">
              <a:lnSpc>
                <a:spcPct val="150000"/>
              </a:lnSpc>
              <a:spcAft>
                <a:spcPts val="0"/>
              </a:spcAft>
              <a:buNone/>
            </a:pPr>
            <a:r>
              <a:rPr lang="ru-RU" sz="1800" b="1" i="1" dirty="0">
                <a:latin typeface="Times New Roman"/>
                <a:ea typeface="Times New Roman"/>
              </a:rPr>
              <a:t>Значит, нить времён не прервалась.</a:t>
            </a:r>
          </a:p>
          <a:p>
            <a:pPr marL="0" indent="0" algn="just">
              <a:lnSpc>
                <a:spcPct val="150000"/>
              </a:lnSpc>
              <a:spcAft>
                <a:spcPts val="0"/>
              </a:spcAft>
              <a:buNone/>
            </a:pPr>
            <a:r>
              <a:rPr lang="ru-RU" sz="1800" b="1" i="1" dirty="0">
                <a:latin typeface="Times New Roman"/>
                <a:ea typeface="Times New Roman"/>
              </a:rPr>
              <a:t>Значит, вместе всё-таки сумеем</a:t>
            </a:r>
          </a:p>
          <a:p>
            <a:pPr marL="0" indent="0" algn="just">
              <a:lnSpc>
                <a:spcPct val="150000"/>
              </a:lnSpc>
              <a:spcAft>
                <a:spcPts val="0"/>
              </a:spcAft>
              <a:buNone/>
            </a:pPr>
            <a:r>
              <a:rPr lang="ru-RU" sz="1800" b="1" i="1" dirty="0">
                <a:latin typeface="Times New Roman"/>
                <a:ea typeface="Times New Roman"/>
              </a:rPr>
              <a:t>С прошлым удержать незримо связь.</a:t>
            </a:r>
          </a:p>
          <a:p>
            <a:pPr marL="0" indent="0" algn="just">
              <a:lnSpc>
                <a:spcPct val="150000"/>
              </a:lnSpc>
              <a:spcAft>
                <a:spcPts val="0"/>
              </a:spcAft>
              <a:buNone/>
            </a:pPr>
            <a:r>
              <a:rPr lang="ru-RU" sz="1800" b="1" i="1" dirty="0">
                <a:latin typeface="Times New Roman"/>
                <a:ea typeface="Times New Roman"/>
              </a:rPr>
              <a:t> </a:t>
            </a:r>
          </a:p>
          <a:p>
            <a:pPr marL="0" indent="0" algn="just">
              <a:lnSpc>
                <a:spcPct val="150000"/>
              </a:lnSpc>
              <a:spcAft>
                <a:spcPts val="0"/>
              </a:spcAft>
              <a:buNone/>
            </a:pPr>
            <a:r>
              <a:rPr lang="ru-RU" sz="1800" b="1" i="1" dirty="0">
                <a:latin typeface="Times New Roman"/>
                <a:ea typeface="Times New Roman"/>
              </a:rPr>
              <a:t>Ты в музей пришёл не просто гостем,</a:t>
            </a:r>
          </a:p>
          <a:p>
            <a:pPr marL="0" indent="0" algn="just">
              <a:lnSpc>
                <a:spcPct val="150000"/>
              </a:lnSpc>
              <a:spcAft>
                <a:spcPts val="0"/>
              </a:spcAft>
              <a:buNone/>
            </a:pPr>
            <a:r>
              <a:rPr lang="ru-RU" sz="1800" b="1" i="1" dirty="0">
                <a:latin typeface="Times New Roman"/>
                <a:ea typeface="Times New Roman"/>
              </a:rPr>
              <a:t>Память сердца здесь ты оживи.</a:t>
            </a:r>
          </a:p>
          <a:p>
            <a:pPr marL="0" indent="0" algn="just">
              <a:lnSpc>
                <a:spcPct val="150000"/>
              </a:lnSpc>
              <a:spcAft>
                <a:spcPts val="0"/>
              </a:spcAft>
              <a:buNone/>
            </a:pPr>
            <a:r>
              <a:rPr lang="ru-RU" sz="1800" b="1" i="1" dirty="0">
                <a:latin typeface="Times New Roman"/>
                <a:ea typeface="Times New Roman"/>
              </a:rPr>
              <a:t>Может, станет хоть немного проще</a:t>
            </a:r>
          </a:p>
          <a:p>
            <a:pPr marL="0" indent="0" algn="just">
              <a:lnSpc>
                <a:spcPct val="150000"/>
              </a:lnSpc>
              <a:spcAft>
                <a:spcPts val="0"/>
              </a:spcAft>
              <a:buNone/>
            </a:pPr>
            <a:r>
              <a:rPr lang="ru-RU" sz="1800" b="1" i="1" dirty="0">
                <a:latin typeface="Times New Roman"/>
                <a:ea typeface="Times New Roman"/>
              </a:rPr>
              <a:t>Нам понять сегодняшние дни.</a:t>
            </a:r>
          </a:p>
          <a:p>
            <a:pPr marL="0" indent="0" algn="just">
              <a:lnSpc>
                <a:spcPct val="150000"/>
              </a:lnSpc>
              <a:spcAft>
                <a:spcPts val="0"/>
              </a:spcAft>
              <a:buNone/>
            </a:pPr>
            <a:r>
              <a:rPr lang="ru-RU" sz="1800" dirty="0">
                <a:latin typeface="Times New Roman"/>
                <a:ea typeface="Times New Roman"/>
              </a:rPr>
              <a:t> </a:t>
            </a:r>
          </a:p>
          <a:p>
            <a:endParaRPr lang="ru-RU" dirty="0"/>
          </a:p>
        </p:txBody>
      </p:sp>
      <p:pic>
        <p:nvPicPr>
          <p:cNvPr id="2049" name="Picture 1" descr="C:\Users\001\Desktop\папка ЗДУВР КАРИМОВА\фото музея\IMG-20170907-WA001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500694" y="1500174"/>
            <a:ext cx="3214710" cy="385765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537420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5602" name="Picture 2" descr="C:\Users\001\Desktop\школьный музей\IMG_5924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14400" y="412794"/>
            <a:ext cx="7872413" cy="588001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6626" name="Picture 2" descr="C:\Users\001\Desktop\школьный музей\IMG_5925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14400" y="412794"/>
            <a:ext cx="7872413" cy="588001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hermal">
  <a:themeElements>
    <a:clrScheme name="Thermal">
      <a:dk1>
        <a:srgbClr val="4D5B6B"/>
      </a:dk1>
      <a:lt1>
        <a:srgbClr val="FFFFFF"/>
      </a:lt1>
      <a:dk2>
        <a:srgbClr val="675D59"/>
      </a:dk2>
      <a:lt2>
        <a:srgbClr val="E8DED8"/>
      </a:lt2>
      <a:accent1>
        <a:srgbClr val="FF7605"/>
      </a:accent1>
      <a:accent2>
        <a:srgbClr val="7F7F7F"/>
      </a:accent2>
      <a:accent3>
        <a:srgbClr val="7F5185"/>
      </a:accent3>
      <a:accent4>
        <a:srgbClr val="89AAD3"/>
      </a:accent4>
      <a:accent5>
        <a:srgbClr val="8F5B4B"/>
      </a:accent5>
      <a:accent6>
        <a:srgbClr val="C84340"/>
      </a:accent6>
      <a:hlink>
        <a:srgbClr val="89AAD3"/>
      </a:hlink>
      <a:folHlink>
        <a:srgbClr val="795185"/>
      </a:folHlink>
    </a:clrScheme>
    <a:fontScheme name="Thermal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ermal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63500" dist="38100" dir="81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101600" dist="63500" dir="8100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000000"/>
            </a:lightRig>
          </a:scene3d>
          <a:sp3d>
            <a:bevelT h="1905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lumMod val="125000"/>
              </a:schemeClr>
            </a:gs>
            <a:gs pos="55000">
              <a:schemeClr val="phClr">
                <a:shade val="100000"/>
                <a:satMod val="100000"/>
                <a:lumMod val="100000"/>
              </a:schemeClr>
            </a:gs>
            <a:gs pos="100000">
              <a:schemeClr val="phClr">
                <a:shade val="90000"/>
                <a:satMod val="300000"/>
                <a:lumMod val="9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8000"/>
                <a:satMod val="13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TM01859868[[fn=Термический]]</Template>
  <TotalTime>323</TotalTime>
  <Words>504</Words>
  <Application>Microsoft Office PowerPoint</Application>
  <PresentationFormat>Экран (4:3)</PresentationFormat>
  <Paragraphs>48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Thermal</vt:lpstr>
      <vt:lpstr>Муниципальное общеобразовательное бюджетное учреждение  «Надеждинская  основная общеобразовательная школа» Пестречинского муниципального района Республики Татарстан</vt:lpstr>
      <vt:lpstr>Слайд 2</vt:lpstr>
      <vt:lpstr>Наименование музейного уголка «Я памяти в глаза смотрю» Профиль музейного уголка: Историко-краеведческий Адрес:  422781  Пестречинский район, деревня  Надеждино   ул. Школьная, 1 . Характеристика помещения:   музейный уголок находится в  учебном кабинете  и фойе школы Разделы экспозиции 1.История  Надеждинской школы  2.Вспомним всех поимённо(уголок боевой славы) 3. Предметы старого быта. </vt:lpstr>
      <vt:lpstr>Слайд 4</vt:lpstr>
      <vt:lpstr>«ОНИ УЧИЛИСЬ В НАШЕЙ ШКОЛЕ»</vt:lpstr>
      <vt:lpstr>«ВСПОМНИМ ВСЕХ ПОИМЕННО»</vt:lpstr>
      <vt:lpstr>«ПРЕДМЕТЫ СТАРОГО БЫТА»</vt:lpstr>
      <vt:lpstr>Слайд 8</vt:lpstr>
      <vt:lpstr>Слайд 9</vt:lpstr>
      <vt:lpstr>Слайд 10</vt:lpstr>
      <vt:lpstr>Слайд 11</vt:lpstr>
      <vt:lpstr>Слайд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общеобразовательное бюджетное учреждение «Резоватовская основная о</dc:title>
  <dc:creator>Школа</dc:creator>
  <cp:lastModifiedBy>001</cp:lastModifiedBy>
  <cp:revision>30</cp:revision>
  <dcterms:created xsi:type="dcterms:W3CDTF">2017-03-02T09:00:47Z</dcterms:created>
  <dcterms:modified xsi:type="dcterms:W3CDTF">2018-02-28T18:11:18Z</dcterms:modified>
</cp:coreProperties>
</file>